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 id="2147483653" r:id="rId2"/>
  </p:sldMasterIdLst>
  <p:notesMasterIdLst>
    <p:notesMasterId r:id="rId27"/>
  </p:notesMasterIdLst>
  <p:handoutMasterIdLst>
    <p:handoutMasterId r:id="rId28"/>
  </p:handoutMasterIdLst>
  <p:sldIdLst>
    <p:sldId id="288" r:id="rId3"/>
    <p:sldId id="260" r:id="rId4"/>
    <p:sldId id="266" r:id="rId5"/>
    <p:sldId id="279" r:id="rId6"/>
    <p:sldId id="261" r:id="rId7"/>
    <p:sldId id="290" r:id="rId8"/>
    <p:sldId id="274" r:id="rId9"/>
    <p:sldId id="286" r:id="rId10"/>
    <p:sldId id="291" r:id="rId11"/>
    <p:sldId id="275" r:id="rId12"/>
    <p:sldId id="273" r:id="rId13"/>
    <p:sldId id="263" r:id="rId14"/>
    <p:sldId id="304" r:id="rId15"/>
    <p:sldId id="307" r:id="rId16"/>
    <p:sldId id="309" r:id="rId17"/>
    <p:sldId id="306" r:id="rId18"/>
    <p:sldId id="298" r:id="rId19"/>
    <p:sldId id="294" r:id="rId20"/>
    <p:sldId id="303" r:id="rId21"/>
    <p:sldId id="271" r:id="rId22"/>
    <p:sldId id="264" r:id="rId23"/>
    <p:sldId id="265" r:id="rId24"/>
    <p:sldId id="310" r:id="rId25"/>
    <p:sldId id="311" r:id="rId2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4989"/>
    <a:srgbClr val="274448"/>
    <a:srgbClr val="ED7D31"/>
    <a:srgbClr val="3EA9C0"/>
    <a:srgbClr val="0069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3" autoAdjust="0"/>
    <p:restoredTop sz="86311" autoAdjust="0"/>
  </p:normalViewPr>
  <p:slideViewPr>
    <p:cSldViewPr snapToGrid="0" snapToObjects="1">
      <p:cViewPr varScale="1">
        <p:scale>
          <a:sx n="94" d="100"/>
          <a:sy n="94" d="100"/>
        </p:scale>
        <p:origin x="2130"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4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nanettegoodman:Documents:NDI:Poverty%20disability%20and%20race:tables%20for%20paper.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file:///C:\Users\ngoodman\Documents\Data%20FINRA\New%20Analysis%20Tables\FINRA%20analysis%20tables%20Making%20Ends%20Meet%204_18_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600" dirty="0" smtClean="0"/>
              <a:t>Poverty Rate Among Working-age Adults with Disabilities</a:t>
            </a:r>
            <a:endParaRPr lang="en-US" sz="1600" dirty="0"/>
          </a:p>
        </c:rich>
      </c:tx>
      <c:layout/>
      <c:overlay val="0"/>
    </c:title>
    <c:autoTitleDeleted val="0"/>
    <c:plotArea>
      <c:layout/>
      <c:barChart>
        <c:barDir val="col"/>
        <c:grouping val="clustered"/>
        <c:varyColors val="0"/>
        <c:ser>
          <c:idx val="0"/>
          <c:order val="0"/>
          <c:tx>
            <c:strRef>
              <c:f>'poverty '!$A$14</c:f>
              <c:strCache>
                <c:ptCount val="1"/>
                <c:pt idx="0">
                  <c:v>With Disability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'poverty '!$B$13:$F$13</c:f>
              <c:strCache>
                <c:ptCount val="5"/>
                <c:pt idx="0">
                  <c:v>NH White</c:v>
                </c:pt>
                <c:pt idx="1">
                  <c:v>Black</c:v>
                </c:pt>
                <c:pt idx="2">
                  <c:v>Latino</c:v>
                </c:pt>
                <c:pt idx="3">
                  <c:v>Asian</c:v>
                </c:pt>
                <c:pt idx="4">
                  <c:v>All</c:v>
                </c:pt>
              </c:strCache>
            </c:strRef>
          </c:cat>
          <c:val>
            <c:numRef>
              <c:f>'poverty '!$B$14:$F$14</c:f>
              <c:numCache>
                <c:formatCode>0%</c:formatCode>
                <c:ptCount val="5"/>
                <c:pt idx="0">
                  <c:v>0.2457087</c:v>
                </c:pt>
                <c:pt idx="1">
                  <c:v>0.39283899999999999</c:v>
                </c:pt>
                <c:pt idx="2">
                  <c:v>0.3168764</c:v>
                </c:pt>
                <c:pt idx="3">
                  <c:v>0.22230179999999999</c:v>
                </c:pt>
                <c:pt idx="4">
                  <c:v>0.28233999999999998</c:v>
                </c:pt>
              </c:numCache>
            </c:numRef>
          </c:val>
          <c:extLst>
            <c:ext xmlns:c16="http://schemas.microsoft.com/office/drawing/2014/chart" uri="{C3380CC4-5D6E-409C-BE32-E72D297353CC}">
              <c16:uniqueId val="{00000000-EA0D-4BB0-8E2D-905DF69C111D}"/>
            </c:ext>
          </c:extLst>
        </c:ser>
        <c:ser>
          <c:idx val="1"/>
          <c:order val="1"/>
          <c:tx>
            <c:strRef>
              <c:f>'poverty '!$A$15</c:f>
              <c:strCache>
                <c:ptCount val="1"/>
                <c:pt idx="0">
                  <c:v>No Disability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'poverty '!$B$13:$F$13</c:f>
              <c:strCache>
                <c:ptCount val="5"/>
                <c:pt idx="0">
                  <c:v>NH White</c:v>
                </c:pt>
                <c:pt idx="1">
                  <c:v>Black</c:v>
                </c:pt>
                <c:pt idx="2">
                  <c:v>Latino</c:v>
                </c:pt>
                <c:pt idx="3">
                  <c:v>Asian</c:v>
                </c:pt>
                <c:pt idx="4">
                  <c:v>All</c:v>
                </c:pt>
              </c:strCache>
            </c:strRef>
          </c:cat>
          <c:val>
            <c:numRef>
              <c:f>'poverty '!$B$15:$F$15</c:f>
              <c:numCache>
                <c:formatCode>0%</c:formatCode>
                <c:ptCount val="5"/>
                <c:pt idx="0">
                  <c:v>9.8058500000000007E-2</c:v>
                </c:pt>
                <c:pt idx="1">
                  <c:v>0.22035360000000001</c:v>
                </c:pt>
                <c:pt idx="2">
                  <c:v>0.19592399999999999</c:v>
                </c:pt>
                <c:pt idx="3">
                  <c:v>0.1219918</c:v>
                </c:pt>
                <c:pt idx="4">
                  <c:v>0.13390179999999999</c:v>
                </c:pt>
              </c:numCache>
            </c:numRef>
          </c:val>
          <c:extLst>
            <c:ext xmlns:c16="http://schemas.microsoft.com/office/drawing/2014/chart" uri="{C3380CC4-5D6E-409C-BE32-E72D297353CC}">
              <c16:uniqueId val="{00000001-EA0D-4BB0-8E2D-905DF69C111D}"/>
            </c:ext>
          </c:extLst>
        </c:ser>
        <c:dLbls>
          <c:showLegendKey val="0"/>
          <c:showVal val="1"/>
          <c:showCatName val="0"/>
          <c:showSerName val="0"/>
          <c:showPercent val="0"/>
          <c:showBubbleSize val="0"/>
        </c:dLbls>
        <c:gapWidth val="75"/>
        <c:axId val="-2087162136"/>
        <c:axId val="-2087159384"/>
      </c:barChart>
      <c:catAx>
        <c:axId val="-2087162136"/>
        <c:scaling>
          <c:orientation val="minMax"/>
        </c:scaling>
        <c:delete val="0"/>
        <c:axPos val="b"/>
        <c:numFmt formatCode="General" sourceLinked="0"/>
        <c:majorTickMark val="none"/>
        <c:minorTickMark val="none"/>
        <c:tickLblPos val="nextTo"/>
        <c:crossAx val="-2087159384"/>
        <c:crosses val="autoZero"/>
        <c:auto val="1"/>
        <c:lblAlgn val="ctr"/>
        <c:lblOffset val="100"/>
        <c:noMultiLvlLbl val="0"/>
      </c:catAx>
      <c:valAx>
        <c:axId val="-2087159384"/>
        <c:scaling>
          <c:orientation val="minMax"/>
        </c:scaling>
        <c:delete val="0"/>
        <c:axPos val="l"/>
        <c:numFmt formatCode="0%" sourceLinked="1"/>
        <c:majorTickMark val="none"/>
        <c:minorTickMark val="none"/>
        <c:tickLblPos val="nextTo"/>
        <c:crossAx val="-2087162136"/>
        <c:crosses val="autoZero"/>
        <c:crossBetween val="between"/>
      </c:valAx>
    </c:plotArea>
    <c:legend>
      <c:legendPos val="b"/>
      <c:layout/>
      <c:overlay val="0"/>
    </c:legend>
    <c:plotVisOnly val="1"/>
    <c:dispBlanksAs val="gap"/>
    <c:showDLblsOverMax val="0"/>
  </c:chart>
  <c:spPr>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304804290767998E-2"/>
          <c:y val="2.0572117751867278E-2"/>
          <c:w val="0.90669513598757523"/>
          <c:h val="0.7928064337268681"/>
        </c:manualLayout>
      </c:layout>
      <c:lineChart>
        <c:grouping val="standard"/>
        <c:varyColors val="0"/>
        <c:ser>
          <c:idx val="0"/>
          <c:order val="0"/>
          <c:tx>
            <c:strRef>
              <c:f>Sheet1!$B$9</c:f>
              <c:strCache>
                <c:ptCount val="1"/>
                <c:pt idx="0">
                  <c:v>With Disability</c:v>
                </c:pt>
              </c:strCache>
            </c:strRef>
          </c:tx>
          <c:spPr>
            <a:ln w="571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Sheet1!$A$10:$A$13</c:f>
              <c:numCache>
                <c:formatCode>General</c:formatCode>
                <c:ptCount val="4"/>
                <c:pt idx="0">
                  <c:v>2011</c:v>
                </c:pt>
                <c:pt idx="1">
                  <c:v>2013</c:v>
                </c:pt>
                <c:pt idx="2">
                  <c:v>2015</c:v>
                </c:pt>
                <c:pt idx="3">
                  <c:v>2017</c:v>
                </c:pt>
              </c:numCache>
            </c:numRef>
          </c:cat>
          <c:val>
            <c:numRef>
              <c:f>Sheet1!$B$10:$B$13</c:f>
              <c:numCache>
                <c:formatCode>0.0%</c:formatCode>
                <c:ptCount val="4"/>
                <c:pt idx="0">
                  <c:v>0.18899999999999997</c:v>
                </c:pt>
                <c:pt idx="1">
                  <c:v>0.184</c:v>
                </c:pt>
                <c:pt idx="2">
                  <c:v>0.17600000000000002</c:v>
                </c:pt>
                <c:pt idx="3">
                  <c:v>0.18100000000000002</c:v>
                </c:pt>
              </c:numCache>
            </c:numRef>
          </c:val>
          <c:smooth val="0"/>
          <c:extLst>
            <c:ext xmlns:c16="http://schemas.microsoft.com/office/drawing/2014/chart" uri="{C3380CC4-5D6E-409C-BE32-E72D297353CC}">
              <c16:uniqueId val="{00000000-0620-4A4E-8A00-611EA5B56F29}"/>
            </c:ext>
          </c:extLst>
        </c:ser>
        <c:ser>
          <c:idx val="1"/>
          <c:order val="1"/>
          <c:tx>
            <c:strRef>
              <c:f>Sheet1!$C$9</c:f>
              <c:strCache>
                <c:ptCount val="1"/>
                <c:pt idx="0">
                  <c:v>No Disability</c:v>
                </c:pt>
              </c:strCache>
            </c:strRef>
          </c:tx>
          <c:spPr>
            <a:ln w="57150" cap="rnd">
              <a:solidFill>
                <a:srgbClr val="ED7D3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Sheet1!$A$10:$A$13</c:f>
              <c:numCache>
                <c:formatCode>General</c:formatCode>
                <c:ptCount val="4"/>
                <c:pt idx="0">
                  <c:v>2011</c:v>
                </c:pt>
                <c:pt idx="1">
                  <c:v>2013</c:v>
                </c:pt>
                <c:pt idx="2">
                  <c:v>2015</c:v>
                </c:pt>
                <c:pt idx="3">
                  <c:v>2017</c:v>
                </c:pt>
              </c:numCache>
            </c:numRef>
          </c:cat>
          <c:val>
            <c:numRef>
              <c:f>Sheet1!$C$10:$C$13</c:f>
              <c:numCache>
                <c:formatCode>0.0%</c:formatCode>
                <c:ptCount val="4"/>
                <c:pt idx="0">
                  <c:v>7.400000000000001E-2</c:v>
                </c:pt>
                <c:pt idx="1">
                  <c:v>7.2000000000000008E-2</c:v>
                </c:pt>
                <c:pt idx="2">
                  <c:v>6.5000000000000002E-2</c:v>
                </c:pt>
                <c:pt idx="3">
                  <c:v>5.7000000000000002E-2</c:v>
                </c:pt>
              </c:numCache>
            </c:numRef>
          </c:val>
          <c:smooth val="0"/>
          <c:extLst>
            <c:ext xmlns:c16="http://schemas.microsoft.com/office/drawing/2014/chart" uri="{C3380CC4-5D6E-409C-BE32-E72D297353CC}">
              <c16:uniqueId val="{00000001-0620-4A4E-8A00-611EA5B56F29}"/>
            </c:ext>
          </c:extLst>
        </c:ser>
        <c:dLbls>
          <c:dLblPos val="t"/>
          <c:showLegendKey val="0"/>
          <c:showVal val="1"/>
          <c:showCatName val="0"/>
          <c:showSerName val="0"/>
          <c:showPercent val="0"/>
          <c:showBubbleSize val="0"/>
        </c:dLbls>
        <c:smooth val="0"/>
        <c:axId val="674825952"/>
        <c:axId val="674825536"/>
      </c:lineChart>
      <c:catAx>
        <c:axId val="67482595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74825536"/>
        <c:crosses val="autoZero"/>
        <c:auto val="1"/>
        <c:lblAlgn val="ctr"/>
        <c:lblOffset val="100"/>
        <c:noMultiLvlLbl val="0"/>
      </c:catAx>
      <c:valAx>
        <c:axId val="674825536"/>
        <c:scaling>
          <c:orientation val="minMax"/>
          <c:max val="0.2"/>
          <c:min val="5.000000000000001E-2"/>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74825952"/>
        <c:crosses val="autoZero"/>
        <c:crossBetween val="between"/>
        <c:majorUnit val="5.000000000000001E-2"/>
      </c:valAx>
      <c:spPr>
        <a:noFill/>
        <a:ln>
          <a:noFill/>
        </a:ln>
        <a:effectLst/>
      </c:spPr>
    </c:plotArea>
    <c:legend>
      <c:legendPos val="b"/>
      <c:layout>
        <c:manualLayout>
          <c:xMode val="edge"/>
          <c:yMode val="edge"/>
          <c:x val="0.32241235676323238"/>
          <c:y val="0.92463108428023977"/>
          <c:w val="0.48192425438127723"/>
          <c:h val="5.68840130578128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Use of Alternative</a:t>
            </a:r>
            <a:r>
              <a:rPr lang="en-US" baseline="0" dirty="0" smtClean="0"/>
              <a:t> Financial Services In Last 12 Months </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2422715799059161E-2"/>
          <c:y val="0.14069685966601006"/>
          <c:w val="0.9254900383042699"/>
          <c:h val="0.68934012721876758"/>
        </c:manualLayout>
      </c:layout>
      <c:barChart>
        <c:barDir val="col"/>
        <c:grouping val="clustered"/>
        <c:varyColors val="0"/>
        <c:ser>
          <c:idx val="0"/>
          <c:order val="0"/>
          <c:tx>
            <c:strRef>
              <c:f>Sheet1!$B$1</c:f>
              <c:strCache>
                <c:ptCount val="1"/>
                <c:pt idx="0">
                  <c:v>With Disability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Used Any AFS in Last 12 Months</c:v>
                </c:pt>
                <c:pt idx="1">
                  <c:v>Transaction AFS</c:v>
                </c:pt>
                <c:pt idx="2">
                  <c:v>Credit AFS</c:v>
                </c:pt>
              </c:strCache>
            </c:strRef>
          </c:cat>
          <c:val>
            <c:numRef>
              <c:f>Sheet1!$B$2:$B$4</c:f>
              <c:numCache>
                <c:formatCode>0%</c:formatCode>
                <c:ptCount val="3"/>
                <c:pt idx="0">
                  <c:v>0.3315321</c:v>
                </c:pt>
                <c:pt idx="1">
                  <c:v>0.27543719999999999</c:v>
                </c:pt>
                <c:pt idx="2">
                  <c:v>0.1223345</c:v>
                </c:pt>
              </c:numCache>
            </c:numRef>
          </c:val>
          <c:extLst>
            <c:ext xmlns:c16="http://schemas.microsoft.com/office/drawing/2014/chart" uri="{C3380CC4-5D6E-409C-BE32-E72D297353CC}">
              <c16:uniqueId val="{00000000-2B82-4FF9-9305-26E0457CC4F6}"/>
            </c:ext>
          </c:extLst>
        </c:ser>
        <c:ser>
          <c:idx val="1"/>
          <c:order val="1"/>
          <c:tx>
            <c:strRef>
              <c:f>Sheet1!$C$1</c:f>
              <c:strCache>
                <c:ptCount val="1"/>
                <c:pt idx="0">
                  <c:v>No Disability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Used Any AFS in Last 12 Months</c:v>
                </c:pt>
                <c:pt idx="1">
                  <c:v>Transaction AFS</c:v>
                </c:pt>
                <c:pt idx="2">
                  <c:v>Credit AFS</c:v>
                </c:pt>
              </c:strCache>
            </c:strRef>
          </c:cat>
          <c:val>
            <c:numRef>
              <c:f>Sheet1!$C$2:$C$4</c:f>
              <c:numCache>
                <c:formatCode>0%</c:formatCode>
                <c:ptCount val="3"/>
                <c:pt idx="0">
                  <c:v>0.2310576</c:v>
                </c:pt>
                <c:pt idx="1">
                  <c:v>0.1917787</c:v>
                </c:pt>
                <c:pt idx="2">
                  <c:v>7.2050500000000003E-2</c:v>
                </c:pt>
              </c:numCache>
            </c:numRef>
          </c:val>
          <c:extLst>
            <c:ext xmlns:c16="http://schemas.microsoft.com/office/drawing/2014/chart" uri="{C3380CC4-5D6E-409C-BE32-E72D297353CC}">
              <c16:uniqueId val="{00000001-2B82-4FF9-9305-26E0457CC4F6}"/>
            </c:ext>
          </c:extLst>
        </c:ser>
        <c:dLbls>
          <c:dLblPos val="outEnd"/>
          <c:showLegendKey val="0"/>
          <c:showVal val="1"/>
          <c:showCatName val="0"/>
          <c:showSerName val="0"/>
          <c:showPercent val="0"/>
          <c:showBubbleSize val="0"/>
        </c:dLbls>
        <c:gapWidth val="219"/>
        <c:overlap val="-27"/>
        <c:axId val="673874160"/>
        <c:axId val="730726080"/>
      </c:barChart>
      <c:catAx>
        <c:axId val="67387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0726080"/>
        <c:crosses val="autoZero"/>
        <c:auto val="1"/>
        <c:lblAlgn val="ctr"/>
        <c:lblOffset val="100"/>
        <c:noMultiLvlLbl val="0"/>
      </c:catAx>
      <c:valAx>
        <c:axId val="730726080"/>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38741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'Difficulty covering mo expenses'!$J$3</c:f>
              <c:strCache>
                <c:ptCount val="1"/>
                <c:pt idx="0">
                  <c:v>Not at all difficult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'Difficulty covering mo expenses'!$K$2:$L$2</c:f>
              <c:strCache>
                <c:ptCount val="2"/>
                <c:pt idx="0">
                  <c:v>No Disability</c:v>
                </c:pt>
                <c:pt idx="1">
                  <c:v>With Disability</c:v>
                </c:pt>
              </c:strCache>
            </c:strRef>
          </c:cat>
          <c:val>
            <c:numRef>
              <c:f>'Difficulty covering mo expenses'!$K$3:$L$3</c:f>
              <c:numCache>
                <c:formatCode>0</c:formatCode>
                <c:ptCount val="2"/>
                <c:pt idx="0">
                  <c:v>49.11</c:v>
                </c:pt>
                <c:pt idx="1">
                  <c:v>26.45</c:v>
                </c:pt>
              </c:numCache>
            </c:numRef>
          </c:val>
          <c:extLst>
            <c:ext xmlns:c16="http://schemas.microsoft.com/office/drawing/2014/chart" uri="{C3380CC4-5D6E-409C-BE32-E72D297353CC}">
              <c16:uniqueId val="{00000000-14F6-49AD-A83D-3B05D1F45A27}"/>
            </c:ext>
          </c:extLst>
        </c:ser>
        <c:ser>
          <c:idx val="1"/>
          <c:order val="1"/>
          <c:tx>
            <c:strRef>
              <c:f>'Difficulty covering mo expenses'!$J$4</c:f>
              <c:strCache>
                <c:ptCount val="1"/>
                <c:pt idx="0">
                  <c:v>Somewhat difficult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'Difficulty covering mo expenses'!$K$2:$L$2</c:f>
              <c:strCache>
                <c:ptCount val="2"/>
                <c:pt idx="0">
                  <c:v>No Disability</c:v>
                </c:pt>
                <c:pt idx="1">
                  <c:v>With Disability</c:v>
                </c:pt>
              </c:strCache>
            </c:strRef>
          </c:cat>
          <c:val>
            <c:numRef>
              <c:f>'Difficulty covering mo expenses'!$K$4:$L$4</c:f>
              <c:numCache>
                <c:formatCode>0</c:formatCode>
                <c:ptCount val="2"/>
                <c:pt idx="0">
                  <c:v>39.869999999999997</c:v>
                </c:pt>
                <c:pt idx="1">
                  <c:v>47.04</c:v>
                </c:pt>
              </c:numCache>
            </c:numRef>
          </c:val>
          <c:extLst>
            <c:ext xmlns:c16="http://schemas.microsoft.com/office/drawing/2014/chart" uri="{C3380CC4-5D6E-409C-BE32-E72D297353CC}">
              <c16:uniqueId val="{00000001-14F6-49AD-A83D-3B05D1F45A27}"/>
            </c:ext>
          </c:extLst>
        </c:ser>
        <c:ser>
          <c:idx val="2"/>
          <c:order val="2"/>
          <c:tx>
            <c:strRef>
              <c:f>'Difficulty covering mo expenses'!$J$5</c:f>
              <c:strCache>
                <c:ptCount val="1"/>
                <c:pt idx="0">
                  <c:v>Very difficult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'Difficulty covering mo expenses'!$K$2:$L$2</c:f>
              <c:strCache>
                <c:ptCount val="2"/>
                <c:pt idx="0">
                  <c:v>No Disability</c:v>
                </c:pt>
                <c:pt idx="1">
                  <c:v>With Disability</c:v>
                </c:pt>
              </c:strCache>
            </c:strRef>
          </c:cat>
          <c:val>
            <c:numRef>
              <c:f>'Difficulty covering mo expenses'!$K$5:$L$5</c:f>
              <c:numCache>
                <c:formatCode>0</c:formatCode>
                <c:ptCount val="2"/>
                <c:pt idx="0">
                  <c:v>8.7000000000000011</c:v>
                </c:pt>
                <c:pt idx="1">
                  <c:v>23.48</c:v>
                </c:pt>
              </c:numCache>
            </c:numRef>
          </c:val>
          <c:extLst>
            <c:ext xmlns:c16="http://schemas.microsoft.com/office/drawing/2014/chart" uri="{C3380CC4-5D6E-409C-BE32-E72D297353CC}">
              <c16:uniqueId val="{00000002-14F6-49AD-A83D-3B05D1F45A27}"/>
            </c:ext>
          </c:extLst>
        </c:ser>
        <c:dLbls>
          <c:dLblPos val="ctr"/>
          <c:showLegendKey val="0"/>
          <c:showVal val="1"/>
          <c:showCatName val="0"/>
          <c:showSerName val="0"/>
          <c:showPercent val="0"/>
          <c:showBubbleSize val="0"/>
        </c:dLbls>
        <c:gapWidth val="150"/>
        <c:overlap val="100"/>
        <c:axId val="-2131679032"/>
        <c:axId val="-2112138360"/>
      </c:barChart>
      <c:catAx>
        <c:axId val="-21316790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12138360"/>
        <c:crosses val="autoZero"/>
        <c:auto val="1"/>
        <c:lblAlgn val="ctr"/>
        <c:lblOffset val="100"/>
        <c:noMultiLvlLbl val="0"/>
      </c:catAx>
      <c:valAx>
        <c:axId val="-2112138360"/>
        <c:scaling>
          <c:orientation val="minMax"/>
          <c:max val="100"/>
        </c:scaling>
        <c:delete val="1"/>
        <c:axPos val="b"/>
        <c:numFmt formatCode="0" sourceLinked="1"/>
        <c:majorTickMark val="out"/>
        <c:minorTickMark val="none"/>
        <c:tickLblPos val="nextTo"/>
        <c:crossAx val="-21316790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0.32037</cdr:x>
      <cdr:y>0.31132</cdr:y>
    </cdr:from>
    <cdr:to>
      <cdr:x>0.51633</cdr:x>
      <cdr:y>0.53774</cdr:y>
    </cdr:to>
    <cdr:sp macro="" textlink="">
      <cdr:nvSpPr>
        <cdr:cNvPr id="3" name="TextBox 2"/>
        <cdr:cNvSpPr txBox="1"/>
      </cdr:nvSpPr>
      <cdr:spPr>
        <a:xfrm xmlns:a="http://schemas.openxmlformats.org/drawingml/2006/main">
          <a:off x="2545493" y="1631093"/>
          <a:ext cx="1556952" cy="11862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0.63605</cdr:x>
      <cdr:y>0.27145</cdr:y>
    </cdr:from>
    <cdr:to>
      <cdr:x>0.76729</cdr:x>
      <cdr:y>0.50985</cdr:y>
    </cdr:to>
    <cdr:sp macro="" textlink="">
      <cdr:nvSpPr>
        <cdr:cNvPr id="6" name="TextBox 5"/>
        <cdr:cNvSpPr txBox="1"/>
      </cdr:nvSpPr>
      <cdr:spPr>
        <a:xfrm xmlns:a="http://schemas.openxmlformats.org/drawingml/2006/main">
          <a:off x="5016334" y="1329728"/>
          <a:ext cx="1035084" cy="11678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smtClean="0"/>
            <a:t>2017: </a:t>
          </a:r>
          <a:r>
            <a:rPr lang="en-US" sz="1600" b="1" dirty="0" smtClean="0">
              <a:solidFill>
                <a:srgbClr val="FF0000"/>
              </a:solidFill>
            </a:rPr>
            <a:t>12.4</a:t>
          </a:r>
        </a:p>
        <a:p xmlns:a="http://schemas.openxmlformats.org/drawingml/2006/main">
          <a:r>
            <a:rPr lang="en-US" sz="1400" dirty="0" smtClean="0"/>
            <a:t> percentage</a:t>
          </a:r>
        </a:p>
        <a:p xmlns:a="http://schemas.openxmlformats.org/drawingml/2006/main">
          <a:r>
            <a:rPr lang="en-US" sz="1400" dirty="0" smtClean="0"/>
            <a:t> point</a:t>
          </a:r>
        </a:p>
        <a:p xmlns:a="http://schemas.openxmlformats.org/drawingml/2006/main">
          <a:r>
            <a:rPr lang="en-US" sz="1400" dirty="0" smtClean="0"/>
            <a:t> difference</a:t>
          </a:r>
          <a:endParaRPr lang="en-US" sz="1400" dirty="0"/>
        </a:p>
      </cdr:txBody>
    </cdr:sp>
  </cdr:relSizeAnchor>
  <cdr:relSizeAnchor xmlns:cdr="http://schemas.openxmlformats.org/drawingml/2006/chartDrawing">
    <cdr:from>
      <cdr:x>0.28761</cdr:x>
      <cdr:y>0.28932</cdr:y>
    </cdr:from>
    <cdr:to>
      <cdr:x>0.47057</cdr:x>
      <cdr:y>0.4325</cdr:y>
    </cdr:to>
    <cdr:sp macro="" textlink="">
      <cdr:nvSpPr>
        <cdr:cNvPr id="7" name="TextBox 1"/>
        <cdr:cNvSpPr txBox="1"/>
      </cdr:nvSpPr>
      <cdr:spPr>
        <a:xfrm xmlns:a="http://schemas.openxmlformats.org/drawingml/2006/main" flipH="1">
          <a:off x="2268312" y="1417273"/>
          <a:ext cx="1442895" cy="70134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t>2011: </a:t>
          </a:r>
          <a:r>
            <a:rPr lang="en-US" sz="1600" b="1" dirty="0" smtClean="0">
              <a:solidFill>
                <a:srgbClr val="FF0000"/>
              </a:solidFill>
            </a:rPr>
            <a:t>11.5</a:t>
          </a:r>
        </a:p>
        <a:p xmlns:a="http://schemas.openxmlformats.org/drawingml/2006/main">
          <a:r>
            <a:rPr lang="en-US" sz="1400" dirty="0" smtClean="0"/>
            <a:t> percentage</a:t>
          </a:r>
        </a:p>
        <a:p xmlns:a="http://schemas.openxmlformats.org/drawingml/2006/main">
          <a:r>
            <a:rPr lang="en-US" sz="1400" dirty="0" smtClean="0"/>
            <a:t> point</a:t>
          </a:r>
        </a:p>
        <a:p xmlns:a="http://schemas.openxmlformats.org/drawingml/2006/main">
          <a:r>
            <a:rPr lang="en-US" sz="1400" dirty="0" smtClean="0"/>
            <a:t> difference</a:t>
          </a:r>
          <a:endParaRPr lang="en-US" sz="1400" dirty="0"/>
        </a:p>
      </cdr:txBody>
    </cdr:sp>
  </cdr:relSizeAnchor>
  <cdr:relSizeAnchor xmlns:cdr="http://schemas.openxmlformats.org/drawingml/2006/chartDrawing">
    <cdr:from>
      <cdr:x>0.77438</cdr:x>
      <cdr:y>0.13646</cdr:y>
    </cdr:from>
    <cdr:to>
      <cdr:x>0.83059</cdr:x>
      <cdr:y>0.756</cdr:y>
    </cdr:to>
    <cdr:sp macro="" textlink="">
      <cdr:nvSpPr>
        <cdr:cNvPr id="10" name="Up-Down Arrow 9"/>
        <cdr:cNvSpPr/>
      </cdr:nvSpPr>
      <cdr:spPr>
        <a:xfrm xmlns:a="http://schemas.openxmlformats.org/drawingml/2006/main">
          <a:off x="6107303" y="668459"/>
          <a:ext cx="443323" cy="3034861"/>
        </a:xfrm>
        <a:prstGeom xmlns:a="http://schemas.openxmlformats.org/drawingml/2006/main" prst="upDownArrow">
          <a:avLst/>
        </a:prstGeom>
        <a:gradFill xmlns:a="http://schemas.openxmlformats.org/drawingml/2006/main">
          <a:gsLst>
            <a:gs pos="0">
              <a:srgbClr val="FF0000"/>
            </a:gs>
            <a:gs pos="100000">
              <a:schemeClr val="accent1">
                <a:lumMod val="45000"/>
                <a:lumOff val="55000"/>
              </a:schemeClr>
            </a:gs>
            <a:gs pos="100000">
              <a:schemeClr val="accent1">
                <a:lumMod val="30000"/>
                <a:lumOff val="70000"/>
              </a:schemeClr>
            </a:gs>
          </a:gsLst>
          <a:lin ang="5400000" scaled="1"/>
        </a:gra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ABD0AE1A-46C4-41F2-8636-4150CAC3DA95}" type="datetimeFigureOut">
              <a:rPr lang="en-US" smtClean="0"/>
              <a:t>7/24/2019</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64BE0207-7431-4309-A669-62D46AF7331B}" type="slidenum">
              <a:rPr lang="en-US" smtClean="0"/>
              <a:t>‹#›</a:t>
            </a:fld>
            <a:endParaRPr lang="en-US" dirty="0"/>
          </a:p>
        </p:txBody>
      </p:sp>
    </p:spTree>
    <p:extLst>
      <p:ext uri="{BB962C8B-B14F-4D97-AF65-F5344CB8AC3E}">
        <p14:creationId xmlns:p14="http://schemas.microsoft.com/office/powerpoint/2010/main" val="3513470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E62151D-F9E7-EC4E-948B-C286334C11BA}" type="datetimeFigureOut">
              <a:rPr lang="en-US" smtClean="0"/>
              <a:t>7/24/2019</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98414FB-CF86-D943-8F0A-913E7D5F2E56}" type="slidenum">
              <a:rPr lang="en-US" smtClean="0"/>
              <a:t>‹#›</a:t>
            </a:fld>
            <a:endParaRPr lang="en-US" dirty="0"/>
          </a:p>
        </p:txBody>
      </p:sp>
    </p:spTree>
    <p:extLst>
      <p:ext uri="{BB962C8B-B14F-4D97-AF65-F5344CB8AC3E}">
        <p14:creationId xmlns:p14="http://schemas.microsoft.com/office/powerpoint/2010/main" val="185674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6225" y="1222375"/>
            <a:ext cx="4398963" cy="3298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414FB-CF86-D943-8F0A-913E7D5F2E56}" type="slidenum">
              <a:rPr lang="en-US" smtClean="0"/>
              <a:t>1</a:t>
            </a:fld>
            <a:endParaRPr lang="en-US" dirty="0"/>
          </a:p>
        </p:txBody>
      </p:sp>
    </p:spTree>
    <p:extLst>
      <p:ext uri="{BB962C8B-B14F-4D97-AF65-F5344CB8AC3E}">
        <p14:creationId xmlns:p14="http://schemas.microsoft.com/office/powerpoint/2010/main" val="1339888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414FB-CF86-D943-8F0A-913E7D5F2E56}" type="slidenum">
              <a:rPr lang="en-US" smtClean="0"/>
              <a:t>19</a:t>
            </a:fld>
            <a:endParaRPr lang="en-US" dirty="0"/>
          </a:p>
        </p:txBody>
      </p:sp>
    </p:spTree>
    <p:extLst>
      <p:ext uri="{BB962C8B-B14F-4D97-AF65-F5344CB8AC3E}">
        <p14:creationId xmlns:p14="http://schemas.microsoft.com/office/powerpoint/2010/main" val="4078138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6225" y="1222375"/>
            <a:ext cx="4398963" cy="3298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414FB-CF86-D943-8F0A-913E7D5F2E56}" type="slidenum">
              <a:rPr lang="en-US" smtClean="0"/>
              <a:t>21</a:t>
            </a:fld>
            <a:endParaRPr lang="en-US" dirty="0"/>
          </a:p>
        </p:txBody>
      </p:sp>
    </p:spTree>
    <p:extLst>
      <p:ext uri="{BB962C8B-B14F-4D97-AF65-F5344CB8AC3E}">
        <p14:creationId xmlns:p14="http://schemas.microsoft.com/office/powerpoint/2010/main" val="4135395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6225" y="1222375"/>
            <a:ext cx="4398963" cy="3298825"/>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198414FB-CF86-D943-8F0A-913E7D5F2E56}" type="slidenum">
              <a:rPr lang="en-US" smtClean="0"/>
              <a:t>22</a:t>
            </a:fld>
            <a:endParaRPr lang="en-US" dirty="0"/>
          </a:p>
        </p:txBody>
      </p:sp>
    </p:spTree>
    <p:extLst>
      <p:ext uri="{BB962C8B-B14F-4D97-AF65-F5344CB8AC3E}">
        <p14:creationId xmlns:p14="http://schemas.microsoft.com/office/powerpoint/2010/main" val="2312971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6225" y="1222375"/>
            <a:ext cx="4398963" cy="3298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414FB-CF86-D943-8F0A-913E7D5F2E56}" type="slidenum">
              <a:rPr lang="en-US" smtClean="0"/>
              <a:t>2</a:t>
            </a:fld>
            <a:endParaRPr lang="en-US" dirty="0"/>
          </a:p>
        </p:txBody>
      </p:sp>
    </p:spTree>
    <p:extLst>
      <p:ext uri="{BB962C8B-B14F-4D97-AF65-F5344CB8AC3E}">
        <p14:creationId xmlns:p14="http://schemas.microsoft.com/office/powerpoint/2010/main" val="227954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6225" y="1222375"/>
            <a:ext cx="4398963" cy="3298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414FB-CF86-D943-8F0A-913E7D5F2E56}" type="slidenum">
              <a:rPr lang="en-US" smtClean="0"/>
              <a:t>3</a:t>
            </a:fld>
            <a:endParaRPr lang="en-US" dirty="0"/>
          </a:p>
        </p:txBody>
      </p:sp>
    </p:spTree>
    <p:extLst>
      <p:ext uri="{BB962C8B-B14F-4D97-AF65-F5344CB8AC3E}">
        <p14:creationId xmlns:p14="http://schemas.microsoft.com/office/powerpoint/2010/main" val="236057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6225" y="1222375"/>
            <a:ext cx="4398963" cy="3298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414FB-CF86-D943-8F0A-913E7D5F2E56}" type="slidenum">
              <a:rPr lang="en-US" smtClean="0"/>
              <a:t>5</a:t>
            </a:fld>
            <a:endParaRPr lang="en-US" dirty="0"/>
          </a:p>
        </p:txBody>
      </p:sp>
    </p:spTree>
    <p:extLst>
      <p:ext uri="{BB962C8B-B14F-4D97-AF65-F5344CB8AC3E}">
        <p14:creationId xmlns:p14="http://schemas.microsoft.com/office/powerpoint/2010/main" val="617285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414FB-CF86-D943-8F0A-913E7D5F2E56}" type="slidenum">
              <a:rPr lang="en-US" smtClean="0"/>
              <a:t>6</a:t>
            </a:fld>
            <a:endParaRPr lang="en-US" dirty="0"/>
          </a:p>
        </p:txBody>
      </p:sp>
    </p:spTree>
    <p:extLst>
      <p:ext uri="{BB962C8B-B14F-4D97-AF65-F5344CB8AC3E}">
        <p14:creationId xmlns:p14="http://schemas.microsoft.com/office/powerpoint/2010/main" val="253666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414FB-CF86-D943-8F0A-913E7D5F2E56}" type="slidenum">
              <a:rPr lang="en-US" smtClean="0"/>
              <a:t>7</a:t>
            </a:fld>
            <a:endParaRPr lang="en-US" dirty="0"/>
          </a:p>
        </p:txBody>
      </p:sp>
    </p:spTree>
    <p:extLst>
      <p:ext uri="{BB962C8B-B14F-4D97-AF65-F5344CB8AC3E}">
        <p14:creationId xmlns:p14="http://schemas.microsoft.com/office/powerpoint/2010/main" val="1156893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414FB-CF86-D943-8F0A-913E7D5F2E56}" type="slidenum">
              <a:rPr lang="en-US" smtClean="0"/>
              <a:t>8</a:t>
            </a:fld>
            <a:endParaRPr lang="en-US" dirty="0"/>
          </a:p>
        </p:txBody>
      </p:sp>
    </p:spTree>
    <p:extLst>
      <p:ext uri="{BB962C8B-B14F-4D97-AF65-F5344CB8AC3E}">
        <p14:creationId xmlns:p14="http://schemas.microsoft.com/office/powerpoint/2010/main" val="709855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3ECFD-C1E6-CE4D-926A-5463BE8A429F}" type="slidenum">
              <a:rPr lang="en-US" smtClean="0"/>
              <a:t>10</a:t>
            </a:fld>
            <a:endParaRPr lang="en-US" dirty="0"/>
          </a:p>
        </p:txBody>
      </p:sp>
    </p:spTree>
    <p:extLst>
      <p:ext uri="{BB962C8B-B14F-4D97-AF65-F5344CB8AC3E}">
        <p14:creationId xmlns:p14="http://schemas.microsoft.com/office/powerpoint/2010/main" val="3056973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6225" y="1222375"/>
            <a:ext cx="4398963" cy="3298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414FB-CF86-D943-8F0A-913E7D5F2E56}" type="slidenum">
              <a:rPr lang="en-US" smtClean="0"/>
              <a:t>12</a:t>
            </a:fld>
            <a:endParaRPr lang="en-US" dirty="0"/>
          </a:p>
        </p:txBody>
      </p:sp>
    </p:spTree>
    <p:extLst>
      <p:ext uri="{BB962C8B-B14F-4D97-AF65-F5344CB8AC3E}">
        <p14:creationId xmlns:p14="http://schemas.microsoft.com/office/powerpoint/2010/main" val="591774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596901" y="1352732"/>
            <a:ext cx="7785100" cy="1150757"/>
          </a:xfrm>
        </p:spPr>
        <p:txBody>
          <a:bodyPr>
            <a:normAutofit/>
          </a:bodyPr>
          <a:lstStyle>
            <a:lvl1pPr algn="ctr">
              <a:defRPr sz="3300"/>
            </a:lvl1pPr>
          </a:lstStyle>
          <a:p>
            <a:r>
              <a:rPr lang="en-US" dirty="0" smtClean="0"/>
              <a:t>Click to edit Master title style</a:t>
            </a:r>
            <a:endParaRPr lang="en-US" dirty="0"/>
          </a:p>
        </p:txBody>
      </p:sp>
      <p:sp>
        <p:nvSpPr>
          <p:cNvPr id="7" name="Text Placeholder 6"/>
          <p:cNvSpPr>
            <a:spLocks noGrp="1"/>
          </p:cNvSpPr>
          <p:nvPr>
            <p:ph type="body" sz="quarter" idx="11" hasCustomPrompt="1"/>
          </p:nvPr>
        </p:nvSpPr>
        <p:spPr>
          <a:xfrm>
            <a:off x="1746251" y="3598337"/>
            <a:ext cx="5530851" cy="1879601"/>
          </a:xfrm>
        </p:spPr>
        <p:txBody>
          <a:bodyPr/>
          <a:lstStyle>
            <a:lvl1pPr marL="0" indent="0" algn="ctr">
              <a:buNone/>
              <a:defRPr baseline="0"/>
            </a:lvl1pPr>
            <a:lvl2pPr algn="ctr">
              <a:defRPr/>
            </a:lvl2pPr>
            <a:lvl3pPr algn="ctr">
              <a:defRPr/>
            </a:lvl3pPr>
            <a:lvl4pPr algn="ctr">
              <a:defRPr/>
            </a:lvl4pPr>
            <a:lvl5pPr algn="ctr">
              <a:defRPr/>
            </a:lvl5pPr>
          </a:lstStyle>
          <a:p>
            <a:pPr lvl="0"/>
            <a:r>
              <a:rPr lang="en-US" dirty="0" smtClean="0"/>
              <a:t>Click to add subtitle or presenter info</a:t>
            </a:r>
            <a:endParaRPr lang="en-US" dirty="0"/>
          </a:p>
        </p:txBody>
      </p:sp>
    </p:spTree>
    <p:extLst>
      <p:ext uri="{BB962C8B-B14F-4D97-AF65-F5344CB8AC3E}">
        <p14:creationId xmlns:p14="http://schemas.microsoft.com/office/powerpoint/2010/main" val="10375250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836D68-CF74-4EF1-9D64-3197DC042386}" type="slidenum">
              <a:rPr lang="en-US" smtClean="0"/>
              <a:t>‹#›</a:t>
            </a:fld>
            <a:endParaRPr lang="en-US" dirty="0"/>
          </a:p>
        </p:txBody>
      </p:sp>
    </p:spTree>
    <p:extLst>
      <p:ext uri="{BB962C8B-B14F-4D97-AF65-F5344CB8AC3E}">
        <p14:creationId xmlns:p14="http://schemas.microsoft.com/office/powerpoint/2010/main" val="19330084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836D68-CF74-4EF1-9D64-3197DC042386}" type="slidenum">
              <a:rPr lang="en-US" smtClean="0"/>
              <a:t>‹#›</a:t>
            </a:fld>
            <a:endParaRPr lang="en-US" dirty="0"/>
          </a:p>
        </p:txBody>
      </p:sp>
    </p:spTree>
    <p:extLst>
      <p:ext uri="{BB962C8B-B14F-4D97-AF65-F5344CB8AC3E}">
        <p14:creationId xmlns:p14="http://schemas.microsoft.com/office/powerpoint/2010/main" val="125011800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836D68-CF74-4EF1-9D64-3197DC042386}" type="slidenum">
              <a:rPr lang="en-US" smtClean="0"/>
              <a:t>‹#›</a:t>
            </a:fld>
            <a:endParaRPr lang="en-US" dirty="0"/>
          </a:p>
        </p:txBody>
      </p:sp>
    </p:spTree>
    <p:extLst>
      <p:ext uri="{BB962C8B-B14F-4D97-AF65-F5344CB8AC3E}">
        <p14:creationId xmlns:p14="http://schemas.microsoft.com/office/powerpoint/2010/main" val="3458740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36D68-CF74-4EF1-9D64-3197DC042386}" type="slidenum">
              <a:rPr lang="en-US" smtClean="0"/>
              <a:t>‹#›</a:t>
            </a:fld>
            <a:endParaRPr lang="en-US" dirty="0"/>
          </a:p>
        </p:txBody>
      </p:sp>
    </p:spTree>
    <p:extLst>
      <p:ext uri="{BB962C8B-B14F-4D97-AF65-F5344CB8AC3E}">
        <p14:creationId xmlns:p14="http://schemas.microsoft.com/office/powerpoint/2010/main" val="3837564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36D68-CF74-4EF1-9D64-3197DC042386}" type="slidenum">
              <a:rPr lang="en-US" smtClean="0"/>
              <a:t>‹#›</a:t>
            </a:fld>
            <a:endParaRPr lang="en-US" dirty="0"/>
          </a:p>
        </p:txBody>
      </p:sp>
    </p:spTree>
    <p:extLst>
      <p:ext uri="{BB962C8B-B14F-4D97-AF65-F5344CB8AC3E}">
        <p14:creationId xmlns:p14="http://schemas.microsoft.com/office/powerpoint/2010/main" val="3030965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030" y="731520"/>
            <a:ext cx="7749540" cy="959168"/>
          </a:xfrm>
        </p:spPr>
        <p:txBody>
          <a:bodyPr/>
          <a:lstStyle>
            <a:lvl1pPr>
              <a:defRPr baseline="0">
                <a:solidFill>
                  <a:srgbClr val="274448"/>
                </a:solidFill>
                <a:latin typeface="Arial" panose="020B0604020202020204" pitchFamily="34" charset="0"/>
                <a:cs typeface="Arial" panose="020B0604020202020204" pitchFamily="34" charset="0"/>
              </a:defRPr>
            </a:lvl1pPr>
          </a:lstStyle>
          <a:p>
            <a:r>
              <a:rPr lang="en-US" dirty="0" smtClean="0"/>
              <a:t>This is my page title.</a:t>
            </a:r>
            <a:endParaRPr lang="en-US" dirty="0"/>
          </a:p>
        </p:txBody>
      </p:sp>
      <p:sp>
        <p:nvSpPr>
          <p:cNvPr id="3" name="Content Placeholder 2"/>
          <p:cNvSpPr>
            <a:spLocks noGrp="1"/>
          </p:cNvSpPr>
          <p:nvPr>
            <p:ph idx="1"/>
          </p:nvPr>
        </p:nvSpPr>
        <p:spPr>
          <a:xfrm>
            <a:off x="240030" y="1825629"/>
            <a:ext cx="3474720" cy="3872443"/>
          </a:xfrm>
        </p:spPr>
        <p:txBody>
          <a:bodyPr/>
          <a:lstStyle>
            <a:lvl1pPr marL="260741" indent="-260741">
              <a:buFont typeface="Arial" panose="020B0604020202020204" pitchFamily="34" charset="0"/>
              <a:buChar cha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marL="857228" indent="-171446">
              <a:buFont typeface="Wingdings" panose="05000000000000000000" pitchFamily="2" charset="2"/>
              <a:buChar char="§"/>
              <a:defRPr sz="12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Content Placeholder 4"/>
          <p:cNvSpPr>
            <a:spLocks noGrp="1"/>
          </p:cNvSpPr>
          <p:nvPr>
            <p:ph sz="quarter" idx="10"/>
          </p:nvPr>
        </p:nvSpPr>
        <p:spPr>
          <a:xfrm>
            <a:off x="3879852" y="1825629"/>
            <a:ext cx="3695699" cy="3871913"/>
          </a:xfrm>
        </p:spPr>
        <p:txBody>
          <a:bodyPr/>
          <a:lstStyle>
            <a:lvl5pPr marL="1371566" indent="0">
              <a:buNone/>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Rectangle 8"/>
          <p:cNvSpPr/>
          <p:nvPr userDrawn="1"/>
        </p:nvSpPr>
        <p:spPr>
          <a:xfrm>
            <a:off x="4162425" y="6372764"/>
            <a:ext cx="819150" cy="375444"/>
          </a:xfrm>
          <a:prstGeom prst="rect">
            <a:avLst/>
          </a:prstGeom>
          <a:solidFill>
            <a:srgbClr val="274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Slide Number Placeholder 3"/>
          <p:cNvSpPr>
            <a:spLocks noGrp="1"/>
          </p:cNvSpPr>
          <p:nvPr>
            <p:ph type="sldNum" sz="quarter" idx="4"/>
          </p:nvPr>
        </p:nvSpPr>
        <p:spPr>
          <a:xfrm>
            <a:off x="4222752" y="6372769"/>
            <a:ext cx="704692" cy="365125"/>
          </a:xfrm>
          <a:prstGeom prst="rect">
            <a:avLst/>
          </a:prstGeom>
        </p:spPr>
        <p:txBody>
          <a:bodyPr vert="horz" lIns="91440" tIns="45720" rIns="91440" bIns="45720" rtlCol="0" anchor="ctr"/>
          <a:lstStyle>
            <a:lvl1pPr algn="ctr">
              <a:defRPr sz="900" b="1">
                <a:solidFill>
                  <a:schemeClr val="bg1"/>
                </a:solidFill>
                <a:latin typeface="Arial" panose="020B0604020202020204" pitchFamily="34" charset="0"/>
                <a:cs typeface="Arial" panose="020B0604020202020204" pitchFamily="34" charset="0"/>
              </a:defRPr>
            </a:lvl1pPr>
          </a:lstStyle>
          <a:p>
            <a:fld id="{485AC5E9-28C9-498F-BCCA-E3048E5B58DF}" type="slidenum">
              <a:rPr lang="en-US" smtClean="0"/>
              <a:pPr/>
              <a:t>‹#›</a:t>
            </a:fld>
            <a:endParaRPr lang="en-US" dirty="0"/>
          </a:p>
        </p:txBody>
      </p:sp>
    </p:spTree>
    <p:extLst>
      <p:ext uri="{BB962C8B-B14F-4D97-AF65-F5344CB8AC3E}">
        <p14:creationId xmlns:p14="http://schemas.microsoft.com/office/powerpoint/2010/main" val="29094349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030" y="731520"/>
            <a:ext cx="7749540" cy="959168"/>
          </a:xfrm>
        </p:spPr>
        <p:txBody>
          <a:bodyPr/>
          <a:lstStyle>
            <a:lvl1pPr>
              <a:defRPr baseline="0">
                <a:solidFill>
                  <a:srgbClr val="274448"/>
                </a:solidFill>
                <a:latin typeface="Arial" panose="020B0604020202020204" pitchFamily="34" charset="0"/>
                <a:cs typeface="Arial" panose="020B0604020202020204" pitchFamily="34" charset="0"/>
              </a:defRPr>
            </a:lvl1pPr>
          </a:lstStyle>
          <a:p>
            <a:r>
              <a:rPr lang="en-US" dirty="0" smtClean="0"/>
              <a:t>This is my page title.</a:t>
            </a:r>
            <a:endParaRPr lang="en-US" dirty="0"/>
          </a:p>
        </p:txBody>
      </p:sp>
      <p:sp>
        <p:nvSpPr>
          <p:cNvPr id="3" name="Content Placeholder 2"/>
          <p:cNvSpPr>
            <a:spLocks noGrp="1"/>
          </p:cNvSpPr>
          <p:nvPr>
            <p:ph idx="1"/>
          </p:nvPr>
        </p:nvSpPr>
        <p:spPr>
          <a:xfrm>
            <a:off x="240032" y="1825629"/>
            <a:ext cx="8623935" cy="3872443"/>
          </a:xfrm>
        </p:spPr>
        <p:txBody>
          <a:bodyPr/>
          <a:lstStyle>
            <a:lvl1pPr marL="260741" indent="-260741">
              <a:buFont typeface="Arial" panose="020B0604020202020204" pitchFamily="34" charset="0"/>
              <a:buChar cha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marL="857228" indent="-171446">
              <a:buFont typeface="Wingdings" panose="05000000000000000000" pitchFamily="2" charset="2"/>
              <a:buChar char="§"/>
              <a:defRPr sz="12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1325107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030" y="731520"/>
            <a:ext cx="7749540" cy="959168"/>
          </a:xfrm>
        </p:spPr>
        <p:txBody>
          <a:bodyPr/>
          <a:lstStyle>
            <a:lvl1pPr>
              <a:defRPr baseline="0">
                <a:solidFill>
                  <a:srgbClr val="274448"/>
                </a:solidFill>
                <a:latin typeface="Arial" panose="020B0604020202020204" pitchFamily="34" charset="0"/>
                <a:cs typeface="Arial" panose="020B0604020202020204" pitchFamily="34" charset="0"/>
              </a:defRPr>
            </a:lvl1pPr>
          </a:lstStyle>
          <a:p>
            <a:r>
              <a:rPr lang="en-US" dirty="0" smtClean="0"/>
              <a:t>This is my page title.</a:t>
            </a:r>
            <a:endParaRPr lang="en-US" dirty="0"/>
          </a:p>
        </p:txBody>
      </p:sp>
      <p:sp>
        <p:nvSpPr>
          <p:cNvPr id="3" name="Content Placeholder 2"/>
          <p:cNvSpPr>
            <a:spLocks noGrp="1"/>
          </p:cNvSpPr>
          <p:nvPr>
            <p:ph idx="1"/>
          </p:nvPr>
        </p:nvSpPr>
        <p:spPr>
          <a:xfrm>
            <a:off x="240030" y="1825629"/>
            <a:ext cx="3474720" cy="3872443"/>
          </a:xfrm>
        </p:spPr>
        <p:txBody>
          <a:bodyPr/>
          <a:lstStyle>
            <a:lvl1pPr marL="260741" indent="-260741">
              <a:buFont typeface="Arial" panose="020B0604020202020204" pitchFamily="34" charset="0"/>
              <a:buChar cha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marL="857228" indent="-171446">
              <a:buFont typeface="Wingdings" panose="05000000000000000000" pitchFamily="2" charset="2"/>
              <a:buChar char="§"/>
              <a:defRPr sz="12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Content Placeholder 4"/>
          <p:cNvSpPr>
            <a:spLocks noGrp="1"/>
          </p:cNvSpPr>
          <p:nvPr>
            <p:ph sz="quarter" idx="10"/>
          </p:nvPr>
        </p:nvSpPr>
        <p:spPr>
          <a:xfrm>
            <a:off x="3879852" y="1825629"/>
            <a:ext cx="3695699" cy="3871913"/>
          </a:xfrm>
        </p:spPr>
        <p:txBody>
          <a:bodyPr/>
          <a:lstStyle>
            <a:lvl5pPr marL="1371566" indent="0">
              <a:buNone/>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0151881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68100" y="6260097"/>
            <a:ext cx="779045" cy="365125"/>
          </a:xfrm>
        </p:spPr>
        <p:txBody>
          <a:bodyPr/>
          <a:lstStyle/>
          <a:p>
            <a:fld id="{3E836D68-CF74-4EF1-9D64-3197DC042386}" type="slidenum">
              <a:rPr lang="en-US" smtClean="0"/>
              <a:t>‹#›</a:t>
            </a:fld>
            <a:endParaRPr lang="en-US" dirty="0"/>
          </a:p>
        </p:txBody>
      </p:sp>
    </p:spTree>
    <p:extLst>
      <p:ext uri="{BB962C8B-B14F-4D97-AF65-F5344CB8AC3E}">
        <p14:creationId xmlns:p14="http://schemas.microsoft.com/office/powerpoint/2010/main" val="20360271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36D68-CF74-4EF1-9D64-3197DC042386}" type="slidenum">
              <a:rPr lang="en-US" smtClean="0"/>
              <a:t>‹#›</a:t>
            </a:fld>
            <a:endParaRPr lang="en-US" dirty="0"/>
          </a:p>
        </p:txBody>
      </p:sp>
    </p:spTree>
    <p:extLst>
      <p:ext uri="{BB962C8B-B14F-4D97-AF65-F5344CB8AC3E}">
        <p14:creationId xmlns:p14="http://schemas.microsoft.com/office/powerpoint/2010/main" val="28647342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36D68-CF74-4EF1-9D64-3197DC042386}" type="slidenum">
              <a:rPr lang="en-US" smtClean="0"/>
              <a:t>‹#›</a:t>
            </a:fld>
            <a:endParaRPr lang="en-US" dirty="0"/>
          </a:p>
        </p:txBody>
      </p:sp>
    </p:spTree>
    <p:extLst>
      <p:ext uri="{BB962C8B-B14F-4D97-AF65-F5344CB8AC3E}">
        <p14:creationId xmlns:p14="http://schemas.microsoft.com/office/powerpoint/2010/main" val="8096510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836D68-CF74-4EF1-9D64-3197DC042386}" type="slidenum">
              <a:rPr lang="en-US" smtClean="0"/>
              <a:t>‹#›</a:t>
            </a:fld>
            <a:endParaRPr lang="en-US" dirty="0"/>
          </a:p>
        </p:txBody>
      </p:sp>
    </p:spTree>
    <p:extLst>
      <p:ext uri="{BB962C8B-B14F-4D97-AF65-F5344CB8AC3E}">
        <p14:creationId xmlns:p14="http://schemas.microsoft.com/office/powerpoint/2010/main" val="19060458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836D68-CF74-4EF1-9D64-3197DC042386}" type="slidenum">
              <a:rPr lang="en-US" smtClean="0"/>
              <a:t>‹#›</a:t>
            </a:fld>
            <a:endParaRPr lang="en-US" dirty="0"/>
          </a:p>
        </p:txBody>
      </p:sp>
    </p:spTree>
    <p:extLst>
      <p:ext uri="{BB962C8B-B14F-4D97-AF65-F5344CB8AC3E}">
        <p14:creationId xmlns:p14="http://schemas.microsoft.com/office/powerpoint/2010/main" val="174202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836D68-CF74-4EF1-9D64-3197DC042386}" type="slidenum">
              <a:rPr lang="en-US" smtClean="0"/>
              <a:t>‹#›</a:t>
            </a:fld>
            <a:endParaRPr lang="en-US" dirty="0"/>
          </a:p>
        </p:txBody>
      </p:sp>
    </p:spTree>
    <p:extLst>
      <p:ext uri="{BB962C8B-B14F-4D97-AF65-F5344CB8AC3E}">
        <p14:creationId xmlns:p14="http://schemas.microsoft.com/office/powerpoint/2010/main" val="13713419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539936"/>
            <a:ext cx="7403783" cy="1150757"/>
          </a:xfrm>
          <a:prstGeom prst="rect">
            <a:avLst/>
          </a:prstGeom>
          <a:ln>
            <a:noFill/>
          </a:ln>
        </p:spPr>
        <p:txBody>
          <a:bodyPr vert="horz" lIns="91440" tIns="45720" rIns="91440" bIns="45720" rtlCol="0" anchor="ctr">
            <a:normAutofit/>
          </a:bodyPr>
          <a:lstStyle/>
          <a:p>
            <a:r>
              <a:rPr lang="en-US" dirty="0" smtClean="0"/>
              <a:t>This is my page title.</a:t>
            </a:r>
            <a:endParaRPr lang="en-US" dirty="0"/>
          </a:p>
        </p:txBody>
      </p:sp>
      <p:sp>
        <p:nvSpPr>
          <p:cNvPr id="3" name="Text Placeholder 2"/>
          <p:cNvSpPr>
            <a:spLocks noGrp="1"/>
          </p:cNvSpPr>
          <p:nvPr>
            <p:ph type="body" idx="1"/>
          </p:nvPr>
        </p:nvSpPr>
        <p:spPr>
          <a:xfrm>
            <a:off x="628651" y="1825625"/>
            <a:ext cx="8192504"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Rectangle 7"/>
          <p:cNvSpPr/>
          <p:nvPr userDrawn="1"/>
        </p:nvSpPr>
        <p:spPr>
          <a:xfrm>
            <a:off x="0" y="0"/>
            <a:ext cx="9144000" cy="475488"/>
          </a:xfrm>
          <a:prstGeom prst="rect">
            <a:avLst/>
          </a:prstGeom>
          <a:solidFill>
            <a:srgbClr val="3EA9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p:cNvSpPr/>
          <p:nvPr userDrawn="1"/>
        </p:nvSpPr>
        <p:spPr>
          <a:xfrm>
            <a:off x="0" y="560451"/>
            <a:ext cx="9144000" cy="99948"/>
          </a:xfrm>
          <a:prstGeom prst="rect">
            <a:avLst/>
          </a:prstGeom>
          <a:solidFill>
            <a:srgbClr val="2744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descr="National Disability Institute logo." title="NDI logo"/>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08242" y="213510"/>
            <a:ext cx="701457" cy="626777"/>
          </a:xfrm>
          <a:prstGeom prst="rect">
            <a:avLst/>
          </a:prstGeom>
          <a:effectLst/>
        </p:spPr>
      </p:pic>
      <p:sp>
        <p:nvSpPr>
          <p:cNvPr id="5"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E2356-13C2-477B-B95C-438974601CCB}" type="slidenum">
              <a:rPr lang="en-US" smtClean="0"/>
              <a:t>‹#›</a:t>
            </a:fld>
            <a:endParaRPr lang="en-US" dirty="0"/>
          </a:p>
        </p:txBody>
      </p:sp>
    </p:spTree>
    <p:extLst>
      <p:ext uri="{BB962C8B-B14F-4D97-AF65-F5344CB8AC3E}">
        <p14:creationId xmlns:p14="http://schemas.microsoft.com/office/powerpoint/2010/main" val="341480627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timing>
    <p:tnLst>
      <p:par>
        <p:cTn id="1" dur="indefinite" restart="never" nodeType="tmRoot"/>
      </p:par>
    </p:tnLst>
  </p:timing>
  <p:hf hdr="0" ftr="0" dt="0"/>
  <p:txStyles>
    <p:titleStyle>
      <a:lvl1pPr algn="l" defTabSz="685783" rtl="0" eaLnBrk="1" latinLnBrk="0" hangingPunct="1">
        <a:lnSpc>
          <a:spcPct val="90000"/>
        </a:lnSpc>
        <a:spcBef>
          <a:spcPct val="0"/>
        </a:spcBef>
        <a:buNone/>
        <a:defRPr sz="3000" b="1" kern="1200" baseline="0">
          <a:solidFill>
            <a:srgbClr val="274448"/>
          </a:solidFill>
          <a:latin typeface="Arial" panose="020B0604020202020204" pitchFamily="34" charset="0"/>
          <a:ea typeface="Arial" panose="020B0604020202020204" pitchFamily="34" charset="0"/>
          <a:cs typeface="Arial" panose="020B0604020202020204" pitchFamily="34" charset="0"/>
        </a:defRPr>
      </a:lvl1pPr>
    </p:titleStyle>
    <p:bodyStyle>
      <a:lvl1pPr marL="260741" indent="-260741" algn="l" defTabSz="685783" rtl="0" eaLnBrk="1" latinLnBrk="0" hangingPunct="1">
        <a:lnSpc>
          <a:spcPct val="90000"/>
        </a:lnSpc>
        <a:spcBef>
          <a:spcPts val="450"/>
        </a:spcBef>
        <a:spcAft>
          <a:spcPts val="900"/>
        </a:spcAft>
        <a:buClr>
          <a:srgbClr val="274448"/>
        </a:buClr>
        <a:buSzPct val="145000"/>
        <a:buFont typeface="Arial" panose="020B0604020202020204" pitchFamily="34" charset="0"/>
        <a:buChar char="•"/>
        <a:defRPr sz="1950" kern="1200">
          <a:solidFill>
            <a:srgbClr val="274448"/>
          </a:solidFill>
          <a:latin typeface="Arial" panose="020B0604020202020204" pitchFamily="34" charset="0"/>
          <a:ea typeface="Arial" panose="020B0604020202020204" pitchFamily="34" charset="0"/>
          <a:cs typeface="Arial" panose="020B0604020202020204" pitchFamily="34" charset="0"/>
        </a:defRPr>
      </a:lvl1pPr>
      <a:lvl2pPr marL="603632" indent="-260741" algn="l" defTabSz="685783" rtl="0" eaLnBrk="1" latinLnBrk="0" hangingPunct="1">
        <a:lnSpc>
          <a:spcPct val="90000"/>
        </a:lnSpc>
        <a:spcBef>
          <a:spcPts val="450"/>
        </a:spcBef>
        <a:spcAft>
          <a:spcPts val="900"/>
        </a:spcAft>
        <a:buClr>
          <a:srgbClr val="3EA9C0"/>
        </a:buClr>
        <a:buFont typeface="Courier New" charset="0"/>
        <a:buChar char="o"/>
        <a:defRPr sz="1500" kern="1200">
          <a:solidFill>
            <a:srgbClr val="274448"/>
          </a:solidFill>
          <a:latin typeface="Arial" panose="020B0604020202020204" pitchFamily="34" charset="0"/>
          <a:ea typeface="Arial" panose="020B0604020202020204" pitchFamily="34" charset="0"/>
          <a:cs typeface="Arial" panose="020B0604020202020204" pitchFamily="34" charset="0"/>
        </a:defRPr>
      </a:lvl2pPr>
      <a:lvl3pPr marL="857228" indent="-171446" algn="l" defTabSz="685783" rtl="0" eaLnBrk="1" latinLnBrk="0" hangingPunct="1">
        <a:lnSpc>
          <a:spcPct val="90000"/>
        </a:lnSpc>
        <a:spcBef>
          <a:spcPts val="450"/>
        </a:spcBef>
        <a:spcAft>
          <a:spcPts val="900"/>
        </a:spcAft>
        <a:buClr>
          <a:srgbClr val="274448"/>
        </a:buClr>
        <a:buSzPct val="80000"/>
        <a:buFont typeface="Wingdings" panose="05000000000000000000" pitchFamily="2" charset="2"/>
        <a:buChar char="§"/>
        <a:defRPr sz="1200" kern="1200">
          <a:solidFill>
            <a:srgbClr val="274448"/>
          </a:solidFill>
          <a:latin typeface="Arial" panose="020B0604020202020204" pitchFamily="34" charset="0"/>
          <a:ea typeface="Arial" panose="020B0604020202020204" pitchFamily="34" charset="0"/>
          <a:cs typeface="Arial" panose="020B0604020202020204" pitchFamily="34" charset="0"/>
        </a:defRPr>
      </a:lvl3pPr>
      <a:lvl4pPr marL="1200120" indent="-171446" algn="l" defTabSz="685783" rtl="0" eaLnBrk="1" latinLnBrk="0" hangingPunct="1">
        <a:lnSpc>
          <a:spcPct val="90000"/>
        </a:lnSpc>
        <a:spcBef>
          <a:spcPts val="450"/>
        </a:spcBef>
        <a:spcAft>
          <a:spcPts val="900"/>
        </a:spcAft>
        <a:buClr>
          <a:srgbClr val="3EA9C0"/>
        </a:buClr>
        <a:buFont typeface="Arial" charset="0"/>
        <a:buChar char="•"/>
        <a:defRPr sz="1050" kern="1200">
          <a:solidFill>
            <a:srgbClr val="274448"/>
          </a:solidFill>
          <a:latin typeface="Arial" panose="020B0604020202020204" pitchFamily="34" charset="0"/>
          <a:ea typeface="Arial" panose="020B0604020202020204" pitchFamily="34" charset="0"/>
          <a:cs typeface="Arial" panose="020B0604020202020204" pitchFamily="34" charset="0"/>
        </a:defRPr>
      </a:lvl4pPr>
      <a:lvl5pPr marL="1543012" indent="-171446" algn="l" defTabSz="685783" rtl="0" eaLnBrk="1" latinLnBrk="0" hangingPunct="1">
        <a:lnSpc>
          <a:spcPct val="90000"/>
        </a:lnSpc>
        <a:spcBef>
          <a:spcPts val="450"/>
        </a:spcBef>
        <a:spcAft>
          <a:spcPts val="900"/>
        </a:spcAft>
        <a:buFont typeface="Arial"/>
        <a:buChar char="•"/>
        <a:defRPr sz="1350" kern="1200">
          <a:solidFill>
            <a:schemeClr val="tx1"/>
          </a:solidFill>
          <a:latin typeface="Warnock Pro" charset="0"/>
          <a:ea typeface="Warnock Pro" charset="0"/>
          <a:cs typeface="Warnock Pro"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836D68-CF74-4EF1-9D64-3197DC042386}" type="slidenum">
              <a:rPr lang="en-US" smtClean="0"/>
              <a:t>‹#›</a:t>
            </a:fld>
            <a:endParaRPr lang="en-US" dirty="0"/>
          </a:p>
        </p:txBody>
      </p:sp>
    </p:spTree>
    <p:extLst>
      <p:ext uri="{BB962C8B-B14F-4D97-AF65-F5344CB8AC3E}">
        <p14:creationId xmlns:p14="http://schemas.microsoft.com/office/powerpoint/2010/main" val="249525888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75"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7.jp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hyperlink" Target="https://zoom.us/webinar/register/WN_0a2G2_dSQqi0U0yFUimqBQ"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nationaldisabilityinstitute.org/" TargetMode="External"/><Relationship Id="rId2" Type="http://schemas.openxmlformats.org/officeDocument/2006/relationships/hyperlink" Target="http://www.nationaldisabilityinstitute.org/disability-inclusive-community-development/" TargetMode="External"/><Relationship Id="rId1" Type="http://schemas.openxmlformats.org/officeDocument/2006/relationships/slideLayout" Target="../slideLayouts/slideLayout2.xml"/><Relationship Id="rId5" Type="http://schemas.openxmlformats.org/officeDocument/2006/relationships/hyperlink" Target="mailto:mmorris@ndi-inc.org" TargetMode="External"/><Relationship Id="rId4" Type="http://schemas.openxmlformats.org/officeDocument/2006/relationships/hyperlink" Target="http://www.ablenrc.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books.google.com/books?hl=en&amp;lr=&amp;id=aiQlDwAAQBAJ&amp;oi=fnd&amp;pg=PA195&amp;dq=tom+shakespeare+social+model&amp;ots=TAzrb-LDo-&amp;sig=A78tLWkL6FvxX2ZlxeWpkfhBgEc#v=onepage&amp;q=tom%20shakespeare%20social%20model&amp;f=false"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161" y="169334"/>
            <a:ext cx="7886700" cy="1634576"/>
          </a:xfrm>
        </p:spPr>
        <p:txBody>
          <a:bodyPr>
            <a:normAutofit fontScale="90000"/>
          </a:bodyPr>
          <a:lstStyle/>
          <a:p>
            <a:pPr lvl="0">
              <a:lnSpc>
                <a:spcPct val="100000"/>
              </a:lnSpc>
              <a:spcBef>
                <a:spcPts val="0"/>
              </a:spcBef>
            </a:pPr>
            <a:r>
              <a:rPr lang="en-US" b="1" dirty="0">
                <a:solidFill>
                  <a:prstClr val="black"/>
                </a:solidFill>
                <a:latin typeface="Calibri" panose="020F0502020204030204"/>
                <a:ea typeface="+mn-ea"/>
                <a:cs typeface="+mn-cs"/>
              </a:rPr>
              <a:t>The Importance of Financial Inclusion for People with Disabilities </a:t>
            </a:r>
            <a:endParaRPr lang="en-US" dirty="0"/>
          </a:p>
        </p:txBody>
      </p:sp>
      <p:sp>
        <p:nvSpPr>
          <p:cNvPr id="7" name="Content Placeholder 6"/>
          <p:cNvSpPr>
            <a:spLocks noGrp="1"/>
          </p:cNvSpPr>
          <p:nvPr>
            <p:ph idx="1"/>
          </p:nvPr>
        </p:nvSpPr>
        <p:spPr>
          <a:xfrm>
            <a:off x="4591878" y="5473633"/>
            <a:ext cx="4447762" cy="1541772"/>
          </a:xfrm>
        </p:spPr>
        <p:txBody>
          <a:bodyPr/>
          <a:lstStyle/>
          <a:p>
            <a:pPr marL="0" lvl="0" indent="0" algn="r">
              <a:lnSpc>
                <a:spcPct val="100000"/>
              </a:lnSpc>
              <a:spcBef>
                <a:spcPts val="0"/>
              </a:spcBef>
              <a:buNone/>
            </a:pPr>
            <a:r>
              <a:rPr lang="en-US" b="1" dirty="0">
                <a:solidFill>
                  <a:prstClr val="black"/>
                </a:solidFill>
              </a:rPr>
              <a:t>Michael Morris</a:t>
            </a:r>
          </a:p>
          <a:p>
            <a:pPr marL="0" lvl="0" indent="0" algn="r">
              <a:lnSpc>
                <a:spcPct val="100000"/>
              </a:lnSpc>
              <a:spcBef>
                <a:spcPts val="0"/>
              </a:spcBef>
              <a:buNone/>
            </a:pPr>
            <a:r>
              <a:rPr lang="en-US" dirty="0">
                <a:solidFill>
                  <a:prstClr val="black"/>
                </a:solidFill>
              </a:rPr>
              <a:t>Executive Director </a:t>
            </a:r>
          </a:p>
          <a:p>
            <a:pPr marL="0" lvl="0" indent="0" algn="r">
              <a:lnSpc>
                <a:spcPct val="100000"/>
              </a:lnSpc>
              <a:spcBef>
                <a:spcPts val="0"/>
              </a:spcBef>
              <a:buNone/>
            </a:pPr>
            <a:r>
              <a:rPr lang="en-US" dirty="0">
                <a:solidFill>
                  <a:prstClr val="black"/>
                </a:solidFill>
              </a:rPr>
              <a:t>National Disability </a:t>
            </a:r>
            <a:r>
              <a:rPr lang="en-US" dirty="0" smtClean="0">
                <a:solidFill>
                  <a:prstClr val="black"/>
                </a:solidFill>
              </a:rPr>
              <a:t>Institute</a:t>
            </a:r>
            <a:endParaRPr lang="en-US" dirty="0">
              <a:solidFill>
                <a:prstClr val="black"/>
              </a:solidFill>
            </a:endParaRPr>
          </a:p>
        </p:txBody>
      </p:sp>
      <p:pic>
        <p:nvPicPr>
          <p:cNvPr id="5122" name="Picture 2" descr="Painting by artist Dadu Shin"/>
          <p:cNvPicPr>
            <a:picLocks noChangeAspect="1" noChangeArrowheads="1"/>
          </p:cNvPicPr>
          <p:nvPr/>
        </p:nvPicPr>
        <p:blipFill rotWithShape="1">
          <a:blip r:embed="rId3">
            <a:extLst>
              <a:ext uri="{28A0092B-C50C-407E-A947-70E740481C1C}">
                <a14:useLocalDpi xmlns:a14="http://schemas.microsoft.com/office/drawing/2010/main" val="0"/>
              </a:ext>
            </a:extLst>
          </a:blip>
          <a:srcRect l="7160" t="7315" r="7407"/>
          <a:stretch/>
        </p:blipFill>
        <p:spPr bwMode="auto">
          <a:xfrm>
            <a:off x="0" y="1803910"/>
            <a:ext cx="6457951" cy="38899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709" y="5721922"/>
            <a:ext cx="1759456" cy="369332"/>
          </a:xfrm>
          <a:prstGeom prst="rect">
            <a:avLst/>
          </a:prstGeom>
          <a:noFill/>
        </p:spPr>
        <p:txBody>
          <a:bodyPr wrap="none" rtlCol="0">
            <a:spAutoFit/>
          </a:bodyPr>
          <a:lstStyle/>
          <a:p>
            <a:r>
              <a:rPr lang="en-US" dirty="0" smtClean="0"/>
              <a:t>Artist: Dadu Shin</a:t>
            </a:r>
            <a:endParaRPr lang="en-US" dirty="0"/>
          </a:p>
        </p:txBody>
      </p:sp>
    </p:spTree>
    <p:extLst>
      <p:ext uri="{BB962C8B-B14F-4D97-AF65-F5344CB8AC3E}">
        <p14:creationId xmlns:p14="http://schemas.microsoft.com/office/powerpoint/2010/main" val="14635390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718" y="866457"/>
            <a:ext cx="8156888" cy="959168"/>
          </a:xfrm>
        </p:spPr>
        <p:txBody>
          <a:bodyPr>
            <a:normAutofit fontScale="90000"/>
          </a:bodyPr>
          <a:lstStyle/>
          <a:p>
            <a:r>
              <a:rPr lang="en-US" dirty="0" smtClean="0"/>
              <a:t>Financial Exclusion Leads to Potentially Expensive Use of Alternative Financial Services</a:t>
            </a:r>
            <a:endParaRPr lang="en-US" dirty="0"/>
          </a:p>
        </p:txBody>
      </p:sp>
      <p:graphicFrame>
        <p:nvGraphicFramePr>
          <p:cNvPr id="16" name="Content Placeholder 15" descr="Chart: Financial Exclusion Leads to Potentially Expensive Use of Alternative Financial Services. Use of alternative financial services in last 12 months."/>
          <p:cNvGraphicFramePr>
            <a:graphicFrameLocks noGrp="1"/>
          </p:cNvGraphicFramePr>
          <p:nvPr>
            <p:ph idx="1"/>
            <p:extLst>
              <p:ext uri="{D42A27DB-BD31-4B8C-83A1-F6EECF244321}">
                <p14:modId xmlns:p14="http://schemas.microsoft.com/office/powerpoint/2010/main" val="3566629629"/>
              </p:ext>
            </p:extLst>
          </p:nvPr>
        </p:nvGraphicFramePr>
        <p:xfrm>
          <a:off x="239713" y="1868250"/>
          <a:ext cx="8198893" cy="382928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69816" y="6398975"/>
            <a:ext cx="6897189" cy="338554"/>
          </a:xfrm>
          <a:prstGeom prst="rect">
            <a:avLst/>
          </a:prstGeom>
          <a:noFill/>
        </p:spPr>
        <p:txBody>
          <a:bodyPr wrap="square" rtlCol="0">
            <a:spAutoFit/>
          </a:bodyPr>
          <a:lstStyle/>
          <a:p>
            <a:r>
              <a:rPr lang="en-US" sz="1600" dirty="0" smtClean="0"/>
              <a:t>Source: 2017 FDIC Surveys of Unbanked and Underbanked Households</a:t>
            </a:r>
            <a:endParaRPr lang="en-US" sz="1600" dirty="0"/>
          </a:p>
        </p:txBody>
      </p:sp>
      <p:sp>
        <p:nvSpPr>
          <p:cNvPr id="4" name="Slide Number Placeholder 3"/>
          <p:cNvSpPr>
            <a:spLocks noGrp="1"/>
          </p:cNvSpPr>
          <p:nvPr>
            <p:ph type="sldNum" sz="quarter" idx="4294967295"/>
          </p:nvPr>
        </p:nvSpPr>
        <p:spPr>
          <a:xfrm>
            <a:off x="7002558" y="6356350"/>
            <a:ext cx="2057400" cy="365125"/>
          </a:xfrm>
        </p:spPr>
        <p:txBody>
          <a:bodyPr/>
          <a:lstStyle/>
          <a:p>
            <a:pPr>
              <a:defRPr/>
            </a:pPr>
            <a:fld id="{5FEA41BA-21EC-2C49-8A81-013B62B4BE2D}" type="slidenum">
              <a:rPr lang="en-US" smtClean="0"/>
              <a:pPr>
                <a:defRPr/>
              </a:pPr>
              <a:t>10</a:t>
            </a:fld>
            <a:endParaRPr lang="en-US" dirty="0"/>
          </a:p>
        </p:txBody>
      </p:sp>
    </p:spTree>
    <p:extLst>
      <p:ext uri="{BB962C8B-B14F-4D97-AF65-F5344CB8AC3E}">
        <p14:creationId xmlns:p14="http://schemas.microsoft.com/office/powerpoint/2010/main" val="27917929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Difficulty Covering Expenses and</a:t>
            </a:r>
            <a:br>
              <a:rPr lang="en-US" dirty="0" smtClean="0"/>
            </a:br>
            <a:r>
              <a:rPr lang="en-US" dirty="0" smtClean="0"/>
              <a:t>Making Ends Meet</a:t>
            </a:r>
            <a:endParaRPr lang="en-US" dirty="0"/>
          </a:p>
        </p:txBody>
      </p:sp>
      <p:graphicFrame>
        <p:nvGraphicFramePr>
          <p:cNvPr id="4" name="Content Placeholder 5" descr="Chart: Difficulty covering expenses and making ends meet. With disability vs. no disability. Not at all difficult, somewhat difficult, very difficult."/>
          <p:cNvGraphicFramePr>
            <a:graphicFrameLocks noGrp="1"/>
          </p:cNvGraphicFramePr>
          <p:nvPr>
            <p:ph idx="1"/>
            <p:extLst>
              <p:ext uri="{D42A27DB-BD31-4B8C-83A1-F6EECF244321}">
                <p14:modId xmlns:p14="http://schemas.microsoft.com/office/powerpoint/2010/main" val="909357623"/>
              </p:ext>
            </p:extLst>
          </p:nvPr>
        </p:nvGraphicFramePr>
        <p:xfrm>
          <a:off x="135210" y="2008505"/>
          <a:ext cx="8624887" cy="387191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47567" y="6277232"/>
            <a:ext cx="8328370" cy="338554"/>
          </a:xfrm>
          <a:prstGeom prst="rect">
            <a:avLst/>
          </a:prstGeom>
          <a:noFill/>
        </p:spPr>
        <p:txBody>
          <a:bodyPr wrap="none" rtlCol="0">
            <a:spAutoFit/>
          </a:bodyPr>
          <a:lstStyle/>
          <a:p>
            <a:r>
              <a:rPr lang="en-US" sz="1600" dirty="0" smtClean="0"/>
              <a:t>Source: FINRA Investor Education Foundation, National Financial Capability Survey, 2015</a:t>
            </a:r>
            <a:endParaRPr lang="en-US" sz="1600" dirty="0"/>
          </a:p>
        </p:txBody>
      </p:sp>
    </p:spTree>
    <p:extLst>
      <p:ext uri="{BB962C8B-B14F-4D97-AF65-F5344CB8AC3E}">
        <p14:creationId xmlns:p14="http://schemas.microsoft.com/office/powerpoint/2010/main" val="27947223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45426" y="365125"/>
            <a:ext cx="2869924" cy="1325563"/>
          </a:xfrm>
        </p:spPr>
        <p:txBody>
          <a:bodyPr>
            <a:normAutofit/>
          </a:bodyPr>
          <a:lstStyle/>
          <a:p>
            <a:r>
              <a:rPr lang="en-US" sz="3200" b="1" dirty="0">
                <a:latin typeface="+mn-lt"/>
                <a:ea typeface="+mn-ea"/>
                <a:cs typeface="+mn-cs"/>
              </a:rPr>
              <a:t>Impact of Financial Stress</a:t>
            </a:r>
          </a:p>
        </p:txBody>
      </p:sp>
      <p:pic>
        <p:nvPicPr>
          <p:cNvPr id="3074" name="Picture 2" descr="Art: Peace of Mind by Sherwin 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55771" cy="68372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63932" y="6075144"/>
            <a:ext cx="2188035" cy="646331"/>
          </a:xfrm>
          <a:prstGeom prst="rect">
            <a:avLst/>
          </a:prstGeom>
        </p:spPr>
        <p:txBody>
          <a:bodyPr wrap="none">
            <a:spAutoFit/>
          </a:bodyPr>
          <a:lstStyle/>
          <a:p>
            <a:r>
              <a:rPr lang="en-US" dirty="0" smtClean="0"/>
              <a:t>Artist: Sherwin </a:t>
            </a:r>
            <a:r>
              <a:rPr lang="en-US" dirty="0"/>
              <a:t>Long, </a:t>
            </a:r>
            <a:endParaRPr lang="en-US" dirty="0" smtClean="0"/>
          </a:p>
          <a:p>
            <a:r>
              <a:rPr lang="en-US" i="1" dirty="0" smtClean="0"/>
              <a:t>Peace </a:t>
            </a:r>
            <a:r>
              <a:rPr lang="en-US" i="1" dirty="0"/>
              <a:t>of Mind</a:t>
            </a:r>
          </a:p>
        </p:txBody>
      </p:sp>
      <p:sp>
        <p:nvSpPr>
          <p:cNvPr id="7" name="Content Placeholder 6"/>
          <p:cNvSpPr>
            <a:spLocks noGrp="1"/>
          </p:cNvSpPr>
          <p:nvPr>
            <p:ph idx="1"/>
          </p:nvPr>
        </p:nvSpPr>
        <p:spPr>
          <a:xfrm>
            <a:off x="5645426" y="1825625"/>
            <a:ext cx="3220278" cy="4351338"/>
          </a:xfrm>
        </p:spPr>
        <p:txBody>
          <a:bodyPr>
            <a:normAutofit lnSpcReduction="10000"/>
          </a:bodyPr>
          <a:lstStyle/>
          <a:p>
            <a:pPr marL="457200" lvl="0" indent="-457200">
              <a:lnSpc>
                <a:spcPct val="100000"/>
              </a:lnSpc>
              <a:spcBef>
                <a:spcPts val="0"/>
              </a:spcBef>
              <a:spcAft>
                <a:spcPts val="1200"/>
              </a:spcAft>
            </a:pPr>
            <a:r>
              <a:rPr lang="en-US" dirty="0">
                <a:solidFill>
                  <a:prstClr val="black"/>
                </a:solidFill>
              </a:rPr>
              <a:t>Almost ½ skip medical treatments because of cost  </a:t>
            </a:r>
          </a:p>
          <a:p>
            <a:pPr marL="457200" lvl="0" indent="-457200">
              <a:lnSpc>
                <a:spcPct val="100000"/>
              </a:lnSpc>
              <a:spcBef>
                <a:spcPts val="0"/>
              </a:spcBef>
              <a:spcAft>
                <a:spcPts val="1200"/>
              </a:spcAft>
            </a:pPr>
            <a:r>
              <a:rPr lang="en-US" dirty="0">
                <a:solidFill>
                  <a:prstClr val="black"/>
                </a:solidFill>
              </a:rPr>
              <a:t>⅓ are late on mortgage payments</a:t>
            </a:r>
          </a:p>
          <a:p>
            <a:pPr marL="457200" lvl="0" indent="-457200">
              <a:lnSpc>
                <a:spcPct val="100000"/>
              </a:lnSpc>
              <a:spcBef>
                <a:spcPts val="0"/>
              </a:spcBef>
              <a:spcAft>
                <a:spcPts val="1200"/>
              </a:spcAft>
            </a:pPr>
            <a:r>
              <a:rPr lang="en-US" dirty="0">
                <a:solidFill>
                  <a:prstClr val="black"/>
                </a:solidFill>
              </a:rPr>
              <a:t>⅓ overdraw checking </a:t>
            </a:r>
            <a:r>
              <a:rPr lang="en-US" dirty="0" smtClean="0">
                <a:solidFill>
                  <a:prstClr val="black"/>
                </a:solidFill>
              </a:rPr>
              <a:t>accounts</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79C49C4D-4F7F-4CBA-8133-C4DA35689BAC}" type="slidenum">
              <a:rPr lang="en-US" smtClean="0"/>
              <a:t>12</a:t>
            </a:fld>
            <a:endParaRPr lang="en-US" dirty="0"/>
          </a:p>
        </p:txBody>
      </p:sp>
    </p:spTree>
    <p:extLst>
      <p:ext uri="{BB962C8B-B14F-4D97-AF65-F5344CB8AC3E}">
        <p14:creationId xmlns:p14="http://schemas.microsoft.com/office/powerpoint/2010/main" val="19909943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Promise and Potential of Community Reinvestment Act (CRA) Modernization</a:t>
            </a:r>
            <a:endParaRPr lang="en-US" dirty="0"/>
          </a:p>
        </p:txBody>
      </p:sp>
      <p:sp>
        <p:nvSpPr>
          <p:cNvPr id="5" name="Content Placeholder 4"/>
          <p:cNvSpPr>
            <a:spLocks noGrp="1"/>
          </p:cNvSpPr>
          <p:nvPr>
            <p:ph idx="1"/>
          </p:nvPr>
        </p:nvSpPr>
        <p:spPr>
          <a:xfrm>
            <a:off x="240032" y="1825629"/>
            <a:ext cx="8623935" cy="4530721"/>
          </a:xfrm>
        </p:spPr>
        <p:txBody>
          <a:bodyPr>
            <a:normAutofit/>
          </a:bodyPr>
          <a:lstStyle/>
          <a:p>
            <a:pPr>
              <a:lnSpc>
                <a:spcPct val="100000"/>
              </a:lnSpc>
              <a:spcAft>
                <a:spcPts val="0"/>
              </a:spcAft>
            </a:pPr>
            <a:r>
              <a:rPr lang="en-US" dirty="0" smtClean="0"/>
              <a:t>Game changer in terms of the focus banks will play in addressing the intersection of poverty and disability. </a:t>
            </a:r>
          </a:p>
          <a:p>
            <a:pPr>
              <a:lnSpc>
                <a:spcPct val="100000"/>
              </a:lnSpc>
              <a:spcAft>
                <a:spcPts val="0"/>
              </a:spcAft>
            </a:pPr>
            <a:r>
              <a:rPr lang="en-US" dirty="0" smtClean="0"/>
              <a:t>Could expand for this target population: affordable housing, access to broadband and digital literacy, workforce development and financial capability services.</a:t>
            </a:r>
          </a:p>
          <a:p>
            <a:pPr>
              <a:lnSpc>
                <a:spcPct val="100000"/>
              </a:lnSpc>
              <a:spcAft>
                <a:spcPts val="0"/>
              </a:spcAft>
            </a:pPr>
            <a:r>
              <a:rPr lang="en-US" dirty="0" smtClean="0"/>
              <a:t>Highlights: </a:t>
            </a:r>
          </a:p>
          <a:p>
            <a:pPr lvl="1">
              <a:lnSpc>
                <a:spcPct val="100000"/>
              </a:lnSpc>
              <a:spcAft>
                <a:spcPts val="0"/>
              </a:spcAft>
            </a:pPr>
            <a:r>
              <a:rPr lang="en-US" sz="1800" b="1" dirty="0"/>
              <a:t>Empirical Evidence </a:t>
            </a:r>
            <a:r>
              <a:rPr lang="en-US" sz="1800" dirty="0" smtClean="0"/>
              <a:t>shows </a:t>
            </a:r>
            <a:r>
              <a:rPr lang="en-US" sz="1800" dirty="0"/>
              <a:t>people with disabilities are low- and moderate- income (LMI) and in financial stress.</a:t>
            </a:r>
          </a:p>
          <a:p>
            <a:pPr lvl="1">
              <a:lnSpc>
                <a:spcPct val="100000"/>
              </a:lnSpc>
              <a:spcAft>
                <a:spcPts val="0"/>
              </a:spcAft>
            </a:pPr>
            <a:r>
              <a:rPr lang="en-US" sz="1800" b="1" dirty="0"/>
              <a:t>Change Is Necessary </a:t>
            </a:r>
            <a:r>
              <a:rPr lang="en-US" sz="1800" dirty="0"/>
              <a:t>because, in the absence of and emphasis on disability, banks will not focus on addressing the needs of people with disabilities who will remain in poverty. </a:t>
            </a:r>
          </a:p>
          <a:p>
            <a:pPr lvl="1">
              <a:lnSpc>
                <a:spcPct val="100000"/>
              </a:lnSpc>
              <a:spcAft>
                <a:spcPts val="0"/>
              </a:spcAft>
            </a:pPr>
            <a:r>
              <a:rPr lang="en-US" sz="1800" b="1" dirty="0"/>
              <a:t>Opportunity</a:t>
            </a:r>
            <a:r>
              <a:rPr lang="en-US" sz="1800" dirty="0"/>
              <a:t> exists to revise guidance to financial institutions and educate the disability community.</a:t>
            </a:r>
          </a:p>
          <a:p>
            <a:pPr lvl="1">
              <a:lnSpc>
                <a:spcPct val="100000"/>
              </a:lnSpc>
              <a:spcAft>
                <a:spcPts val="0"/>
              </a:spcAft>
            </a:pPr>
            <a:r>
              <a:rPr lang="en-US" sz="1800" b="1" dirty="0"/>
              <a:t>NDI has developed a Center </a:t>
            </a:r>
            <a:r>
              <a:rPr lang="en-US" sz="1800" dirty="0"/>
              <a:t>to bring to scale sustainable CRA investment, lending and financial services to LMI populations with disabilities</a:t>
            </a:r>
            <a:r>
              <a:rPr lang="en-US" sz="1800" dirty="0" smtClean="0"/>
              <a:t>.</a:t>
            </a:r>
            <a:endParaRPr lang="en-US" sz="1800" dirty="0"/>
          </a:p>
        </p:txBody>
      </p:sp>
      <p:sp>
        <p:nvSpPr>
          <p:cNvPr id="3" name="Slide Number Placeholder 2"/>
          <p:cNvSpPr>
            <a:spLocks noGrp="1"/>
          </p:cNvSpPr>
          <p:nvPr>
            <p:ph type="sldNum" sz="quarter" idx="4294967295"/>
          </p:nvPr>
        </p:nvSpPr>
        <p:spPr/>
        <p:txBody>
          <a:bodyPr/>
          <a:lstStyle/>
          <a:p>
            <a:fld id="{485AC5E9-28C9-498F-BCCA-E3048E5B58DF}" type="slidenum">
              <a:rPr lang="en-US" smtClean="0"/>
              <a:pPr/>
              <a:t>13</a:t>
            </a:fld>
            <a:endParaRPr lang="en-US" dirty="0"/>
          </a:p>
        </p:txBody>
      </p:sp>
    </p:spTree>
    <p:extLst>
      <p:ext uri="{BB962C8B-B14F-4D97-AF65-F5344CB8AC3E}">
        <p14:creationId xmlns:p14="http://schemas.microsoft.com/office/powerpoint/2010/main" val="161593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29" y="731520"/>
            <a:ext cx="8623937" cy="959168"/>
          </a:xfrm>
        </p:spPr>
        <p:txBody>
          <a:bodyPr>
            <a:normAutofit fontScale="90000"/>
          </a:bodyPr>
          <a:lstStyle/>
          <a:p>
            <a:r>
              <a:rPr lang="en-US" dirty="0" smtClean="0"/>
              <a:t>Significant Overlap between LMI Neighborhoods and Disability – Chicago Example</a:t>
            </a:r>
            <a:endParaRPr lang="en-US" dirty="0"/>
          </a:p>
        </p:txBody>
      </p:sp>
      <p:sp>
        <p:nvSpPr>
          <p:cNvPr id="15" name="TextBox 14"/>
          <p:cNvSpPr txBox="1"/>
          <p:nvPr/>
        </p:nvSpPr>
        <p:spPr>
          <a:xfrm>
            <a:off x="326805" y="1640963"/>
            <a:ext cx="3917203" cy="369332"/>
          </a:xfrm>
          <a:prstGeom prst="rect">
            <a:avLst/>
          </a:prstGeom>
          <a:noFill/>
        </p:spPr>
        <p:txBody>
          <a:bodyPr wrap="square" rtlCol="0">
            <a:spAutoFit/>
          </a:bodyPr>
          <a:lstStyle/>
          <a:p>
            <a:r>
              <a:rPr lang="en-US" dirty="0" smtClean="0"/>
              <a:t>Low-Moderate Income Designation</a:t>
            </a:r>
            <a:endParaRPr lang="en-US" dirty="0"/>
          </a:p>
        </p:txBody>
      </p:sp>
      <p:pic>
        <p:nvPicPr>
          <p:cNvPr id="4" name="Picture 3" descr="Map of Chicago that shows low-moderate income designation"/>
          <p:cNvPicPr>
            <a:picLocks noChangeAspect="1"/>
          </p:cNvPicPr>
          <p:nvPr/>
        </p:nvPicPr>
        <p:blipFill>
          <a:blip r:embed="rId2"/>
          <a:stretch>
            <a:fillRect/>
          </a:stretch>
        </p:blipFill>
        <p:spPr>
          <a:xfrm>
            <a:off x="326806" y="2126133"/>
            <a:ext cx="3629075" cy="4194827"/>
          </a:xfrm>
          <a:prstGeom prst="rect">
            <a:avLst/>
          </a:prstGeom>
        </p:spPr>
      </p:pic>
      <p:sp>
        <p:nvSpPr>
          <p:cNvPr id="16" name="TextBox 15"/>
          <p:cNvSpPr txBox="1"/>
          <p:nvPr/>
        </p:nvSpPr>
        <p:spPr>
          <a:xfrm>
            <a:off x="4410714" y="1658422"/>
            <a:ext cx="4453251" cy="369332"/>
          </a:xfrm>
          <a:prstGeom prst="rect">
            <a:avLst/>
          </a:prstGeom>
          <a:noFill/>
        </p:spPr>
        <p:txBody>
          <a:bodyPr wrap="square" rtlCol="0">
            <a:spAutoFit/>
          </a:bodyPr>
          <a:lstStyle/>
          <a:p>
            <a:r>
              <a:rPr lang="en-US" dirty="0" smtClean="0"/>
              <a:t>Percentage of Population with Disability</a:t>
            </a:r>
            <a:endParaRPr lang="en-US" dirty="0"/>
          </a:p>
        </p:txBody>
      </p:sp>
      <p:pic>
        <p:nvPicPr>
          <p:cNvPr id="9" name="Picture 8" descr="Map of Chicago that shows percentage of population with disability"/>
          <p:cNvPicPr>
            <a:picLocks noChangeAspect="1"/>
          </p:cNvPicPr>
          <p:nvPr/>
        </p:nvPicPr>
        <p:blipFill>
          <a:blip r:embed="rId3"/>
          <a:stretch>
            <a:fillRect/>
          </a:stretch>
        </p:blipFill>
        <p:spPr>
          <a:xfrm>
            <a:off x="4551997" y="2100500"/>
            <a:ext cx="3655239" cy="4246091"/>
          </a:xfrm>
          <a:prstGeom prst="rect">
            <a:avLst/>
          </a:prstGeom>
        </p:spPr>
      </p:pic>
      <p:sp>
        <p:nvSpPr>
          <p:cNvPr id="5" name="Slide Number Placeholder 4"/>
          <p:cNvSpPr>
            <a:spLocks noGrp="1"/>
          </p:cNvSpPr>
          <p:nvPr>
            <p:ph type="sldNum" sz="quarter" idx="4294967295"/>
          </p:nvPr>
        </p:nvSpPr>
        <p:spPr>
          <a:xfrm>
            <a:off x="7966120" y="6372225"/>
            <a:ext cx="704850" cy="365125"/>
          </a:xfrm>
        </p:spPr>
        <p:txBody>
          <a:bodyPr/>
          <a:lstStyle/>
          <a:p>
            <a:fld id="{485AC5E9-28C9-498F-BCCA-E3048E5B58DF}" type="slidenum">
              <a:rPr lang="en-US" smtClean="0"/>
              <a:pPr/>
              <a:t>14</a:t>
            </a:fld>
            <a:endParaRPr lang="en-US" dirty="0"/>
          </a:p>
        </p:txBody>
      </p:sp>
    </p:spTree>
    <p:extLst>
      <p:ext uri="{BB962C8B-B14F-4D97-AF65-F5344CB8AC3E}">
        <p14:creationId xmlns:p14="http://schemas.microsoft.com/office/powerpoint/2010/main" val="10986363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422" y="2118045"/>
            <a:ext cx="7785100" cy="3090059"/>
          </a:xfrm>
        </p:spPr>
        <p:txBody>
          <a:bodyPr>
            <a:normAutofit/>
          </a:bodyPr>
          <a:lstStyle/>
          <a:p>
            <a:pPr lvl="0" algn="l">
              <a:lnSpc>
                <a:spcPct val="100000"/>
              </a:lnSpc>
              <a:spcBef>
                <a:spcPts val="450"/>
              </a:spcBef>
              <a:spcAft>
                <a:spcPts val="900"/>
              </a:spcAft>
              <a:buClr>
                <a:srgbClr val="274448"/>
              </a:buClr>
              <a:buSzPct val="145000"/>
            </a:pPr>
            <a:r>
              <a:rPr lang="en-US" sz="4800" dirty="0"/>
              <a:t>Bank Activities </a:t>
            </a:r>
            <a:br>
              <a:rPr lang="en-US" sz="4800" dirty="0"/>
            </a:br>
            <a:r>
              <a:rPr lang="en-US" sz="4800" dirty="0"/>
              <a:t>That Demonstrate </a:t>
            </a:r>
            <a:br>
              <a:rPr lang="en-US" sz="4800" dirty="0"/>
            </a:br>
            <a:r>
              <a:rPr lang="en-US" sz="4800" dirty="0"/>
              <a:t>Disability Inclusive</a:t>
            </a:r>
            <a:br>
              <a:rPr lang="en-US" sz="4800" dirty="0"/>
            </a:br>
            <a:r>
              <a:rPr lang="en-US" sz="4800" dirty="0" smtClean="0"/>
              <a:t>Development</a:t>
            </a:r>
            <a:endParaRPr lang="en-US" sz="4800" dirty="0"/>
          </a:p>
        </p:txBody>
      </p:sp>
    </p:spTree>
    <p:extLst>
      <p:ext uri="{BB962C8B-B14F-4D97-AF65-F5344CB8AC3E}">
        <p14:creationId xmlns:p14="http://schemas.microsoft.com/office/powerpoint/2010/main" val="3820492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Bank of America: Sign-on </a:t>
            </a:r>
            <a:endParaRPr lang="en-US" dirty="0"/>
          </a:p>
        </p:txBody>
      </p:sp>
      <p:pic>
        <p:nvPicPr>
          <p:cNvPr id="1026" name="Picture 2" descr="Art: Culturally Deaf by Nancy Rourke"/>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605982" y="1832388"/>
            <a:ext cx="3069199" cy="38719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23687" y="5796392"/>
            <a:ext cx="3069199" cy="584775"/>
          </a:xfrm>
          <a:prstGeom prst="rect">
            <a:avLst/>
          </a:prstGeom>
          <a:noFill/>
        </p:spPr>
        <p:txBody>
          <a:bodyPr wrap="square" rtlCol="0">
            <a:spAutoFit/>
          </a:bodyPr>
          <a:lstStyle/>
          <a:p>
            <a:r>
              <a:rPr lang="en-US" sz="1600" dirty="0" smtClean="0"/>
              <a:t>Artist: Nancy Rourke</a:t>
            </a:r>
            <a:br>
              <a:rPr lang="en-US" sz="1600" dirty="0" smtClean="0"/>
            </a:br>
            <a:r>
              <a:rPr lang="en-US" sz="1600" i="1" dirty="0" smtClean="0"/>
              <a:t>Culturally Deaf</a:t>
            </a:r>
            <a:endParaRPr lang="en-US" sz="1600" i="1" dirty="0"/>
          </a:p>
        </p:txBody>
      </p:sp>
      <p:sp>
        <p:nvSpPr>
          <p:cNvPr id="7" name="Content Placeholder 6"/>
          <p:cNvSpPr>
            <a:spLocks noGrp="1"/>
          </p:cNvSpPr>
          <p:nvPr>
            <p:ph sz="quarter" idx="10"/>
          </p:nvPr>
        </p:nvSpPr>
        <p:spPr>
          <a:xfrm>
            <a:off x="331582" y="1680229"/>
            <a:ext cx="4727435" cy="3871913"/>
          </a:xfrm>
        </p:spPr>
        <p:txBody>
          <a:bodyPr>
            <a:noAutofit/>
          </a:bodyPr>
          <a:lstStyle/>
          <a:p>
            <a:pPr marL="285750" lvl="0" indent="-285750" defTabSz="914400" fontAlgn="base">
              <a:lnSpc>
                <a:spcPct val="100000"/>
              </a:lnSpc>
              <a:spcBef>
                <a:spcPts val="600"/>
              </a:spcBef>
              <a:spcAft>
                <a:spcPts val="600"/>
              </a:spcAft>
              <a:buClrTx/>
              <a:buSzTx/>
            </a:pPr>
            <a:r>
              <a:rPr lang="en-US" sz="1800" dirty="0">
                <a:solidFill>
                  <a:srgbClr val="000000"/>
                </a:solidFill>
                <a:ea typeface="+mn-ea"/>
              </a:rPr>
              <a:t>Boost financial empowerment in the Deaf community through a combination of educational workshops and </a:t>
            </a:r>
            <a:r>
              <a:rPr lang="en-US" sz="1800" dirty="0" smtClean="0">
                <a:solidFill>
                  <a:srgbClr val="000000"/>
                </a:solidFill>
                <a:ea typeface="+mn-ea"/>
              </a:rPr>
              <a:t>training </a:t>
            </a:r>
            <a:r>
              <a:rPr lang="en-US" sz="1800" dirty="0">
                <a:solidFill>
                  <a:srgbClr val="000000"/>
                </a:solidFill>
                <a:ea typeface="+mn-ea"/>
              </a:rPr>
              <a:t>and ASL videos.</a:t>
            </a:r>
          </a:p>
          <a:p>
            <a:pPr marL="285750" lvl="0" indent="-285750" defTabSz="914400" fontAlgn="base">
              <a:lnSpc>
                <a:spcPct val="100000"/>
              </a:lnSpc>
              <a:spcBef>
                <a:spcPts val="600"/>
              </a:spcBef>
              <a:spcAft>
                <a:spcPts val="600"/>
              </a:spcAft>
              <a:buClrTx/>
              <a:buSzTx/>
            </a:pPr>
            <a:r>
              <a:rPr lang="en-US" sz="1800" dirty="0">
                <a:solidFill>
                  <a:srgbClr val="000000"/>
                </a:solidFill>
                <a:ea typeface="+mn-ea"/>
              </a:rPr>
              <a:t>Improve communication access within financial institutions through Deaf </a:t>
            </a:r>
            <a:r>
              <a:rPr lang="en-US" sz="1800" dirty="0" smtClean="0">
                <a:solidFill>
                  <a:srgbClr val="000000"/>
                </a:solidFill>
                <a:ea typeface="+mn-ea"/>
              </a:rPr>
              <a:t>awareness.</a:t>
            </a:r>
            <a:endParaRPr lang="en-US" sz="1800" dirty="0">
              <a:solidFill>
                <a:srgbClr val="000000"/>
              </a:solidFill>
              <a:ea typeface="+mn-ea"/>
            </a:endParaRPr>
          </a:p>
          <a:p>
            <a:pPr marL="285750" lvl="0" indent="-285750" defTabSz="914400" fontAlgn="base">
              <a:lnSpc>
                <a:spcPct val="100000"/>
              </a:lnSpc>
              <a:spcBef>
                <a:spcPts val="600"/>
              </a:spcBef>
              <a:spcAft>
                <a:spcPts val="600"/>
              </a:spcAft>
              <a:buClrTx/>
              <a:buSzTx/>
            </a:pPr>
            <a:r>
              <a:rPr lang="en-US" sz="1800" dirty="0">
                <a:solidFill>
                  <a:srgbClr val="000000"/>
                </a:solidFill>
                <a:ea typeface="+mn-ea"/>
              </a:rPr>
              <a:t>Increase awareness among BoA staff and communication access to financial services in order to serve Deaf customers more effectively. </a:t>
            </a:r>
          </a:p>
          <a:p>
            <a:pPr marL="0" lvl="0" indent="0" algn="ctr" defTabSz="914400" fontAlgn="base">
              <a:lnSpc>
                <a:spcPct val="100000"/>
              </a:lnSpc>
              <a:spcBef>
                <a:spcPts val="1200"/>
              </a:spcBef>
              <a:spcAft>
                <a:spcPts val="600"/>
              </a:spcAft>
              <a:buClrTx/>
              <a:buSzTx/>
              <a:buNone/>
            </a:pPr>
            <a:r>
              <a:rPr lang="en-US" sz="1800" b="1" dirty="0">
                <a:solidFill>
                  <a:srgbClr val="000000"/>
                </a:solidFill>
                <a:ea typeface="+mn-ea"/>
              </a:rPr>
              <a:t>3 locations: </a:t>
            </a:r>
          </a:p>
          <a:p>
            <a:pPr marL="0" lvl="0" indent="0" algn="ctr" defTabSz="914400" fontAlgn="base">
              <a:lnSpc>
                <a:spcPct val="100000"/>
              </a:lnSpc>
              <a:spcBef>
                <a:spcPts val="0"/>
              </a:spcBef>
              <a:spcAft>
                <a:spcPts val="0"/>
              </a:spcAft>
              <a:buClrTx/>
              <a:buSzTx/>
              <a:buNone/>
            </a:pPr>
            <a:r>
              <a:rPr lang="en-US" sz="1800" dirty="0" smtClean="0">
                <a:solidFill>
                  <a:srgbClr val="000000"/>
                </a:solidFill>
                <a:ea typeface="+mn-ea"/>
              </a:rPr>
              <a:t>Austin, </a:t>
            </a:r>
            <a:r>
              <a:rPr lang="en-US" sz="1800" dirty="0">
                <a:solidFill>
                  <a:srgbClr val="000000"/>
                </a:solidFill>
                <a:ea typeface="+mn-ea"/>
              </a:rPr>
              <a:t>TX</a:t>
            </a:r>
          </a:p>
          <a:p>
            <a:pPr marL="0" lvl="0" indent="0" algn="ctr" defTabSz="914400" fontAlgn="base">
              <a:lnSpc>
                <a:spcPct val="100000"/>
              </a:lnSpc>
              <a:spcBef>
                <a:spcPts val="0"/>
              </a:spcBef>
              <a:spcAft>
                <a:spcPts val="0"/>
              </a:spcAft>
              <a:buClrTx/>
              <a:buSzTx/>
              <a:buNone/>
            </a:pPr>
            <a:r>
              <a:rPr lang="en-US" sz="1800" dirty="0">
                <a:solidFill>
                  <a:srgbClr val="000000"/>
                </a:solidFill>
                <a:ea typeface="+mn-ea"/>
              </a:rPr>
              <a:t>Salt Lake City, UT</a:t>
            </a:r>
          </a:p>
          <a:p>
            <a:pPr marL="0" lvl="0" indent="0" algn="ctr" defTabSz="914400" fontAlgn="base">
              <a:lnSpc>
                <a:spcPct val="100000"/>
              </a:lnSpc>
              <a:spcBef>
                <a:spcPts val="0"/>
              </a:spcBef>
              <a:spcAft>
                <a:spcPts val="0"/>
              </a:spcAft>
              <a:buClrTx/>
              <a:buSzTx/>
              <a:buNone/>
            </a:pPr>
            <a:r>
              <a:rPr lang="en-US" sz="1800" dirty="0">
                <a:solidFill>
                  <a:srgbClr val="000000"/>
                </a:solidFill>
                <a:ea typeface="+mn-ea"/>
              </a:rPr>
              <a:t>State of </a:t>
            </a:r>
            <a:r>
              <a:rPr lang="en-US" sz="1800" dirty="0" smtClean="0">
                <a:solidFill>
                  <a:srgbClr val="000000"/>
                </a:solidFill>
                <a:ea typeface="+mn-ea"/>
              </a:rPr>
              <a:t>Maryland</a:t>
            </a:r>
            <a:endParaRPr lang="en-US" sz="1800" dirty="0">
              <a:solidFill>
                <a:srgbClr val="000000"/>
              </a:solidFill>
              <a:ea typeface="+mn-ea"/>
            </a:endParaRPr>
          </a:p>
        </p:txBody>
      </p:sp>
    </p:spTree>
    <p:extLst>
      <p:ext uri="{BB962C8B-B14F-4D97-AF65-F5344CB8AC3E}">
        <p14:creationId xmlns:p14="http://schemas.microsoft.com/office/powerpoint/2010/main" val="20448318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85113" y="0"/>
            <a:ext cx="7886700" cy="1325563"/>
          </a:xfrm>
        </p:spPr>
        <p:txBody>
          <a:bodyPr>
            <a:normAutofit/>
          </a:bodyPr>
          <a:lstStyle/>
          <a:p>
            <a:r>
              <a:rPr lang="en-US" dirty="0">
                <a:solidFill>
                  <a:srgbClr val="274448"/>
                </a:solidFill>
                <a:latin typeface="+mn-lt"/>
                <a:ea typeface="+mn-ea"/>
                <a:cs typeface="+mn-cs"/>
              </a:rPr>
              <a:t>JP Morgan Chase</a:t>
            </a:r>
          </a:p>
        </p:txBody>
      </p:sp>
      <p:pic>
        <p:nvPicPr>
          <p:cNvPr id="2" name="Picture 1" descr="2018's Houston Financial Inclusion Summit poster. Text: Assuring people with disabilities access to mainstream financial services."/>
          <p:cNvPicPr/>
          <p:nvPr/>
        </p:nvPicPr>
        <p:blipFill rotWithShape="1">
          <a:blip r:embed="rId2"/>
          <a:srcRect l="8272" r="4057"/>
          <a:stretch/>
        </p:blipFill>
        <p:spPr bwMode="auto">
          <a:xfrm>
            <a:off x="-1" y="1186249"/>
            <a:ext cx="9144001" cy="56717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2570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30" y="810543"/>
            <a:ext cx="7749540" cy="959168"/>
          </a:xfrm>
        </p:spPr>
        <p:txBody>
          <a:bodyPr>
            <a:normAutofit/>
          </a:bodyPr>
          <a:lstStyle/>
          <a:p>
            <a:r>
              <a:rPr lang="en-US" b="1" dirty="0" smtClean="0">
                <a:solidFill>
                  <a:srgbClr val="274448"/>
                </a:solidFill>
              </a:rPr>
              <a:t>Citi Community Development</a:t>
            </a:r>
            <a:endParaRPr lang="en-US" dirty="0"/>
          </a:p>
        </p:txBody>
      </p:sp>
      <p:sp>
        <p:nvSpPr>
          <p:cNvPr id="8" name="Rectangle 7"/>
          <p:cNvSpPr/>
          <p:nvPr/>
        </p:nvSpPr>
        <p:spPr>
          <a:xfrm>
            <a:off x="240030" y="1290127"/>
            <a:ext cx="8508554" cy="1107996"/>
          </a:xfrm>
          <a:prstGeom prst="rect">
            <a:avLst/>
          </a:prstGeom>
        </p:spPr>
        <p:txBody>
          <a:bodyPr wrap="square">
            <a:spAutoFit/>
          </a:bodyPr>
          <a:lstStyle/>
          <a:p>
            <a:r>
              <a:rPr lang="en-US" dirty="0"/>
              <a:t/>
            </a:r>
            <a:br>
              <a:rPr lang="en-US" dirty="0"/>
            </a:br>
            <a:r>
              <a:rPr lang="en-US" sz="2400" b="1" dirty="0"/>
              <a:t>Empowered </a:t>
            </a:r>
            <a:r>
              <a:rPr lang="en-US" sz="2400" b="1" dirty="0" smtClean="0"/>
              <a:t>NYC: </a:t>
            </a:r>
            <a:r>
              <a:rPr lang="en-US" sz="2400" dirty="0" smtClean="0">
                <a:latin typeface="Arial" panose="020B0604020202020204" pitchFamily="34" charset="0"/>
                <a:cs typeface="Arial" panose="020B0604020202020204" pitchFamily="34" charset="0"/>
              </a:rPr>
              <a:t>Financial Empowerment Program for People with </a:t>
            </a:r>
            <a:r>
              <a:rPr lang="en-US" sz="2400" dirty="0" smtClean="0">
                <a:latin typeface="Arial" panose="020B0604020202020204" pitchFamily="34" charset="0"/>
                <a:cs typeface="Arial" panose="020B0604020202020204" pitchFamily="34" charset="0"/>
              </a:rPr>
              <a:t>disabilities and </a:t>
            </a:r>
            <a:r>
              <a:rPr lang="en-US" sz="2400" dirty="0" smtClean="0">
                <a:latin typeface="Arial" panose="020B0604020202020204" pitchFamily="34" charset="0"/>
                <a:cs typeface="Arial" panose="020B0604020202020204" pitchFamily="34" charset="0"/>
              </a:rPr>
              <a:t>their families</a:t>
            </a:r>
            <a:endParaRPr lang="en-US" sz="2400" dirty="0">
              <a:latin typeface="Arial" panose="020B0604020202020204" pitchFamily="34" charset="0"/>
              <a:cs typeface="Arial" panose="020B0604020202020204" pitchFamily="34" charset="0"/>
            </a:endParaRPr>
          </a:p>
        </p:txBody>
      </p:sp>
      <p:pic>
        <p:nvPicPr>
          <p:cNvPr id="5" name="Content Placeholder 4" descr="Screenshot of the City's Financial Empowerment Center web page." title="Financial counseling services"/>
          <p:cNvPicPr>
            <a:picLocks noGrp="1" noChangeAspect="1"/>
          </p:cNvPicPr>
          <p:nvPr>
            <p:ph idx="1"/>
          </p:nvPr>
        </p:nvPicPr>
        <p:blipFill rotWithShape="1">
          <a:blip r:embed="rId2"/>
          <a:srcRect l="7823" t="8018" r="55358"/>
          <a:stretch/>
        </p:blipFill>
        <p:spPr>
          <a:xfrm>
            <a:off x="889687" y="2743200"/>
            <a:ext cx="3645243" cy="2561170"/>
          </a:xfrm>
          <a:prstGeom prst="rect">
            <a:avLst/>
          </a:prstGeom>
        </p:spPr>
      </p:pic>
      <p:sp>
        <p:nvSpPr>
          <p:cNvPr id="6" name="Content Placeholder 5"/>
          <p:cNvSpPr>
            <a:spLocks noGrp="1"/>
          </p:cNvSpPr>
          <p:nvPr>
            <p:ph idx="4294967295"/>
          </p:nvPr>
        </p:nvSpPr>
        <p:spPr>
          <a:xfrm>
            <a:off x="5128592" y="2365375"/>
            <a:ext cx="3528392" cy="3903663"/>
          </a:xfrm>
        </p:spPr>
        <p:txBody>
          <a:bodyPr>
            <a:normAutofit fontScale="70000" lnSpcReduction="20000"/>
          </a:bodyPr>
          <a:lstStyle/>
          <a:p>
            <a:pPr>
              <a:lnSpc>
                <a:spcPct val="100000"/>
              </a:lnSpc>
            </a:pPr>
            <a:r>
              <a:rPr lang="en-US" sz="2300" dirty="0" smtClean="0"/>
              <a:t>Free, high-quality, confidential service</a:t>
            </a:r>
          </a:p>
          <a:p>
            <a:pPr>
              <a:lnSpc>
                <a:spcPct val="100000"/>
              </a:lnSpc>
            </a:pPr>
            <a:r>
              <a:rPr lang="en-US" sz="2300" dirty="0" smtClean="0"/>
              <a:t>One-on-one meetings with certified financial counselors</a:t>
            </a:r>
          </a:p>
          <a:p>
            <a:pPr>
              <a:lnSpc>
                <a:spcPct val="100000"/>
              </a:lnSpc>
            </a:pPr>
            <a:r>
              <a:rPr lang="en-US" sz="2300" dirty="0" smtClean="0"/>
              <a:t>Covers a broad range of financial issues</a:t>
            </a:r>
          </a:p>
          <a:p>
            <a:pPr>
              <a:lnSpc>
                <a:spcPct val="100000"/>
              </a:lnSpc>
            </a:pPr>
            <a:r>
              <a:rPr lang="en-US" sz="2300" dirty="0" smtClean="0"/>
              <a:t>Customized to individuals with disabilities and their families</a:t>
            </a:r>
          </a:p>
          <a:p>
            <a:pPr>
              <a:lnSpc>
                <a:spcPct val="100000"/>
              </a:lnSpc>
            </a:pPr>
            <a:r>
              <a:rPr lang="en-US" sz="2300" dirty="0" smtClean="0"/>
              <a:t>Integrates critical information about disability benefits</a:t>
            </a:r>
          </a:p>
          <a:p>
            <a:pPr>
              <a:lnSpc>
                <a:spcPct val="100000"/>
              </a:lnSpc>
            </a:pPr>
            <a:r>
              <a:rPr lang="en-US" sz="2300" dirty="0"/>
              <a:t>Services in the five boroughs of New York City, located at community-based </a:t>
            </a:r>
            <a:r>
              <a:rPr lang="en-US" sz="2300" dirty="0" smtClean="0"/>
              <a:t>organizations</a:t>
            </a:r>
            <a:endParaRPr lang="en-US" sz="2300" dirty="0"/>
          </a:p>
        </p:txBody>
      </p:sp>
      <p:sp>
        <p:nvSpPr>
          <p:cNvPr id="4" name="Slide Number Placeholder 3"/>
          <p:cNvSpPr>
            <a:spLocks noGrp="1"/>
          </p:cNvSpPr>
          <p:nvPr>
            <p:ph type="sldNum" sz="quarter" idx="4294967295"/>
          </p:nvPr>
        </p:nvSpPr>
        <p:spPr>
          <a:xfrm>
            <a:off x="7086600" y="6356350"/>
            <a:ext cx="1661984" cy="365125"/>
          </a:xfrm>
        </p:spPr>
        <p:txBody>
          <a:bodyPr/>
          <a:lstStyle/>
          <a:p>
            <a:pPr defTabSz="685800">
              <a:defRPr/>
            </a:pPr>
            <a:fld id="{F662A56E-E048-1C41-8B2D-08F95E5E7BAC}" type="slidenum">
              <a:rPr lang="en-US" sz="750">
                <a:solidFill>
                  <a:srgbClr val="002B38"/>
                </a:solidFill>
                <a:latin typeface="Arial" charset="0"/>
                <a:cs typeface="Arial" charset="0"/>
              </a:rPr>
              <a:pPr defTabSz="685800">
                <a:defRPr/>
              </a:pPr>
              <a:t>18</a:t>
            </a:fld>
            <a:endParaRPr lang="en-US" sz="750" dirty="0">
              <a:solidFill>
                <a:srgbClr val="002B38"/>
              </a:solidFill>
              <a:latin typeface="Arial" charset="0"/>
              <a:cs typeface="Arial" charset="0"/>
            </a:endParaRPr>
          </a:p>
        </p:txBody>
      </p:sp>
    </p:spTree>
    <p:extLst>
      <p:ext uri="{BB962C8B-B14F-4D97-AF65-F5344CB8AC3E}">
        <p14:creationId xmlns:p14="http://schemas.microsoft.com/office/powerpoint/2010/main" val="250477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b="1" dirty="0" smtClean="0">
                <a:solidFill>
                  <a:srgbClr val="274448"/>
                </a:solidFill>
                <a:latin typeface="Calibri" panose="020F0502020204030204" pitchFamily="34" charset="0"/>
                <a:cs typeface="Calibri" panose="020F0502020204030204" pitchFamily="34" charset="0"/>
              </a:rPr>
              <a:t>Spring Bank</a:t>
            </a:r>
            <a:endParaRPr lang="en-US" b="1" dirty="0">
              <a:solidFill>
                <a:srgbClr val="274448"/>
              </a:solidFill>
            </a:endParaRPr>
          </a:p>
        </p:txBody>
      </p:sp>
      <p:sp>
        <p:nvSpPr>
          <p:cNvPr id="6" name="Content Placeholder 5"/>
          <p:cNvSpPr>
            <a:spLocks noGrp="1"/>
          </p:cNvSpPr>
          <p:nvPr>
            <p:ph sz="half" idx="2"/>
          </p:nvPr>
        </p:nvSpPr>
        <p:spPr>
          <a:xfrm>
            <a:off x="628650" y="1328668"/>
            <a:ext cx="2989193" cy="4351338"/>
          </a:xfrm>
        </p:spPr>
        <p:txBody>
          <a:bodyPr/>
          <a:lstStyle/>
          <a:p>
            <a:pPr marL="285750" lvl="0" indent="-285750">
              <a:lnSpc>
                <a:spcPct val="100000"/>
              </a:lnSpc>
              <a:spcBef>
                <a:spcPts val="0"/>
              </a:spcBef>
            </a:pPr>
            <a:r>
              <a:rPr lang="en-US" sz="1800" dirty="0">
                <a:solidFill>
                  <a:srgbClr val="274448"/>
                </a:solidFill>
              </a:rPr>
              <a:t>Issues and services loans for NDI’s Assistive Technology Loan Fund in New York State</a:t>
            </a:r>
          </a:p>
          <a:p>
            <a:pPr marL="285750" lvl="0" indent="-285750">
              <a:lnSpc>
                <a:spcPct val="100000"/>
              </a:lnSpc>
              <a:spcBef>
                <a:spcPts val="0"/>
              </a:spcBef>
            </a:pPr>
            <a:endParaRPr lang="en-US" sz="1800" dirty="0">
              <a:solidFill>
                <a:srgbClr val="274448"/>
              </a:solidFill>
            </a:endParaRPr>
          </a:p>
          <a:p>
            <a:pPr marL="285750" lvl="0" indent="-285750">
              <a:lnSpc>
                <a:spcPct val="100000"/>
              </a:lnSpc>
              <a:spcBef>
                <a:spcPts val="0"/>
              </a:spcBef>
            </a:pPr>
            <a:r>
              <a:rPr lang="en-US" sz="1800" dirty="0">
                <a:solidFill>
                  <a:prstClr val="black"/>
                </a:solidFill>
              </a:rPr>
              <a:t>Provides an opportunity for borrowers to develop credit and is a viable alternative to predatory </a:t>
            </a:r>
            <a:r>
              <a:rPr lang="en-US" sz="1800" dirty="0" smtClean="0">
                <a:solidFill>
                  <a:prstClr val="black"/>
                </a:solidFill>
              </a:rPr>
              <a:t>lending</a:t>
            </a:r>
            <a:endParaRPr lang="en-US" sz="1800" dirty="0">
              <a:solidFill>
                <a:prstClr val="black"/>
              </a:solidFill>
            </a:endParaRPr>
          </a:p>
        </p:txBody>
      </p:sp>
      <p:pic>
        <p:nvPicPr>
          <p:cNvPr id="4" name="Content Placeholder 3" descr="Advertisement for NDI's Assistive Technology Loan program. Text: Do you need assistive technology? We can help! National Disability Institute can provide affordable loans to help people with disabilities purchase the assistive technology that best meets their needs. What is assistive technology? Assistive technology are products or devices that can improve your independence and quality of life. Examples include accessible bathrooms, computer equipment, hearing aids, modified vehicles, scooters/wheelchairs, smart home technology, and more! If you are a resident of New York or New Jersey, you may qualify. Contact Laurie Schaller, lschaller@ndi-inc.org, 202-449-9521. To learn more, visit NDI's website: assistivetechloans.com."/>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003407" y="-1"/>
            <a:ext cx="5125830" cy="6639340"/>
          </a:xfrm>
          <a:effectLst>
            <a:outerShdw blurRad="76200" dist="63500" dir="10800000" algn="r" rotWithShape="0">
              <a:prstClr val="black">
                <a:alpha val="40000"/>
              </a:prstClr>
            </a:outerShdw>
          </a:effectLst>
        </p:spPr>
      </p:pic>
      <p:sp>
        <p:nvSpPr>
          <p:cNvPr id="5" name="Slide Number Placeholder 4"/>
          <p:cNvSpPr>
            <a:spLocks noGrp="1"/>
          </p:cNvSpPr>
          <p:nvPr>
            <p:ph type="sldNum" sz="quarter" idx="12"/>
          </p:nvPr>
        </p:nvSpPr>
        <p:spPr>
          <a:xfrm>
            <a:off x="6935028" y="6538912"/>
            <a:ext cx="2057400" cy="365125"/>
          </a:xfrm>
        </p:spPr>
        <p:txBody>
          <a:bodyPr/>
          <a:lstStyle/>
          <a:p>
            <a:fld id="{3E836D68-CF74-4EF1-9D64-3197DC042386}" type="slidenum">
              <a:rPr lang="en-US" smtClean="0"/>
              <a:t>19</a:t>
            </a:fld>
            <a:endParaRPr lang="en-US" dirty="0"/>
          </a:p>
        </p:txBody>
      </p:sp>
    </p:spTree>
    <p:extLst>
      <p:ext uri="{BB962C8B-B14F-4D97-AF65-F5344CB8AC3E}">
        <p14:creationId xmlns:p14="http://schemas.microsoft.com/office/powerpoint/2010/main" val="105149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1296" y="210196"/>
            <a:ext cx="7886700" cy="669654"/>
          </a:xfrm>
        </p:spPr>
        <p:txBody>
          <a:bodyPr>
            <a:normAutofit/>
          </a:bodyPr>
          <a:lstStyle/>
          <a:p>
            <a:pPr lvl="0">
              <a:lnSpc>
                <a:spcPct val="100000"/>
              </a:lnSpc>
              <a:spcBef>
                <a:spcPts val="0"/>
              </a:spcBef>
            </a:pPr>
            <a:r>
              <a:rPr lang="en-US" sz="3200" b="1" dirty="0">
                <a:solidFill>
                  <a:prstClr val="black"/>
                </a:solidFill>
                <a:latin typeface="Calibri" panose="020F0502020204030204"/>
                <a:ea typeface="+mn-ea"/>
                <a:cs typeface="+mn-cs"/>
              </a:rPr>
              <a:t>Financial Inclusion </a:t>
            </a:r>
            <a:r>
              <a:rPr lang="en-US" sz="3200" b="1" dirty="0" smtClean="0">
                <a:solidFill>
                  <a:prstClr val="black"/>
                </a:solidFill>
                <a:latin typeface="Calibri" panose="020F0502020204030204"/>
                <a:ea typeface="+mn-ea"/>
                <a:cs typeface="+mn-cs"/>
              </a:rPr>
              <a:t>is … </a:t>
            </a:r>
            <a:endParaRPr lang="en-US" dirty="0"/>
          </a:p>
        </p:txBody>
      </p:sp>
      <p:pic>
        <p:nvPicPr>
          <p:cNvPr id="3" name="Picture 2" descr="Art: Downtown Berkeley by Patrick Connally"/>
          <p:cNvPicPr>
            <a:picLocks noChangeAspect="1"/>
          </p:cNvPicPr>
          <p:nvPr/>
        </p:nvPicPr>
        <p:blipFill rotWithShape="1">
          <a:blip r:embed="rId3">
            <a:extLst>
              <a:ext uri="{28A0092B-C50C-407E-A947-70E740481C1C}">
                <a14:useLocalDpi xmlns:a14="http://schemas.microsoft.com/office/drawing/2010/main" val="0"/>
              </a:ext>
            </a:extLst>
          </a:blip>
          <a:srcRect l="6356" t="15504" r="29068" b="147"/>
          <a:stretch/>
        </p:blipFill>
        <p:spPr bwMode="auto">
          <a:xfrm>
            <a:off x="0" y="879849"/>
            <a:ext cx="9144000" cy="4390037"/>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4986345" y="5253761"/>
            <a:ext cx="4253729" cy="369332"/>
          </a:xfrm>
          <a:prstGeom prst="rect">
            <a:avLst/>
          </a:prstGeom>
        </p:spPr>
        <p:txBody>
          <a:bodyPr wrap="none">
            <a:spAutoFit/>
          </a:bodyPr>
          <a:lstStyle/>
          <a:p>
            <a:pPr>
              <a:spcAft>
                <a:spcPts val="600"/>
              </a:spcAft>
            </a:pPr>
            <a:r>
              <a:rPr lang="en-US" dirty="0" smtClean="0"/>
              <a:t>Artist: Patrick </a:t>
            </a:r>
            <a:r>
              <a:rPr lang="en-US" dirty="0"/>
              <a:t>Connally, </a:t>
            </a:r>
            <a:r>
              <a:rPr lang="en-US" i="1" dirty="0"/>
              <a:t>Downtown Berkeley</a:t>
            </a:r>
          </a:p>
        </p:txBody>
      </p:sp>
      <p:sp>
        <p:nvSpPr>
          <p:cNvPr id="8" name="Content Placeholder 7"/>
          <p:cNvSpPr>
            <a:spLocks noGrp="1"/>
          </p:cNvSpPr>
          <p:nvPr>
            <p:ph idx="1"/>
          </p:nvPr>
        </p:nvSpPr>
        <p:spPr>
          <a:xfrm>
            <a:off x="221296" y="5553521"/>
            <a:ext cx="8823314" cy="1145454"/>
          </a:xfrm>
        </p:spPr>
        <p:txBody>
          <a:bodyPr/>
          <a:lstStyle/>
          <a:p>
            <a:pPr marL="457200" lvl="0" indent="-457200">
              <a:lnSpc>
                <a:spcPct val="100000"/>
              </a:lnSpc>
              <a:spcBef>
                <a:spcPts val="600"/>
              </a:spcBef>
              <a:spcAft>
                <a:spcPts val="600"/>
              </a:spcAft>
            </a:pPr>
            <a:r>
              <a:rPr lang="en-US" dirty="0">
                <a:solidFill>
                  <a:prstClr val="black"/>
                </a:solidFill>
              </a:rPr>
              <a:t>Accessible and affordable financial services</a:t>
            </a:r>
          </a:p>
          <a:p>
            <a:pPr marL="457200" lvl="0" indent="-457200">
              <a:lnSpc>
                <a:spcPct val="100000"/>
              </a:lnSpc>
              <a:spcBef>
                <a:spcPts val="600"/>
              </a:spcBef>
              <a:spcAft>
                <a:spcPts val="600"/>
              </a:spcAft>
            </a:pPr>
            <a:r>
              <a:rPr lang="en-US" dirty="0">
                <a:solidFill>
                  <a:prstClr val="black"/>
                </a:solidFill>
              </a:rPr>
              <a:t>Financial education to make informed financial </a:t>
            </a:r>
            <a:r>
              <a:rPr lang="en-US" dirty="0" smtClean="0">
                <a:solidFill>
                  <a:prstClr val="black"/>
                </a:solidFill>
              </a:rPr>
              <a:t>decisions</a:t>
            </a:r>
            <a:endParaRPr lang="en-US" dirty="0">
              <a:solidFill>
                <a:prstClr val="black"/>
              </a:solidFill>
            </a:endParaRPr>
          </a:p>
        </p:txBody>
      </p:sp>
      <p:sp>
        <p:nvSpPr>
          <p:cNvPr id="6" name="Slide Number Placeholder 5"/>
          <p:cNvSpPr>
            <a:spLocks noGrp="1"/>
          </p:cNvSpPr>
          <p:nvPr>
            <p:ph type="sldNum" sz="quarter" idx="12"/>
          </p:nvPr>
        </p:nvSpPr>
        <p:spPr>
          <a:xfrm>
            <a:off x="6457950" y="6455740"/>
            <a:ext cx="2057400" cy="365125"/>
          </a:xfrm>
        </p:spPr>
        <p:txBody>
          <a:bodyPr/>
          <a:lstStyle/>
          <a:p>
            <a:fld id="{79C49C4D-4F7F-4CBA-8133-C4DA35689BAC}" type="slidenum">
              <a:rPr lang="en-US" smtClean="0"/>
              <a:t>2</a:t>
            </a:fld>
            <a:endParaRPr lang="en-US" dirty="0"/>
          </a:p>
        </p:txBody>
      </p:sp>
    </p:spTree>
    <p:extLst>
      <p:ext uri="{BB962C8B-B14F-4D97-AF65-F5344CB8AC3E}">
        <p14:creationId xmlns:p14="http://schemas.microsoft.com/office/powerpoint/2010/main" val="4280783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30" y="731520"/>
            <a:ext cx="3338057" cy="959168"/>
          </a:xfrm>
        </p:spPr>
        <p:txBody>
          <a:bodyPr/>
          <a:lstStyle/>
          <a:p>
            <a:r>
              <a:rPr lang="en-US" dirty="0" smtClean="0"/>
              <a:t>4 Wheel City</a:t>
            </a:r>
            <a:endParaRPr lang="en-US" dirty="0"/>
          </a:p>
        </p:txBody>
      </p:sp>
      <p:sp>
        <p:nvSpPr>
          <p:cNvPr id="10" name="Content Placeholder 9"/>
          <p:cNvSpPr>
            <a:spLocks noGrp="1"/>
          </p:cNvSpPr>
          <p:nvPr>
            <p:ph sz="quarter" idx="10"/>
          </p:nvPr>
        </p:nvSpPr>
        <p:spPr>
          <a:xfrm>
            <a:off x="3714750" y="784112"/>
            <a:ext cx="5259006" cy="5955475"/>
          </a:xfrm>
        </p:spPr>
        <p:txBody>
          <a:bodyPr>
            <a:normAutofit/>
          </a:bodyPr>
          <a:lstStyle/>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Let’s Talk about money</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Yo pick a side rich or poor</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im trynna get mine you trynna get yours</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got little money but I'm trying to get more without breaking the law or breaking your jaw</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got a big dreams I wanna see come True</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I wanna be mainstream just like you</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wanna be world wide just like snoop </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thats why I just did a song with snoop</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gotta spit this for the people who</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been thru the same things I been thru </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and just need a deal or loan or two, get back on they feet and help em get thru</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Man I'm tired of living check to check</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that's why I'm out here trynna invest</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in myself and make connects</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and show i still got some self respect </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so before you doubt hear me out Uncle Sam yeah I'm calling u out</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this last day my pockets gon be in a drought its </a:t>
            </a:r>
          </a:p>
          <a:p>
            <a:pPr marL="0" lvl="0" indent="0" defTabSz="914400">
              <a:lnSpc>
                <a:spcPct val="100000"/>
              </a:lnSpc>
              <a:spcBef>
                <a:spcPts val="300"/>
              </a:spcBef>
              <a:spcAft>
                <a:spcPts val="0"/>
              </a:spcAft>
              <a:buClrTx/>
              <a:buSzTx/>
              <a:buNone/>
            </a:pPr>
            <a:r>
              <a:rPr lang="en-US" sz="1400" dirty="0">
                <a:solidFill>
                  <a:srgbClr val="000000"/>
                </a:solidFill>
                <a:latin typeface="Calibri" panose="020F0502020204030204" pitchFamily="34" charset="0"/>
                <a:ea typeface="+mn-ea"/>
                <a:cs typeface="+mn-cs"/>
              </a:rPr>
              <a:t>Enough to make a rolla wanna scream n shout </a:t>
            </a:r>
            <a:br>
              <a:rPr lang="en-US" sz="1400" dirty="0">
                <a:solidFill>
                  <a:srgbClr val="000000"/>
                </a:solidFill>
                <a:latin typeface="Calibri" panose="020F0502020204030204" pitchFamily="34" charset="0"/>
                <a:ea typeface="+mn-ea"/>
                <a:cs typeface="+mn-cs"/>
              </a:rPr>
            </a:br>
            <a:r>
              <a:rPr lang="en-US" sz="1400" dirty="0">
                <a:solidFill>
                  <a:srgbClr val="000000"/>
                </a:solidFill>
                <a:latin typeface="Calibri" panose="020F0502020204030204" pitchFamily="34" charset="0"/>
                <a:ea typeface="+mn-ea"/>
                <a:cs typeface="+mn-cs"/>
              </a:rPr>
              <a:t>Lets talk about the Money, lets talk about this Cash. </a:t>
            </a:r>
          </a:p>
          <a:p>
            <a:pPr marL="0" lvl="0" indent="0" defTabSz="914400">
              <a:lnSpc>
                <a:spcPct val="100000"/>
              </a:lnSpc>
              <a:spcBef>
                <a:spcPts val="300"/>
              </a:spcBef>
              <a:spcAft>
                <a:spcPts val="0"/>
              </a:spcAft>
              <a:buClrTx/>
              <a:buSzTx/>
              <a:buNone/>
            </a:pPr>
            <a:r>
              <a:rPr lang="en-US" sz="1400" b="1" dirty="0">
                <a:solidFill>
                  <a:srgbClr val="000000"/>
                </a:solidFill>
                <a:latin typeface="Calibri" panose="020F0502020204030204" pitchFamily="34" charset="0"/>
                <a:ea typeface="+mn-ea"/>
                <a:cs typeface="+mn-cs"/>
              </a:rPr>
              <a:t>CHORUS: </a:t>
            </a:r>
            <a:r>
              <a:rPr lang="en-US" sz="1400" dirty="0">
                <a:solidFill>
                  <a:srgbClr val="000000"/>
                </a:solidFill>
                <a:latin typeface="Calibri" panose="020F0502020204030204" pitchFamily="34" charset="0"/>
                <a:ea typeface="+mn-ea"/>
                <a:cs typeface="+mn-cs"/>
              </a:rPr>
              <a:t>I can work I can dream I can be so Mainstream/  I can work I can dream I can be so Mainstream/ I can work I can dream I can be so </a:t>
            </a:r>
            <a:r>
              <a:rPr lang="en-US" sz="1400" dirty="0" smtClean="0">
                <a:solidFill>
                  <a:srgbClr val="000000"/>
                </a:solidFill>
                <a:latin typeface="Calibri" panose="020F0502020204030204" pitchFamily="34" charset="0"/>
                <a:ea typeface="+mn-ea"/>
                <a:cs typeface="+mn-cs"/>
              </a:rPr>
              <a:t>Mainstream</a:t>
            </a:r>
            <a:endParaRPr lang="en-US" sz="1400" dirty="0">
              <a:solidFill>
                <a:srgbClr val="000000"/>
              </a:solidFill>
              <a:latin typeface="Calibri" panose="020F0502020204030204" pitchFamily="34" charset="0"/>
              <a:ea typeface="+mn-ea"/>
              <a:cs typeface="+mn-cs"/>
            </a:endParaRPr>
          </a:p>
        </p:txBody>
      </p:sp>
      <p:sp>
        <p:nvSpPr>
          <p:cNvPr id="4" name="Slide Number Placeholder 3"/>
          <p:cNvSpPr>
            <a:spLocks noGrp="1"/>
          </p:cNvSpPr>
          <p:nvPr>
            <p:ph type="sldNum" sz="quarter" idx="4294967295"/>
          </p:nvPr>
        </p:nvSpPr>
        <p:spPr>
          <a:xfrm>
            <a:off x="7086600" y="6356350"/>
            <a:ext cx="2057400" cy="365125"/>
          </a:xfrm>
        </p:spPr>
        <p:txBody>
          <a:bodyPr/>
          <a:lstStyle/>
          <a:p>
            <a:pPr algn="r"/>
            <a:fld id="{3D517369-3B54-A940-B2A1-3CF076ECC68F}" type="slidenum">
              <a:rPr lang="en-US" smtClean="0"/>
              <a:pPr algn="r"/>
              <a:t>20</a:t>
            </a:fld>
            <a:endParaRPr lang="en-US" dirty="0"/>
          </a:p>
        </p:txBody>
      </p:sp>
      <p:pic>
        <p:nvPicPr>
          <p:cNvPr id="6" name="MAINSTREAM (Mastered).mp3" descr="Audio symbol">
            <a:hlinkClick r:id="" action="ppaction://media"/>
          </p:cNvPr>
          <p:cNvPicPr>
            <a:picLocks noChangeAspect="1"/>
          </p:cNvPicPr>
          <p:nvPr>
            <a:audioFile r:link="rId1"/>
            <p:extLst>
              <p:ext uri="{DAA4B4D4-6D71-4841-9C94-3DE7FCFB9230}">
                <p14:media xmlns:p14="http://schemas.microsoft.com/office/powerpoint/2010/main" r:embed="rId2">
                  <p14:trim st="32131" end="207748.55"/>
                  <p14:fade in="8000" out="4000"/>
                </p14:media>
              </p:ext>
            </p:extLst>
          </p:nvPr>
        </p:nvPicPr>
        <p:blipFill>
          <a:blip r:embed="rId4">
            <a:duotone>
              <a:prstClr val="black"/>
              <a:schemeClr val="accent1">
                <a:tint val="45000"/>
                <a:satMod val="400000"/>
              </a:schemeClr>
            </a:duotone>
          </a:blip>
          <a:stretch>
            <a:fillRect/>
          </a:stretch>
        </p:blipFill>
        <p:spPr>
          <a:xfrm>
            <a:off x="842875" y="5606451"/>
            <a:ext cx="921434" cy="921434"/>
          </a:xfrm>
          <a:prstGeom prst="rect">
            <a:avLst/>
          </a:prstGeom>
        </p:spPr>
      </p:pic>
      <p:pic>
        <p:nvPicPr>
          <p:cNvPr id="8" name="Picture 7" descr="Picture of rap duo Main$tream."/>
          <p:cNvPicPr>
            <a:picLocks noChangeAspect="1"/>
          </p:cNvPicPr>
          <p:nvPr/>
        </p:nvPicPr>
        <p:blipFill rotWithShape="1">
          <a:blip r:embed="rId5">
            <a:extLst>
              <a:ext uri="{28A0092B-C50C-407E-A947-70E740481C1C}">
                <a14:useLocalDpi xmlns:a14="http://schemas.microsoft.com/office/drawing/2010/main" val="0"/>
              </a:ext>
            </a:extLst>
          </a:blip>
          <a:srcRect l="19723" t="715" r="6619"/>
          <a:stretch/>
        </p:blipFill>
        <p:spPr>
          <a:xfrm>
            <a:off x="77611" y="1620948"/>
            <a:ext cx="3373395" cy="3410262"/>
          </a:xfrm>
          <a:prstGeom prst="rect">
            <a:avLst/>
          </a:prstGeom>
        </p:spPr>
      </p:pic>
    </p:spTree>
    <p:extLst>
      <p:ext uri="{BB962C8B-B14F-4D97-AF65-F5344CB8AC3E}">
        <p14:creationId xmlns:p14="http://schemas.microsoft.com/office/powerpoint/2010/main" val="97096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10789" y="801511"/>
            <a:ext cx="2134428" cy="3365291"/>
          </a:xfrm>
        </p:spPr>
        <p:txBody>
          <a:bodyPr>
            <a:normAutofit/>
          </a:bodyPr>
          <a:lstStyle/>
          <a:p>
            <a:pPr lvl="0">
              <a:lnSpc>
                <a:spcPct val="100000"/>
              </a:lnSpc>
              <a:spcBef>
                <a:spcPts val="0"/>
              </a:spcBef>
            </a:pPr>
            <a:r>
              <a:rPr lang="en-US" sz="3200" b="1" dirty="0">
                <a:solidFill>
                  <a:prstClr val="black"/>
                </a:solidFill>
                <a:latin typeface="Calibri" panose="020F0502020204030204"/>
                <a:ea typeface="+mn-ea"/>
                <a:cs typeface="+mn-cs"/>
              </a:rPr>
              <a:t>A hand up, </a:t>
            </a:r>
            <a:br>
              <a:rPr lang="en-US" sz="3200" b="1" dirty="0">
                <a:solidFill>
                  <a:prstClr val="black"/>
                </a:solidFill>
                <a:latin typeface="Calibri" panose="020F0502020204030204"/>
                <a:ea typeface="+mn-ea"/>
                <a:cs typeface="+mn-cs"/>
              </a:rPr>
            </a:br>
            <a:r>
              <a:rPr lang="en-US" sz="3200" b="1" dirty="0">
                <a:solidFill>
                  <a:prstClr val="black"/>
                </a:solidFill>
                <a:latin typeface="Calibri" panose="020F0502020204030204"/>
                <a:ea typeface="+mn-ea"/>
                <a:cs typeface="+mn-cs"/>
              </a:rPr>
              <a:t>not a </a:t>
            </a:r>
            <a:br>
              <a:rPr lang="en-US" sz="3200" b="1" dirty="0">
                <a:solidFill>
                  <a:prstClr val="black"/>
                </a:solidFill>
                <a:latin typeface="Calibri" panose="020F0502020204030204"/>
                <a:ea typeface="+mn-ea"/>
                <a:cs typeface="+mn-cs"/>
              </a:rPr>
            </a:br>
            <a:r>
              <a:rPr lang="en-US" sz="3200" b="1" dirty="0">
                <a:solidFill>
                  <a:prstClr val="black"/>
                </a:solidFill>
                <a:latin typeface="Calibri" panose="020F0502020204030204"/>
                <a:ea typeface="+mn-ea"/>
                <a:cs typeface="+mn-cs"/>
              </a:rPr>
              <a:t>hand </a:t>
            </a:r>
            <a:r>
              <a:rPr lang="en-US" sz="3200" b="1" dirty="0" smtClean="0">
                <a:solidFill>
                  <a:prstClr val="black"/>
                </a:solidFill>
                <a:latin typeface="Calibri" panose="020F0502020204030204"/>
                <a:ea typeface="+mn-ea"/>
                <a:cs typeface="+mn-cs"/>
              </a:rPr>
              <a:t>out</a:t>
            </a:r>
            <a:endParaRPr lang="en-US" dirty="0"/>
          </a:p>
        </p:txBody>
      </p:sp>
      <p:sp>
        <p:nvSpPr>
          <p:cNvPr id="8" name="Content Placeholder 7"/>
          <p:cNvSpPr>
            <a:spLocks noGrp="1"/>
          </p:cNvSpPr>
          <p:nvPr>
            <p:ph idx="1"/>
          </p:nvPr>
        </p:nvSpPr>
        <p:spPr>
          <a:xfrm>
            <a:off x="6810789" y="3476254"/>
            <a:ext cx="2241771" cy="2377894"/>
          </a:xfrm>
        </p:spPr>
        <p:txBody>
          <a:bodyPr>
            <a:noAutofit/>
          </a:bodyPr>
          <a:lstStyle/>
          <a:p>
            <a:pPr marL="0" lvl="0" indent="0">
              <a:lnSpc>
                <a:spcPct val="100000"/>
              </a:lnSpc>
              <a:spcBef>
                <a:spcPts val="0"/>
              </a:spcBef>
              <a:buNone/>
            </a:pPr>
            <a:r>
              <a:rPr lang="en-US" dirty="0">
                <a:solidFill>
                  <a:prstClr val="black"/>
                </a:solidFill>
              </a:rPr>
              <a:t>More independent through saving and asset </a:t>
            </a:r>
            <a:r>
              <a:rPr lang="en-US" dirty="0" smtClean="0">
                <a:solidFill>
                  <a:prstClr val="black"/>
                </a:solidFill>
              </a:rPr>
              <a:t>building</a:t>
            </a:r>
            <a:endParaRPr lang="en-US" dirty="0">
              <a:solidFill>
                <a:prstClr val="black"/>
              </a:solidFill>
            </a:endParaRPr>
          </a:p>
        </p:txBody>
      </p:sp>
      <p:pic>
        <p:nvPicPr>
          <p:cNvPr id="6146" name="Picture 2" descr="Art: Disability Series by Dadu Shin"/>
          <p:cNvPicPr>
            <a:picLocks noChangeAspect="1" noChangeArrowheads="1"/>
          </p:cNvPicPr>
          <p:nvPr/>
        </p:nvPicPr>
        <p:blipFill rotWithShape="1">
          <a:blip r:embed="rId3">
            <a:extLst>
              <a:ext uri="{28A0092B-C50C-407E-A947-70E740481C1C}">
                <a14:useLocalDpi xmlns:a14="http://schemas.microsoft.com/office/drawing/2010/main" val="0"/>
              </a:ext>
            </a:extLst>
          </a:blip>
          <a:srcRect l="9372" r="10550"/>
          <a:stretch/>
        </p:blipFill>
        <p:spPr bwMode="auto">
          <a:xfrm>
            <a:off x="-563200" y="15127"/>
            <a:ext cx="7116400" cy="68428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12529" y="6075144"/>
            <a:ext cx="1870064" cy="646331"/>
          </a:xfrm>
          <a:prstGeom prst="rect">
            <a:avLst/>
          </a:prstGeom>
        </p:spPr>
        <p:txBody>
          <a:bodyPr wrap="none">
            <a:spAutoFit/>
          </a:bodyPr>
          <a:lstStyle/>
          <a:p>
            <a:r>
              <a:rPr lang="en-US" dirty="0" smtClean="0"/>
              <a:t>Artist: Dadu Shin, </a:t>
            </a:r>
            <a:br>
              <a:rPr lang="en-US" dirty="0" smtClean="0"/>
            </a:br>
            <a:r>
              <a:rPr lang="en-US" i="1" dirty="0" smtClean="0"/>
              <a:t>Disability </a:t>
            </a:r>
            <a:r>
              <a:rPr lang="en-US" i="1" dirty="0"/>
              <a:t>Series</a:t>
            </a:r>
          </a:p>
        </p:txBody>
      </p:sp>
      <p:sp>
        <p:nvSpPr>
          <p:cNvPr id="4" name="Slide Number Placeholder 3"/>
          <p:cNvSpPr>
            <a:spLocks noGrp="1"/>
          </p:cNvSpPr>
          <p:nvPr>
            <p:ph type="sldNum" sz="quarter" idx="12"/>
          </p:nvPr>
        </p:nvSpPr>
        <p:spPr/>
        <p:txBody>
          <a:bodyPr/>
          <a:lstStyle/>
          <a:p>
            <a:fld id="{79C49C4D-4F7F-4CBA-8133-C4DA35689BAC}" type="slidenum">
              <a:rPr lang="en-US" smtClean="0"/>
              <a:pPr/>
              <a:t>21</a:t>
            </a:fld>
            <a:endParaRPr lang="en-US" dirty="0"/>
          </a:p>
        </p:txBody>
      </p:sp>
    </p:spTree>
    <p:extLst>
      <p:ext uri="{BB962C8B-B14F-4D97-AF65-F5344CB8AC3E}">
        <p14:creationId xmlns:p14="http://schemas.microsoft.com/office/powerpoint/2010/main" val="30504461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a:xfrm>
            <a:off x="628650" y="365126"/>
            <a:ext cx="1249846" cy="315914"/>
          </a:xfrm>
        </p:spPr>
        <p:txBody>
          <a:bodyPr>
            <a:normAutofit/>
          </a:bodyPr>
          <a:lstStyle/>
          <a:p>
            <a:r>
              <a:rPr lang="en-US" sz="100" dirty="0" smtClean="0">
                <a:solidFill>
                  <a:schemeClr val="bg1"/>
                </a:solidFill>
              </a:rPr>
              <a:t>Mandela</a:t>
            </a:r>
            <a:endParaRPr lang="en-US" sz="100" dirty="0">
              <a:solidFill>
                <a:schemeClr val="bg1"/>
              </a:solidFill>
            </a:endParaRPr>
          </a:p>
        </p:txBody>
      </p:sp>
      <p:sp>
        <p:nvSpPr>
          <p:cNvPr id="6" name="Content Placeholder 5"/>
          <p:cNvSpPr>
            <a:spLocks noGrp="1"/>
          </p:cNvSpPr>
          <p:nvPr>
            <p:ph idx="1"/>
          </p:nvPr>
        </p:nvSpPr>
        <p:spPr>
          <a:xfrm>
            <a:off x="198783" y="1530626"/>
            <a:ext cx="2594113" cy="4646337"/>
          </a:xfrm>
        </p:spPr>
        <p:txBody>
          <a:bodyPr>
            <a:normAutofit/>
          </a:bodyPr>
          <a:lstStyle/>
          <a:p>
            <a:pPr marL="0" lvl="0" indent="0">
              <a:lnSpc>
                <a:spcPct val="100000"/>
              </a:lnSpc>
              <a:spcBef>
                <a:spcPts val="0"/>
              </a:spcBef>
              <a:buNone/>
            </a:pPr>
            <a:r>
              <a:rPr lang="en-US" sz="2400" b="1" dirty="0">
                <a:solidFill>
                  <a:prstClr val="black"/>
                </a:solidFill>
              </a:rPr>
              <a:t>“Overcoming poverty is not a gesture of charity.</a:t>
            </a:r>
          </a:p>
          <a:p>
            <a:pPr marL="0" lvl="0" indent="0">
              <a:lnSpc>
                <a:spcPct val="100000"/>
              </a:lnSpc>
              <a:spcBef>
                <a:spcPts val="0"/>
              </a:spcBef>
              <a:buNone/>
            </a:pPr>
            <a:r>
              <a:rPr lang="en-US" sz="2400" b="1" dirty="0">
                <a:solidFill>
                  <a:prstClr val="black"/>
                </a:solidFill>
              </a:rPr>
              <a:t>It is the protection of </a:t>
            </a:r>
            <a:r>
              <a:rPr lang="en-US" sz="2400" b="1" i="1" dirty="0">
                <a:solidFill>
                  <a:prstClr val="black"/>
                </a:solidFill>
              </a:rPr>
              <a:t>a</a:t>
            </a:r>
            <a:r>
              <a:rPr lang="en-US" sz="2400" b="1" dirty="0">
                <a:solidFill>
                  <a:prstClr val="black"/>
                </a:solidFill>
              </a:rPr>
              <a:t> </a:t>
            </a:r>
            <a:r>
              <a:rPr lang="en-US" sz="2400" b="1" i="1" dirty="0">
                <a:solidFill>
                  <a:prstClr val="black"/>
                </a:solidFill>
              </a:rPr>
              <a:t>fundamental human right</a:t>
            </a:r>
            <a:r>
              <a:rPr lang="en-US" sz="2400" b="1" dirty="0">
                <a:solidFill>
                  <a:prstClr val="black"/>
                </a:solidFill>
              </a:rPr>
              <a:t>,</a:t>
            </a:r>
          </a:p>
          <a:p>
            <a:pPr marL="0" lvl="0" indent="0">
              <a:lnSpc>
                <a:spcPct val="100000"/>
              </a:lnSpc>
              <a:spcBef>
                <a:spcPts val="0"/>
              </a:spcBef>
              <a:buNone/>
            </a:pPr>
            <a:r>
              <a:rPr lang="en-US" sz="2400" b="1" dirty="0">
                <a:solidFill>
                  <a:prstClr val="black"/>
                </a:solidFill>
              </a:rPr>
              <a:t>the right to dignity and a decent life.”</a:t>
            </a:r>
          </a:p>
          <a:p>
            <a:pPr marL="0" lvl="0" indent="0">
              <a:lnSpc>
                <a:spcPct val="100000"/>
              </a:lnSpc>
              <a:spcBef>
                <a:spcPts val="0"/>
              </a:spcBef>
              <a:buNone/>
            </a:pPr>
            <a:endParaRPr lang="en-US" sz="2400" b="1" dirty="0">
              <a:solidFill>
                <a:prstClr val="black"/>
              </a:solidFill>
            </a:endParaRPr>
          </a:p>
          <a:p>
            <a:pPr marL="0" lvl="0" indent="0" algn="r">
              <a:lnSpc>
                <a:spcPct val="100000"/>
              </a:lnSpc>
              <a:spcBef>
                <a:spcPts val="0"/>
              </a:spcBef>
              <a:buNone/>
            </a:pPr>
            <a:r>
              <a:rPr lang="en-US" sz="2400" b="1" i="1" dirty="0">
                <a:solidFill>
                  <a:prstClr val="black"/>
                </a:solidFill>
              </a:rPr>
              <a:t>- </a:t>
            </a:r>
            <a:r>
              <a:rPr lang="en-US" sz="1800" b="1" dirty="0">
                <a:solidFill>
                  <a:prstClr val="black"/>
                </a:solidFill>
              </a:rPr>
              <a:t>Nelson </a:t>
            </a:r>
            <a:r>
              <a:rPr lang="en-US" sz="1800" b="1" dirty="0" smtClean="0">
                <a:solidFill>
                  <a:prstClr val="black"/>
                </a:solidFill>
              </a:rPr>
              <a:t>Mandela</a:t>
            </a:r>
            <a:endParaRPr lang="en-US" sz="1800" b="1" dirty="0">
              <a:solidFill>
                <a:prstClr val="black"/>
              </a:solidFill>
            </a:endParaRPr>
          </a:p>
        </p:txBody>
      </p:sp>
      <p:pic>
        <p:nvPicPr>
          <p:cNvPr id="1026" name="Picture 2" descr="Art: Mandela by Daniel Rankadi Mosako"/>
          <p:cNvPicPr>
            <a:picLocks noChangeAspect="1" noChangeArrowheads="1"/>
          </p:cNvPicPr>
          <p:nvPr/>
        </p:nvPicPr>
        <p:blipFill rotWithShape="1">
          <a:blip r:embed="rId3">
            <a:extLst>
              <a:ext uri="{28A0092B-C50C-407E-A947-70E740481C1C}">
                <a14:useLocalDpi xmlns:a14="http://schemas.microsoft.com/office/drawing/2010/main" val="0"/>
              </a:ext>
            </a:extLst>
          </a:blip>
          <a:srcRect l="4795" r="4210"/>
          <a:stretch/>
        </p:blipFill>
        <p:spPr bwMode="auto">
          <a:xfrm>
            <a:off x="2903621" y="1"/>
            <a:ext cx="624037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085" y="6246524"/>
            <a:ext cx="2674194" cy="584775"/>
          </a:xfrm>
          <a:prstGeom prst="rect">
            <a:avLst/>
          </a:prstGeom>
        </p:spPr>
        <p:txBody>
          <a:bodyPr wrap="none">
            <a:spAutoFit/>
          </a:bodyPr>
          <a:lstStyle/>
          <a:p>
            <a:r>
              <a:rPr lang="en-US" sz="1600" dirty="0" smtClean="0"/>
              <a:t>Artist: Daniel </a:t>
            </a:r>
            <a:r>
              <a:rPr lang="en-US" sz="1600" dirty="0"/>
              <a:t>Rankadi </a:t>
            </a:r>
            <a:r>
              <a:rPr lang="en-US" sz="1600" dirty="0" smtClean="0"/>
              <a:t>Mosako</a:t>
            </a:r>
            <a:r>
              <a:rPr lang="en-US" sz="1600" dirty="0"/>
              <a:t/>
            </a:r>
            <a:br>
              <a:rPr lang="en-US" sz="1600" dirty="0"/>
            </a:br>
            <a:r>
              <a:rPr lang="en-US" sz="1600" i="1" dirty="0" smtClean="0"/>
              <a:t>Mandela</a:t>
            </a:r>
            <a:endParaRPr lang="en-US" sz="1600" i="1" dirty="0"/>
          </a:p>
        </p:txBody>
      </p:sp>
      <p:sp>
        <p:nvSpPr>
          <p:cNvPr id="4" name="Slide Number Placeholder 3"/>
          <p:cNvSpPr>
            <a:spLocks noGrp="1"/>
          </p:cNvSpPr>
          <p:nvPr>
            <p:ph type="sldNum" sz="quarter" idx="12"/>
          </p:nvPr>
        </p:nvSpPr>
        <p:spPr/>
        <p:txBody>
          <a:bodyPr/>
          <a:lstStyle/>
          <a:p>
            <a:fld id="{79C49C4D-4F7F-4CBA-8133-C4DA35689BAC}" type="slidenum">
              <a:rPr lang="en-US" smtClean="0"/>
              <a:t>22</a:t>
            </a:fld>
            <a:endParaRPr lang="en-US" dirty="0"/>
          </a:p>
        </p:txBody>
      </p:sp>
    </p:spTree>
    <p:extLst>
      <p:ext uri="{BB962C8B-B14F-4D97-AF65-F5344CB8AC3E}">
        <p14:creationId xmlns:p14="http://schemas.microsoft.com/office/powerpoint/2010/main" val="3388743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622" y="675075"/>
            <a:ext cx="7300947" cy="959168"/>
          </a:xfrm>
        </p:spPr>
        <p:txBody>
          <a:bodyPr/>
          <a:lstStyle/>
          <a:p>
            <a:r>
              <a:rPr lang="en-US" dirty="0" smtClean="0"/>
              <a:t>Inaugural Webinar</a:t>
            </a:r>
            <a:endParaRPr lang="en-US" dirty="0"/>
          </a:p>
        </p:txBody>
      </p:sp>
      <p:sp>
        <p:nvSpPr>
          <p:cNvPr id="4" name="Content Placeholder 3"/>
          <p:cNvSpPr>
            <a:spLocks noGrp="1"/>
          </p:cNvSpPr>
          <p:nvPr>
            <p:ph idx="1"/>
          </p:nvPr>
        </p:nvSpPr>
        <p:spPr>
          <a:xfrm>
            <a:off x="688623" y="1469985"/>
            <a:ext cx="7620000" cy="4886365"/>
          </a:xfrm>
        </p:spPr>
        <p:txBody>
          <a:bodyPr>
            <a:noAutofit/>
          </a:bodyPr>
          <a:lstStyle/>
          <a:p>
            <a:pPr marL="0" indent="0" algn="ctr">
              <a:lnSpc>
                <a:spcPct val="120000"/>
              </a:lnSpc>
              <a:spcBef>
                <a:spcPts val="0"/>
              </a:spcBef>
              <a:spcAft>
                <a:spcPts val="0"/>
              </a:spcAft>
              <a:buNone/>
            </a:pPr>
            <a:r>
              <a:rPr lang="en-US" b="1" dirty="0"/>
              <a:t>Introduction and Orientation to </a:t>
            </a:r>
            <a:r>
              <a:rPr lang="en-US" b="1" dirty="0" smtClean="0"/>
              <a:t>the</a:t>
            </a:r>
            <a:br>
              <a:rPr lang="en-US" b="1" dirty="0" smtClean="0"/>
            </a:br>
            <a:r>
              <a:rPr lang="en-US" b="1" dirty="0" smtClean="0"/>
              <a:t>New</a:t>
            </a:r>
            <a:r>
              <a:rPr lang="en-US" b="1" dirty="0"/>
              <a:t> </a:t>
            </a:r>
            <a:r>
              <a:rPr lang="en-US" b="1" dirty="0" smtClean="0"/>
              <a:t>Center </a:t>
            </a:r>
            <a:r>
              <a:rPr lang="en-US" b="1" dirty="0"/>
              <a:t>for Disability-Inclusive Community Development</a:t>
            </a:r>
            <a:endParaRPr lang="en-US" dirty="0"/>
          </a:p>
          <a:p>
            <a:pPr marL="0" indent="0" algn="ctr">
              <a:buNone/>
            </a:pPr>
            <a:r>
              <a:rPr lang="en-US" b="1" i="1" dirty="0" smtClean="0"/>
              <a:t>Join </a:t>
            </a:r>
            <a:r>
              <a:rPr lang="en-US" b="1" i="1" dirty="0"/>
              <a:t>us on July 25</a:t>
            </a:r>
            <a:r>
              <a:rPr lang="en-US" b="1" i="1" dirty="0" smtClean="0"/>
              <a:t>! 3:00-4:30 </a:t>
            </a:r>
            <a:r>
              <a:rPr lang="en-US" b="1" i="1" dirty="0"/>
              <a:t>PM </a:t>
            </a:r>
            <a:r>
              <a:rPr lang="en-US" b="1" i="1" dirty="0" smtClean="0"/>
              <a:t>ET</a:t>
            </a:r>
          </a:p>
          <a:p>
            <a:pPr marL="0" indent="0" algn="ctr">
              <a:buNone/>
            </a:pPr>
            <a:r>
              <a:rPr lang="en-US" dirty="0">
                <a:hlinkClick r:id="rId2"/>
              </a:rPr>
              <a:t>https://zoom.us/webinar/register/WN_0a2G2_dSQqi0U0yFUimqBQ</a:t>
            </a:r>
            <a:endParaRPr lang="en-US" dirty="0"/>
          </a:p>
          <a:p>
            <a:pPr marL="0" indent="0">
              <a:lnSpc>
                <a:spcPct val="120000"/>
              </a:lnSpc>
              <a:spcBef>
                <a:spcPts val="0"/>
              </a:spcBef>
              <a:spcAft>
                <a:spcPts val="0"/>
              </a:spcAft>
              <a:buNone/>
            </a:pPr>
            <a:r>
              <a:rPr lang="en-US" sz="1400" b="1" u="sng" dirty="0"/>
              <a:t>Agenda:</a:t>
            </a:r>
            <a:endParaRPr lang="en-US" sz="1400" dirty="0"/>
          </a:p>
          <a:p>
            <a:pPr>
              <a:lnSpc>
                <a:spcPct val="120000"/>
              </a:lnSpc>
              <a:spcBef>
                <a:spcPts val="0"/>
              </a:spcBef>
              <a:spcAft>
                <a:spcPts val="0"/>
              </a:spcAft>
            </a:pPr>
            <a:r>
              <a:rPr lang="en-US" sz="1400" dirty="0"/>
              <a:t>CRA: Understanding the Basics</a:t>
            </a:r>
          </a:p>
          <a:p>
            <a:pPr>
              <a:lnSpc>
                <a:spcPct val="120000"/>
              </a:lnSpc>
              <a:spcBef>
                <a:spcPts val="0"/>
              </a:spcBef>
              <a:spcAft>
                <a:spcPts val="0"/>
              </a:spcAft>
            </a:pPr>
            <a:r>
              <a:rPr lang="en-US" sz="1400" dirty="0"/>
              <a:t>The Intersectionality of </a:t>
            </a:r>
            <a:r>
              <a:rPr lang="en-US" sz="1400" dirty="0" smtClean="0"/>
              <a:t>low- </a:t>
            </a:r>
            <a:r>
              <a:rPr lang="en-US" sz="1400" dirty="0"/>
              <a:t>and </a:t>
            </a:r>
            <a:r>
              <a:rPr lang="en-US" sz="1400" dirty="0" smtClean="0"/>
              <a:t>moderate-income </a:t>
            </a:r>
            <a:r>
              <a:rPr lang="en-US" sz="1400" dirty="0"/>
              <a:t>populations and neighborhoods with LMI people with disabilities</a:t>
            </a:r>
          </a:p>
          <a:p>
            <a:pPr>
              <a:lnSpc>
                <a:spcPct val="120000"/>
              </a:lnSpc>
              <a:spcBef>
                <a:spcPts val="0"/>
              </a:spcBef>
              <a:spcAft>
                <a:spcPts val="0"/>
              </a:spcAft>
            </a:pPr>
            <a:r>
              <a:rPr lang="en-US" sz="1400" dirty="0"/>
              <a:t>Orientation to the new Center and future activities</a:t>
            </a:r>
          </a:p>
          <a:p>
            <a:pPr>
              <a:lnSpc>
                <a:spcPct val="120000"/>
              </a:lnSpc>
              <a:spcBef>
                <a:spcPts val="0"/>
              </a:spcBef>
              <a:spcAft>
                <a:spcPts val="0"/>
              </a:spcAft>
            </a:pPr>
            <a:r>
              <a:rPr lang="en-US" sz="1400" dirty="0"/>
              <a:t>Examples of Inclusive Community Development</a:t>
            </a:r>
          </a:p>
          <a:p>
            <a:pPr marL="0" indent="0">
              <a:lnSpc>
                <a:spcPct val="120000"/>
              </a:lnSpc>
              <a:spcBef>
                <a:spcPts val="0"/>
              </a:spcBef>
              <a:spcAft>
                <a:spcPts val="0"/>
              </a:spcAft>
              <a:buNone/>
            </a:pPr>
            <a:r>
              <a:rPr lang="en-US" sz="1400" b="1" u="sng" dirty="0"/>
              <a:t>Presenters:</a:t>
            </a:r>
            <a:endParaRPr lang="en-US" sz="1400" dirty="0"/>
          </a:p>
          <a:p>
            <a:pPr>
              <a:lnSpc>
                <a:spcPct val="120000"/>
              </a:lnSpc>
              <a:spcBef>
                <a:spcPts val="0"/>
              </a:spcBef>
              <a:spcAft>
                <a:spcPts val="0"/>
              </a:spcAft>
            </a:pPr>
            <a:r>
              <a:rPr lang="en-US" sz="1400" dirty="0"/>
              <a:t>Janet Hamer, NDI Board of Directors Chair and Retired Community Development Specialist, Federal Reserve Bank of Atlanta</a:t>
            </a:r>
          </a:p>
          <a:p>
            <a:pPr>
              <a:lnSpc>
                <a:spcPct val="120000"/>
              </a:lnSpc>
              <a:spcBef>
                <a:spcPts val="0"/>
              </a:spcBef>
              <a:spcAft>
                <a:spcPts val="0"/>
              </a:spcAft>
            </a:pPr>
            <a:r>
              <a:rPr lang="en-US" sz="1400" dirty="0"/>
              <a:t>Tom Stokes, Southeast Community Affairs Manager, Division of Depositor and Consumer Protection, FDIC</a:t>
            </a:r>
          </a:p>
          <a:p>
            <a:pPr>
              <a:lnSpc>
                <a:spcPct val="120000"/>
              </a:lnSpc>
              <a:spcBef>
                <a:spcPts val="0"/>
              </a:spcBef>
              <a:spcAft>
                <a:spcPts val="0"/>
              </a:spcAft>
            </a:pPr>
            <a:r>
              <a:rPr lang="en-US" sz="1400" dirty="0"/>
              <a:t>Mark Richert, Center Director</a:t>
            </a:r>
          </a:p>
          <a:p>
            <a:pPr>
              <a:lnSpc>
                <a:spcPct val="120000"/>
              </a:lnSpc>
              <a:spcBef>
                <a:spcPts val="0"/>
              </a:spcBef>
              <a:spcAft>
                <a:spcPts val="0"/>
              </a:spcAft>
            </a:pPr>
            <a:r>
              <a:rPr lang="en-US" sz="1400" dirty="0"/>
              <a:t>Michael Morris, NDI Executive Director</a:t>
            </a:r>
          </a:p>
          <a:p>
            <a:pPr>
              <a:lnSpc>
                <a:spcPct val="120000"/>
              </a:lnSpc>
              <a:spcBef>
                <a:spcPts val="0"/>
              </a:spcBef>
              <a:spcAft>
                <a:spcPts val="0"/>
              </a:spcAft>
            </a:pPr>
            <a:r>
              <a:rPr lang="en-US" sz="1400" dirty="0"/>
              <a:t>Nanette Goodman, NDI Director of Research</a:t>
            </a:r>
          </a:p>
        </p:txBody>
      </p:sp>
      <p:sp>
        <p:nvSpPr>
          <p:cNvPr id="2" name="Slide Number Placeholder 1"/>
          <p:cNvSpPr>
            <a:spLocks noGrp="1"/>
          </p:cNvSpPr>
          <p:nvPr>
            <p:ph type="sldNum" sz="quarter" idx="4294967295"/>
          </p:nvPr>
        </p:nvSpPr>
        <p:spPr>
          <a:xfrm>
            <a:off x="7086600" y="6356350"/>
            <a:ext cx="2057400" cy="365125"/>
          </a:xfrm>
        </p:spPr>
        <p:txBody>
          <a:bodyPr/>
          <a:lstStyle/>
          <a:p>
            <a:fld id="{3E836D68-CF74-4EF1-9D64-3197DC042386}" type="slidenum">
              <a:rPr lang="en-US" smtClean="0"/>
              <a:t>23</a:t>
            </a:fld>
            <a:endParaRPr lang="en-US" dirty="0"/>
          </a:p>
        </p:txBody>
      </p:sp>
    </p:spTree>
    <p:extLst>
      <p:ext uri="{BB962C8B-B14F-4D97-AF65-F5344CB8AC3E}">
        <p14:creationId xmlns:p14="http://schemas.microsoft.com/office/powerpoint/2010/main" val="512180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240032" y="1455175"/>
            <a:ext cx="8623935" cy="4841454"/>
          </a:xfrm>
        </p:spPr>
        <p:txBody>
          <a:bodyPr>
            <a:normAutofit/>
          </a:bodyPr>
          <a:lstStyle/>
          <a:p>
            <a:pPr marL="0" indent="0" algn="ctr">
              <a:buNone/>
            </a:pPr>
            <a:r>
              <a:rPr lang="en-US" dirty="0"/>
              <a:t>For more information about </a:t>
            </a:r>
            <a:r>
              <a:rPr lang="en-US" dirty="0" smtClean="0"/>
              <a:t>the new</a:t>
            </a:r>
          </a:p>
          <a:p>
            <a:pPr marL="0" indent="0" algn="ctr">
              <a:buNone/>
            </a:pPr>
            <a:r>
              <a:rPr lang="en-US" b="1" dirty="0" smtClean="0"/>
              <a:t>Center for Disability-Inclusive Community Development</a:t>
            </a:r>
            <a:r>
              <a:rPr lang="en-US" dirty="0" smtClean="0"/>
              <a:t>, </a:t>
            </a:r>
            <a:r>
              <a:rPr lang="en-US" dirty="0"/>
              <a:t>please visit:</a:t>
            </a:r>
          </a:p>
          <a:p>
            <a:pPr marL="0" indent="0" algn="ctr">
              <a:buNone/>
            </a:pPr>
            <a:r>
              <a:rPr lang="en-US" dirty="0" smtClean="0">
                <a:hlinkClick r:id="rId2"/>
              </a:rPr>
              <a:t>www.nationaldisabilityinstitute.org/disability-inclusive-community-development/</a:t>
            </a:r>
            <a:endParaRPr lang="en-US" dirty="0" smtClean="0"/>
          </a:p>
          <a:p>
            <a:pPr marL="0" indent="0" algn="ctr">
              <a:buNone/>
            </a:pPr>
            <a:endParaRPr lang="en-US" dirty="0"/>
          </a:p>
          <a:p>
            <a:pPr marL="0" indent="0" algn="ctr">
              <a:buNone/>
            </a:pPr>
            <a:r>
              <a:rPr lang="en-US" dirty="0" smtClean="0"/>
              <a:t>For </a:t>
            </a:r>
            <a:r>
              <a:rPr lang="en-US" dirty="0"/>
              <a:t>more information about </a:t>
            </a:r>
            <a:r>
              <a:rPr lang="en-US" b="1" dirty="0" smtClean="0"/>
              <a:t>National Disability Institute</a:t>
            </a:r>
            <a:r>
              <a:rPr lang="en-US" dirty="0" smtClean="0"/>
              <a:t>, please visit:</a:t>
            </a:r>
            <a:endParaRPr lang="en-US" dirty="0"/>
          </a:p>
          <a:p>
            <a:pPr marL="0" indent="0" algn="ctr">
              <a:buNone/>
            </a:pPr>
            <a:r>
              <a:rPr lang="en-US" dirty="0" smtClean="0">
                <a:hlinkClick r:id="rId3"/>
              </a:rPr>
              <a:t>www.nationaldisabilityinstitute.org</a:t>
            </a:r>
            <a:endParaRPr lang="en-US" dirty="0" smtClean="0"/>
          </a:p>
          <a:p>
            <a:pPr marL="0" indent="0" algn="ctr">
              <a:buNone/>
            </a:pPr>
            <a:r>
              <a:rPr lang="en-US" dirty="0"/>
              <a:t>For more information about </a:t>
            </a:r>
            <a:r>
              <a:rPr lang="en-US" dirty="0" smtClean="0"/>
              <a:t>the </a:t>
            </a:r>
            <a:r>
              <a:rPr lang="en-US" b="1" dirty="0" smtClean="0"/>
              <a:t>ABLE National Resource Center</a:t>
            </a:r>
            <a:r>
              <a:rPr lang="en-US" dirty="0" smtClean="0"/>
              <a:t>, </a:t>
            </a:r>
            <a:r>
              <a:rPr lang="en-US" dirty="0"/>
              <a:t>please </a:t>
            </a:r>
            <a:r>
              <a:rPr lang="en-US" dirty="0" smtClean="0"/>
              <a:t>visit:</a:t>
            </a:r>
          </a:p>
          <a:p>
            <a:pPr marL="0" indent="0" algn="ctr">
              <a:buNone/>
            </a:pPr>
            <a:r>
              <a:rPr lang="en-US" dirty="0" smtClean="0">
                <a:hlinkClick r:id="rId4"/>
              </a:rPr>
              <a:t>www.ablenrc.org</a:t>
            </a:r>
            <a:endParaRPr lang="en-US" dirty="0" smtClean="0"/>
          </a:p>
          <a:p>
            <a:pPr marL="0" indent="0" algn="ctr">
              <a:buNone/>
            </a:pPr>
            <a:endParaRPr lang="en-US" dirty="0" smtClean="0"/>
          </a:p>
          <a:p>
            <a:pPr marL="0" indent="0">
              <a:buNone/>
            </a:pPr>
            <a:r>
              <a:rPr lang="en-US" dirty="0" smtClean="0"/>
              <a:t>Michael Morris, Executive Director</a:t>
            </a:r>
            <a:endParaRPr lang="en-US" dirty="0"/>
          </a:p>
          <a:p>
            <a:pPr marL="0" indent="0">
              <a:buNone/>
            </a:pPr>
            <a:r>
              <a:rPr lang="en-US" dirty="0" smtClean="0">
                <a:hlinkClick r:id="rId5"/>
              </a:rPr>
              <a:t>mmorris@ndi-inc.org</a:t>
            </a:r>
            <a:endParaRPr lang="en-US" dirty="0" smtClean="0"/>
          </a:p>
        </p:txBody>
      </p:sp>
    </p:spTree>
    <p:extLst>
      <p:ext uri="{BB962C8B-B14F-4D97-AF65-F5344CB8AC3E}">
        <p14:creationId xmlns:p14="http://schemas.microsoft.com/office/powerpoint/2010/main" val="2105581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7504" y="365125"/>
            <a:ext cx="3707296" cy="1325563"/>
          </a:xfrm>
        </p:spPr>
        <p:txBody>
          <a:bodyPr>
            <a:normAutofit fontScale="90000"/>
          </a:bodyPr>
          <a:lstStyle/>
          <a:p>
            <a:pPr lvl="0">
              <a:lnSpc>
                <a:spcPct val="100000"/>
              </a:lnSpc>
              <a:spcBef>
                <a:spcPts val="0"/>
              </a:spcBef>
            </a:pPr>
            <a:r>
              <a:rPr lang="en-US" sz="3200" b="1" dirty="0">
                <a:solidFill>
                  <a:prstClr val="black"/>
                </a:solidFill>
                <a:latin typeface="Calibri" panose="020F0502020204030204"/>
                <a:ea typeface="+mn-ea"/>
                <a:cs typeface="+mn-cs"/>
              </a:rPr>
              <a:t>For People with Disabilities,</a:t>
            </a:r>
            <a:br>
              <a:rPr lang="en-US" sz="3200" b="1" dirty="0">
                <a:solidFill>
                  <a:prstClr val="black"/>
                </a:solidFill>
                <a:latin typeface="Calibri" panose="020F0502020204030204"/>
                <a:ea typeface="+mn-ea"/>
                <a:cs typeface="+mn-cs"/>
              </a:rPr>
            </a:br>
            <a:r>
              <a:rPr lang="en-US" sz="3200" b="1" dirty="0">
                <a:solidFill>
                  <a:prstClr val="black"/>
                </a:solidFill>
                <a:latin typeface="Calibri" panose="020F0502020204030204"/>
                <a:ea typeface="+mn-ea"/>
                <a:cs typeface="+mn-cs"/>
              </a:rPr>
              <a:t>Financial Inclusion </a:t>
            </a:r>
            <a:r>
              <a:rPr lang="en-US" sz="3200" b="1" dirty="0" smtClean="0">
                <a:solidFill>
                  <a:prstClr val="black"/>
                </a:solidFill>
                <a:latin typeface="Calibri" panose="020F0502020204030204"/>
                <a:ea typeface="+mn-ea"/>
                <a:cs typeface="+mn-cs"/>
              </a:rPr>
              <a:t>is</a:t>
            </a:r>
            <a:r>
              <a:rPr lang="en-US" sz="3200" dirty="0">
                <a:solidFill>
                  <a:prstClr val="black"/>
                </a:solidFill>
                <a:latin typeface="Calibri" panose="020F0502020204030204"/>
                <a:ea typeface="+mn-ea"/>
                <a:cs typeface="+mn-cs"/>
              </a:rPr>
              <a:t> </a:t>
            </a:r>
            <a:r>
              <a:rPr lang="en-US" sz="3200" dirty="0" smtClean="0">
                <a:solidFill>
                  <a:prstClr val="black"/>
                </a:solidFill>
                <a:latin typeface="Calibri" panose="020F0502020204030204"/>
                <a:ea typeface="+mn-ea"/>
                <a:cs typeface="+mn-cs"/>
              </a:rPr>
              <a:t>…</a:t>
            </a:r>
            <a:endParaRPr lang="en-US" dirty="0"/>
          </a:p>
        </p:txBody>
      </p:sp>
      <p:sp>
        <p:nvSpPr>
          <p:cNvPr id="7" name="Content Placeholder 6"/>
          <p:cNvSpPr>
            <a:spLocks noGrp="1"/>
          </p:cNvSpPr>
          <p:nvPr>
            <p:ph idx="1"/>
          </p:nvPr>
        </p:nvSpPr>
        <p:spPr>
          <a:xfrm>
            <a:off x="407504" y="1825625"/>
            <a:ext cx="3379305" cy="4351338"/>
          </a:xfrm>
        </p:spPr>
        <p:txBody>
          <a:bodyPr/>
          <a:lstStyle/>
          <a:p>
            <a:pPr marL="457200" lvl="0" indent="-457200">
              <a:lnSpc>
                <a:spcPct val="100000"/>
              </a:lnSpc>
              <a:spcBef>
                <a:spcPts val="600"/>
              </a:spcBef>
              <a:spcAft>
                <a:spcPts val="600"/>
              </a:spcAft>
            </a:pPr>
            <a:r>
              <a:rPr lang="en-US" dirty="0">
                <a:solidFill>
                  <a:prstClr val="black"/>
                </a:solidFill>
              </a:rPr>
              <a:t>Not a fringe issue</a:t>
            </a:r>
          </a:p>
          <a:p>
            <a:pPr marL="457200" lvl="0" indent="-457200">
              <a:lnSpc>
                <a:spcPct val="100000"/>
              </a:lnSpc>
              <a:spcBef>
                <a:spcPts val="600"/>
              </a:spcBef>
              <a:spcAft>
                <a:spcPts val="600"/>
              </a:spcAft>
            </a:pPr>
            <a:r>
              <a:rPr lang="en-US" dirty="0">
                <a:solidFill>
                  <a:prstClr val="black"/>
                </a:solidFill>
              </a:rPr>
              <a:t>Fundamental to the definition of community</a:t>
            </a:r>
          </a:p>
          <a:p>
            <a:pPr marL="457200" lvl="0" indent="-457200">
              <a:lnSpc>
                <a:spcPct val="100000"/>
              </a:lnSpc>
              <a:spcBef>
                <a:spcPts val="600"/>
              </a:spcBef>
              <a:spcAft>
                <a:spcPts val="600"/>
              </a:spcAft>
            </a:pPr>
            <a:r>
              <a:rPr lang="en-US" dirty="0">
                <a:solidFill>
                  <a:prstClr val="black"/>
                </a:solidFill>
              </a:rPr>
              <a:t>Fundamental to solving other intractable social </a:t>
            </a:r>
            <a:r>
              <a:rPr lang="en-US" dirty="0" smtClean="0">
                <a:solidFill>
                  <a:prstClr val="black"/>
                </a:solidFill>
              </a:rPr>
              <a:t>issues</a:t>
            </a:r>
            <a:endParaRPr lang="en-US" dirty="0">
              <a:solidFill>
                <a:prstClr val="black"/>
              </a:solidFill>
            </a:endParaRPr>
          </a:p>
        </p:txBody>
      </p:sp>
      <p:pic>
        <p:nvPicPr>
          <p:cNvPr id="6146" name="Picture 2" descr="Painting: A Summer Stroll on RIA bu Gen Ga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4789" y="0"/>
            <a:ext cx="510921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6190" y="6326160"/>
            <a:ext cx="4204251" cy="338554"/>
          </a:xfrm>
          <a:prstGeom prst="rect">
            <a:avLst/>
          </a:prstGeom>
        </p:spPr>
        <p:txBody>
          <a:bodyPr wrap="square">
            <a:spAutoFit/>
          </a:bodyPr>
          <a:lstStyle/>
          <a:p>
            <a:r>
              <a:rPr lang="en-US" sz="1600" dirty="0" smtClean="0"/>
              <a:t>Artist: Gen </a:t>
            </a:r>
            <a:r>
              <a:rPr lang="en-US" sz="1600" dirty="0"/>
              <a:t>Gaines, </a:t>
            </a:r>
            <a:r>
              <a:rPr lang="en-US" sz="1600" i="1" dirty="0"/>
              <a:t>A Summer Stroll on RIA</a:t>
            </a:r>
          </a:p>
        </p:txBody>
      </p:sp>
      <p:sp>
        <p:nvSpPr>
          <p:cNvPr id="3" name="Slide Number Placeholder 2"/>
          <p:cNvSpPr>
            <a:spLocks noGrp="1"/>
          </p:cNvSpPr>
          <p:nvPr>
            <p:ph type="sldNum" sz="quarter" idx="12"/>
          </p:nvPr>
        </p:nvSpPr>
        <p:spPr/>
        <p:txBody>
          <a:bodyPr/>
          <a:lstStyle/>
          <a:p>
            <a:fld id="{79C49C4D-4F7F-4CBA-8133-C4DA35689BAC}" type="slidenum">
              <a:rPr lang="en-US" smtClean="0"/>
              <a:t>3</a:t>
            </a:fld>
            <a:endParaRPr lang="en-US" dirty="0"/>
          </a:p>
        </p:txBody>
      </p:sp>
    </p:spTree>
    <p:extLst>
      <p:ext uri="{BB962C8B-B14F-4D97-AF65-F5344CB8AC3E}">
        <p14:creationId xmlns:p14="http://schemas.microsoft.com/office/powerpoint/2010/main" val="32353421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is Disability: Changing Conceptualization</a:t>
            </a:r>
            <a:endParaRPr lang="en-US" dirty="0"/>
          </a:p>
        </p:txBody>
      </p:sp>
      <p:sp>
        <p:nvSpPr>
          <p:cNvPr id="4" name="Content Placeholder 3"/>
          <p:cNvSpPr>
            <a:spLocks noGrp="1"/>
          </p:cNvSpPr>
          <p:nvPr>
            <p:ph idx="1"/>
          </p:nvPr>
        </p:nvSpPr>
        <p:spPr>
          <a:xfrm>
            <a:off x="240032" y="1825629"/>
            <a:ext cx="4406109" cy="3872443"/>
          </a:xfrm>
        </p:spPr>
        <p:txBody>
          <a:bodyPr numCol="1">
            <a:normAutofit/>
          </a:bodyPr>
          <a:lstStyle/>
          <a:p>
            <a:pPr>
              <a:lnSpc>
                <a:spcPct val="110000"/>
              </a:lnSpc>
            </a:pPr>
            <a:r>
              <a:rPr lang="en-US" sz="1425" b="1" dirty="0"/>
              <a:t>Medical model </a:t>
            </a:r>
          </a:p>
          <a:p>
            <a:pPr lvl="1">
              <a:lnSpc>
                <a:spcPct val="110000"/>
              </a:lnSpc>
            </a:pPr>
            <a:r>
              <a:rPr lang="en-US" sz="1425" dirty="0">
                <a:solidFill>
                  <a:srgbClr val="008A12"/>
                </a:solidFill>
              </a:rPr>
              <a:t>Says that a disability is a condition within a person and that the only way to address that condition is to “fix” the person.</a:t>
            </a:r>
          </a:p>
          <a:p>
            <a:pPr>
              <a:lnSpc>
                <a:spcPct val="110000"/>
              </a:lnSpc>
            </a:pPr>
            <a:r>
              <a:rPr lang="en-US" sz="1425" b="1" dirty="0"/>
              <a:t>Social Model</a:t>
            </a:r>
          </a:p>
          <a:p>
            <a:pPr lvl="1">
              <a:lnSpc>
                <a:spcPct val="110000"/>
              </a:lnSpc>
            </a:pPr>
            <a:r>
              <a:rPr lang="en-US" sz="1425" dirty="0">
                <a:solidFill>
                  <a:srgbClr val="008A12"/>
                </a:solidFill>
                <a:latin typeface="Arial" charset="0"/>
                <a:ea typeface="Arial" charset="0"/>
                <a:cs typeface="Arial" charset="0"/>
              </a:rPr>
              <a:t>Says that disability is an interaction between the person and the environment—that people are limited by barriers in society, not solely by their disability. These barriers can be physical, programmatic or attitudinal.</a:t>
            </a:r>
          </a:p>
          <a:p>
            <a:pPr>
              <a:lnSpc>
                <a:spcPct val="110000"/>
              </a:lnSpc>
            </a:pPr>
            <a:r>
              <a:rPr lang="en-US" sz="1425" dirty="0"/>
              <a:t>Therefore, our job is to adjust the financial environment to meet the needs of ALL.</a:t>
            </a:r>
          </a:p>
        </p:txBody>
      </p:sp>
      <p:pic>
        <p:nvPicPr>
          <p:cNvPr id="5" name="Picture 4" descr="Models for Conceptualizing Disability. Right arrow with three rounded rectangles with the following text (left to right): &quot;Charity: disability is a punishment or tragedy&quot;; &quot;medical: disability is a condition of the individual that can be treated&quot;; &quot;social or human rights: disability is a socio-political construct.&quot;" title="Models for Conceptualizing Disability"/>
          <p:cNvPicPr>
            <a:picLocks noChangeAspect="1"/>
          </p:cNvPicPr>
          <p:nvPr/>
        </p:nvPicPr>
        <p:blipFill rotWithShape="1">
          <a:blip r:embed="rId2"/>
          <a:srcRect l="15924" t="5615" r="15300" b="3866"/>
          <a:stretch/>
        </p:blipFill>
        <p:spPr>
          <a:xfrm>
            <a:off x="4752975" y="2060142"/>
            <a:ext cx="4121150" cy="3050944"/>
          </a:xfrm>
          <a:prstGeom prst="rect">
            <a:avLst/>
          </a:prstGeom>
          <a:ln>
            <a:solidFill>
              <a:srgbClr val="002B38"/>
            </a:solidFill>
          </a:ln>
        </p:spPr>
      </p:pic>
      <p:sp>
        <p:nvSpPr>
          <p:cNvPr id="6" name="TextBox 5"/>
          <p:cNvSpPr txBox="1"/>
          <p:nvPr/>
        </p:nvSpPr>
        <p:spPr>
          <a:xfrm>
            <a:off x="391556" y="5833013"/>
            <a:ext cx="8376207" cy="669414"/>
          </a:xfrm>
          <a:prstGeom prst="rect">
            <a:avLst/>
          </a:prstGeom>
          <a:noFill/>
        </p:spPr>
        <p:txBody>
          <a:bodyPr wrap="square" rtlCol="0">
            <a:spAutoFit/>
          </a:bodyPr>
          <a:lstStyle/>
          <a:p>
            <a:r>
              <a:rPr lang="en-US" sz="900" dirty="0"/>
              <a:t>For a good description of the Social model see “The Social Model of Disability” by Tom Shakespeare in The Disability Studies Reader, 2017. </a:t>
            </a:r>
            <a:r>
              <a:rPr lang="en-US" sz="900" u="sng" dirty="0">
                <a:hlinkClick r:id="rId3"/>
              </a:rPr>
              <a:t>https://books.google.com/books?hl=en&amp;lr=&amp;id=aiQlDwAAQBAJ&amp;oi=fnd&amp;pg=PA195&amp;dq=tom+shakespeare+social+model&amp;ots=TAzrb-LDo-&amp;sig=A78tLWkL6FvxX2ZlxeWpkfhBgEc#v=onepage&amp;q=tom%20shakespeare%20social%20model&amp;f=false</a:t>
            </a:r>
            <a:endParaRPr lang="en-US" sz="900" dirty="0"/>
          </a:p>
          <a:p>
            <a:endParaRPr lang="en-US" sz="1050" dirty="0"/>
          </a:p>
        </p:txBody>
      </p:sp>
      <p:sp>
        <p:nvSpPr>
          <p:cNvPr id="2" name="Slide Number Placeholder 1"/>
          <p:cNvSpPr>
            <a:spLocks noGrp="1"/>
          </p:cNvSpPr>
          <p:nvPr>
            <p:ph type="sldNum" sz="quarter" idx="4294967295"/>
          </p:nvPr>
        </p:nvSpPr>
        <p:spPr>
          <a:xfrm>
            <a:off x="8497888" y="6405563"/>
            <a:ext cx="376237" cy="365125"/>
          </a:xfrm>
        </p:spPr>
        <p:txBody>
          <a:bodyPr/>
          <a:lstStyle/>
          <a:p>
            <a:fld id="{F662A56E-E048-1C41-8B2D-08F95E5E7BAC}" type="slidenum">
              <a:rPr lang="en-US" smtClean="0"/>
              <a:pPr/>
              <a:t>4</a:t>
            </a:fld>
            <a:endParaRPr lang="en-US" dirty="0"/>
          </a:p>
        </p:txBody>
      </p:sp>
    </p:spTree>
    <p:extLst>
      <p:ext uri="{BB962C8B-B14F-4D97-AF65-F5344CB8AC3E}">
        <p14:creationId xmlns:p14="http://schemas.microsoft.com/office/powerpoint/2010/main" val="3873212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ainting: Untitled, by Liam Hassan"/>
          <p:cNvPicPr>
            <a:picLocks noChangeAspect="1" noChangeArrowheads="1"/>
          </p:cNvPicPr>
          <p:nvPr/>
        </p:nvPicPr>
        <p:blipFill rotWithShape="1">
          <a:blip r:embed="rId3">
            <a:extLst>
              <a:ext uri="{28A0092B-C50C-407E-A947-70E740481C1C}">
                <a14:useLocalDpi xmlns:a14="http://schemas.microsoft.com/office/drawing/2010/main" val="0"/>
              </a:ext>
            </a:extLst>
          </a:blip>
          <a:srcRect l="4916" t="8095" r="2530" b="12858"/>
          <a:stretch/>
        </p:blipFill>
        <p:spPr bwMode="auto">
          <a:xfrm>
            <a:off x="-49469" y="13875"/>
            <a:ext cx="9144000" cy="6915151"/>
          </a:xfrm>
          <a:prstGeom prst="rect">
            <a:avLst/>
          </a:prstGeom>
          <a:solidFill>
            <a:schemeClr val="tx1">
              <a:alpha val="0"/>
            </a:schemeClr>
          </a:solidFill>
          <a:extLst/>
        </p:spPr>
      </p:pic>
      <p:sp>
        <p:nvSpPr>
          <p:cNvPr id="6" name="Rectangle 5" descr="&quot;&quot;"/>
          <p:cNvSpPr/>
          <p:nvPr/>
        </p:nvSpPr>
        <p:spPr>
          <a:xfrm>
            <a:off x="5048250" y="0"/>
            <a:ext cx="4046281" cy="691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151120" y="6566073"/>
            <a:ext cx="3615193" cy="338554"/>
          </a:xfrm>
          <a:prstGeom prst="rect">
            <a:avLst/>
          </a:prstGeom>
        </p:spPr>
        <p:txBody>
          <a:bodyPr wrap="square">
            <a:spAutoFit/>
          </a:bodyPr>
          <a:lstStyle/>
          <a:p>
            <a:pPr>
              <a:spcAft>
                <a:spcPts val="600"/>
              </a:spcAft>
            </a:pPr>
            <a:r>
              <a:rPr lang="en-US" sz="1600" dirty="0" smtClean="0"/>
              <a:t>Artist: Liam </a:t>
            </a:r>
            <a:r>
              <a:rPr lang="en-US" sz="1600" dirty="0"/>
              <a:t>Hassan Beserekumo, </a:t>
            </a:r>
            <a:r>
              <a:rPr lang="en-US" sz="1600" i="1" dirty="0"/>
              <a:t>untitled</a:t>
            </a:r>
          </a:p>
        </p:txBody>
      </p:sp>
      <p:sp>
        <p:nvSpPr>
          <p:cNvPr id="7" name="Title 6"/>
          <p:cNvSpPr>
            <a:spLocks noGrp="1"/>
          </p:cNvSpPr>
          <p:nvPr>
            <p:ph type="title"/>
          </p:nvPr>
        </p:nvSpPr>
        <p:spPr>
          <a:xfrm>
            <a:off x="5151119" y="99392"/>
            <a:ext cx="3615193" cy="1313456"/>
          </a:xfrm>
        </p:spPr>
        <p:txBody>
          <a:bodyPr>
            <a:normAutofit/>
          </a:bodyPr>
          <a:lstStyle/>
          <a:p>
            <a:pPr lvl="0">
              <a:lnSpc>
                <a:spcPct val="100000"/>
              </a:lnSpc>
              <a:spcBef>
                <a:spcPts val="0"/>
              </a:spcBef>
            </a:pPr>
            <a:r>
              <a:rPr lang="en-US" sz="3200" b="1" dirty="0">
                <a:solidFill>
                  <a:prstClr val="black"/>
                </a:solidFill>
                <a:latin typeface="Calibri" panose="020F0502020204030204"/>
                <a:ea typeface="+mn-ea"/>
                <a:cs typeface="+mn-cs"/>
              </a:rPr>
              <a:t>Who Are People with Disabilities? </a:t>
            </a:r>
            <a:endParaRPr lang="en-US" dirty="0"/>
          </a:p>
        </p:txBody>
      </p:sp>
      <p:sp>
        <p:nvSpPr>
          <p:cNvPr id="8" name="Content Placeholder 7"/>
          <p:cNvSpPr>
            <a:spLocks noGrp="1"/>
          </p:cNvSpPr>
          <p:nvPr>
            <p:ph idx="1"/>
          </p:nvPr>
        </p:nvSpPr>
        <p:spPr>
          <a:xfrm>
            <a:off x="5151119" y="1412848"/>
            <a:ext cx="3754341" cy="4764115"/>
          </a:xfrm>
        </p:spPr>
        <p:txBody>
          <a:bodyPr>
            <a:normAutofit fontScale="92500"/>
          </a:bodyPr>
          <a:lstStyle/>
          <a:p>
            <a:pPr marL="288925" lvl="0" indent="-288925">
              <a:lnSpc>
                <a:spcPct val="100000"/>
              </a:lnSpc>
              <a:spcBef>
                <a:spcPts val="600"/>
              </a:spcBef>
              <a:spcAft>
                <a:spcPts val="600"/>
              </a:spcAft>
            </a:pPr>
            <a:r>
              <a:rPr lang="en-US" dirty="0">
                <a:solidFill>
                  <a:prstClr val="black"/>
                </a:solidFill>
              </a:rPr>
              <a:t>40-57 million people</a:t>
            </a:r>
          </a:p>
          <a:p>
            <a:pPr marL="288925" lvl="0" indent="-288925">
              <a:lnSpc>
                <a:spcPct val="100000"/>
              </a:lnSpc>
              <a:spcBef>
                <a:spcPts val="600"/>
              </a:spcBef>
              <a:spcAft>
                <a:spcPts val="600"/>
              </a:spcAft>
            </a:pPr>
            <a:r>
              <a:rPr lang="en-US" dirty="0">
                <a:solidFill>
                  <a:prstClr val="black"/>
                </a:solidFill>
              </a:rPr>
              <a:t>13-20% of total population</a:t>
            </a:r>
          </a:p>
          <a:p>
            <a:pPr marL="288925" lvl="0" indent="-288925">
              <a:lnSpc>
                <a:spcPct val="100000"/>
              </a:lnSpc>
              <a:spcBef>
                <a:spcPts val="600"/>
              </a:spcBef>
              <a:spcAft>
                <a:spcPts val="600"/>
              </a:spcAft>
            </a:pPr>
            <a:r>
              <a:rPr lang="en-US" dirty="0">
                <a:solidFill>
                  <a:prstClr val="black"/>
                </a:solidFill>
              </a:rPr>
              <a:t>26% of households have a member with a disability</a:t>
            </a:r>
          </a:p>
          <a:p>
            <a:pPr marL="288925" lvl="0" indent="-288925">
              <a:lnSpc>
                <a:spcPct val="100000"/>
              </a:lnSpc>
              <a:spcBef>
                <a:spcPts val="600"/>
              </a:spcBef>
              <a:spcAft>
                <a:spcPts val="600"/>
              </a:spcAft>
            </a:pPr>
            <a:r>
              <a:rPr lang="en-US" dirty="0">
                <a:solidFill>
                  <a:prstClr val="black"/>
                </a:solidFill>
              </a:rPr>
              <a:t>Diverse in terms of type of disability, race, age, age of onset, socioeconomic </a:t>
            </a:r>
            <a:r>
              <a:rPr lang="en-US" dirty="0" smtClean="0">
                <a:solidFill>
                  <a:prstClr val="black"/>
                </a:solidFill>
              </a:rPr>
              <a:t>situation</a:t>
            </a:r>
            <a:endParaRPr lang="en-US" dirty="0">
              <a:solidFill>
                <a:prstClr val="black"/>
              </a:solidFill>
            </a:endParaRPr>
          </a:p>
        </p:txBody>
      </p:sp>
      <p:sp>
        <p:nvSpPr>
          <p:cNvPr id="3" name="Slide Number Placeholder 2"/>
          <p:cNvSpPr>
            <a:spLocks noGrp="1"/>
          </p:cNvSpPr>
          <p:nvPr>
            <p:ph type="sldNum" sz="quarter" idx="12"/>
          </p:nvPr>
        </p:nvSpPr>
        <p:spPr>
          <a:xfrm>
            <a:off x="6958715" y="6538912"/>
            <a:ext cx="2057400" cy="365125"/>
          </a:xfrm>
        </p:spPr>
        <p:txBody>
          <a:bodyPr/>
          <a:lstStyle/>
          <a:p>
            <a:fld id="{79C49C4D-4F7F-4CBA-8133-C4DA35689BAC}" type="slidenum">
              <a:rPr lang="en-US" smtClean="0"/>
              <a:t>5</a:t>
            </a:fld>
            <a:endParaRPr lang="en-US" dirty="0"/>
          </a:p>
        </p:txBody>
      </p:sp>
    </p:spTree>
    <p:extLst>
      <p:ext uri="{BB962C8B-B14F-4D97-AF65-F5344CB8AC3E}">
        <p14:creationId xmlns:p14="http://schemas.microsoft.com/office/powerpoint/2010/main" val="29854321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34" y="365125"/>
            <a:ext cx="3744902" cy="1325563"/>
          </a:xfrm>
        </p:spPr>
        <p:txBody>
          <a:bodyPr>
            <a:noAutofit/>
          </a:bodyPr>
          <a:lstStyle/>
          <a:p>
            <a:r>
              <a:rPr lang="en-US" sz="3200" b="1" dirty="0" smtClean="0">
                <a:latin typeface="+mn-lt"/>
              </a:rPr>
              <a:t>Intersectionality of Disability and Other </a:t>
            </a:r>
            <a:r>
              <a:rPr lang="en-US" sz="3200" b="1" dirty="0">
                <a:latin typeface="+mn-lt"/>
              </a:rPr>
              <a:t>I</a:t>
            </a:r>
            <a:r>
              <a:rPr lang="en-US" sz="3200" b="1" dirty="0" smtClean="0">
                <a:latin typeface="+mn-lt"/>
              </a:rPr>
              <a:t>dentities</a:t>
            </a:r>
            <a:endParaRPr lang="en-US" sz="3200" b="1" dirty="0">
              <a:latin typeface="+mn-lt"/>
            </a:endParaRPr>
          </a:p>
        </p:txBody>
      </p:sp>
      <p:sp>
        <p:nvSpPr>
          <p:cNvPr id="12" name="Content Placeholder 11"/>
          <p:cNvSpPr>
            <a:spLocks noGrp="1"/>
          </p:cNvSpPr>
          <p:nvPr>
            <p:ph sz="half" idx="2"/>
          </p:nvPr>
        </p:nvSpPr>
        <p:spPr>
          <a:xfrm>
            <a:off x="347534" y="1789043"/>
            <a:ext cx="3744902" cy="4932432"/>
          </a:xfrm>
        </p:spPr>
        <p:txBody>
          <a:bodyPr>
            <a:normAutofit/>
          </a:bodyPr>
          <a:lstStyle/>
          <a:p>
            <a:pPr marL="0" lvl="0" indent="0">
              <a:lnSpc>
                <a:spcPct val="100000"/>
              </a:lnSpc>
              <a:spcBef>
                <a:spcPts val="0"/>
              </a:spcBef>
              <a:spcAft>
                <a:spcPts val="1200"/>
              </a:spcAft>
              <a:buNone/>
            </a:pPr>
            <a:r>
              <a:rPr lang="en-US" sz="1800" dirty="0">
                <a:solidFill>
                  <a:prstClr val="black"/>
                </a:solidFill>
              </a:rPr>
              <a:t>The American Community Survey estimates 14% of African Americans, 14% of Whites and 9% of Latinos have a disability. </a:t>
            </a:r>
            <a:endParaRPr lang="en-US" sz="1800" dirty="0" smtClean="0">
              <a:solidFill>
                <a:prstClr val="black"/>
              </a:solidFill>
            </a:endParaRPr>
          </a:p>
          <a:p>
            <a:pPr marL="0" lvl="0" indent="0">
              <a:lnSpc>
                <a:spcPct val="100000"/>
              </a:lnSpc>
              <a:spcBef>
                <a:spcPts val="0"/>
              </a:spcBef>
              <a:spcAft>
                <a:spcPts val="1200"/>
              </a:spcAft>
              <a:buNone/>
            </a:pPr>
            <a:r>
              <a:rPr lang="en-US" sz="1800" dirty="0" smtClean="0">
                <a:solidFill>
                  <a:prstClr val="black"/>
                </a:solidFill>
              </a:rPr>
              <a:t>The </a:t>
            </a:r>
            <a:r>
              <a:rPr lang="en-US" sz="1800" dirty="0">
                <a:solidFill>
                  <a:prstClr val="black"/>
                </a:solidFill>
              </a:rPr>
              <a:t>prevalence of disability increases with age. </a:t>
            </a:r>
            <a:endParaRPr lang="en-US" sz="1800" dirty="0" smtClean="0">
              <a:solidFill>
                <a:prstClr val="black"/>
              </a:solidFill>
            </a:endParaRPr>
          </a:p>
          <a:p>
            <a:pPr marL="0" lvl="0" indent="0">
              <a:lnSpc>
                <a:spcPct val="100000"/>
              </a:lnSpc>
              <a:spcBef>
                <a:spcPts val="0"/>
              </a:spcBef>
              <a:spcAft>
                <a:spcPts val="3600"/>
              </a:spcAft>
              <a:buNone/>
            </a:pPr>
            <a:r>
              <a:rPr lang="en-US" sz="1800" dirty="0" smtClean="0">
                <a:solidFill>
                  <a:prstClr val="black"/>
                </a:solidFill>
              </a:rPr>
              <a:t>Some </a:t>
            </a:r>
            <a:r>
              <a:rPr lang="en-US" sz="1800" dirty="0">
                <a:solidFill>
                  <a:prstClr val="black"/>
                </a:solidFill>
              </a:rPr>
              <a:t>research suggests the prevalence of disability is higher among </a:t>
            </a:r>
            <a:r>
              <a:rPr lang="en-US" sz="1800" dirty="0" smtClean="0">
                <a:solidFill>
                  <a:prstClr val="black"/>
                </a:solidFill>
              </a:rPr>
              <a:t>LGBTQ </a:t>
            </a:r>
            <a:r>
              <a:rPr lang="en-US" sz="1800" dirty="0">
                <a:solidFill>
                  <a:prstClr val="black"/>
                </a:solidFill>
              </a:rPr>
              <a:t>adults compared with their heterosexual counter parts</a:t>
            </a:r>
            <a:r>
              <a:rPr lang="en-US" sz="1800" dirty="0" smtClean="0">
                <a:solidFill>
                  <a:prstClr val="black"/>
                </a:solidFill>
              </a:rPr>
              <a:t>.*</a:t>
            </a:r>
          </a:p>
          <a:p>
            <a:pPr marL="0" lvl="0" indent="0">
              <a:lnSpc>
                <a:spcPct val="100000"/>
              </a:lnSpc>
              <a:spcBef>
                <a:spcPts val="0"/>
              </a:spcBef>
              <a:buNone/>
            </a:pPr>
            <a:r>
              <a:rPr lang="en-US" sz="1200" dirty="0">
                <a:solidFill>
                  <a:prstClr val="black"/>
                </a:solidFill>
              </a:rPr>
              <a:t>*Karen I. Fredriksen-Goldsen, Hyun-Jun Kim, and Susan E. Barkan (2012) Disability Among Lesbian, Gay, and Bisexual Adults: Disparities in Prevalence and Risk. American Journal of Public Health. 102(1</a:t>
            </a:r>
            <a:r>
              <a:rPr lang="en-US" sz="1200" dirty="0" smtClean="0">
                <a:solidFill>
                  <a:prstClr val="black"/>
                </a:solidFill>
              </a:rPr>
              <a:t>).</a:t>
            </a:r>
            <a:endParaRPr lang="en-US" sz="1800" dirty="0">
              <a:solidFill>
                <a:prstClr val="black"/>
              </a:solidFill>
            </a:endParaRPr>
          </a:p>
        </p:txBody>
      </p:sp>
      <p:sp>
        <p:nvSpPr>
          <p:cNvPr id="3" name="TextBox 2"/>
          <p:cNvSpPr txBox="1"/>
          <p:nvPr/>
        </p:nvSpPr>
        <p:spPr>
          <a:xfrm>
            <a:off x="143334" y="6452997"/>
            <a:ext cx="4301646" cy="338554"/>
          </a:xfrm>
          <a:prstGeom prst="rect">
            <a:avLst/>
          </a:prstGeom>
          <a:noFill/>
        </p:spPr>
        <p:txBody>
          <a:bodyPr wrap="square" rtlCol="0">
            <a:spAutoFit/>
          </a:bodyPr>
          <a:lstStyle/>
          <a:p>
            <a:r>
              <a:rPr lang="en-US" sz="1600" dirty="0" smtClean="0"/>
              <a:t>Artist: Corbett O’Toole, </a:t>
            </a:r>
            <a:r>
              <a:rPr lang="en-US" sz="1600" i="1" dirty="0" smtClean="0"/>
              <a:t>Disabled Women of Color</a:t>
            </a:r>
            <a:endParaRPr lang="en-US" sz="1600" i="1" dirty="0"/>
          </a:p>
        </p:txBody>
      </p:sp>
      <p:pic>
        <p:nvPicPr>
          <p:cNvPr id="2050" name="Picture 2" descr="Art: Disabled Women of Color by Corbett O'Tool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568157" y="-1"/>
            <a:ext cx="4575840" cy="686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9876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30" y="1083733"/>
            <a:ext cx="3756237" cy="1546578"/>
          </a:xfrm>
        </p:spPr>
        <p:txBody>
          <a:bodyPr>
            <a:normAutofit/>
          </a:bodyPr>
          <a:lstStyle/>
          <a:p>
            <a:pPr marL="0" marR="0" indent="0" algn="l" defTabSz="685783" rtl="0" eaLnBrk="1" fontAlgn="auto" latinLnBrk="0" hangingPunct="1">
              <a:lnSpc>
                <a:spcPct val="90000"/>
              </a:lnSpc>
              <a:spcBef>
                <a:spcPct val="0"/>
              </a:spcBef>
              <a:spcAft>
                <a:spcPts val="0"/>
              </a:spcAft>
              <a:buClrTx/>
              <a:buSzTx/>
              <a:buFontTx/>
              <a:buNone/>
              <a:tabLst/>
              <a:defRPr/>
            </a:pPr>
            <a:r>
              <a:rPr lang="en-US" sz="3000" b="1" kern="1200" dirty="0" smtClean="0">
                <a:solidFill>
                  <a:srgbClr val="274448"/>
                </a:solidFill>
                <a:effectLst/>
                <a:latin typeface="Arial" panose="020B0604020202020204" pitchFamily="34" charset="0"/>
                <a:ea typeface="Arial" panose="020B0604020202020204" pitchFamily="34" charset="0"/>
                <a:cs typeface="Arial" panose="020B0604020202020204" pitchFamily="34" charset="0"/>
              </a:rPr>
              <a:t>The Intersection of Disability, Color and Poverty</a:t>
            </a:r>
            <a:endParaRPr lang="en-US" dirty="0" smtClean="0">
              <a:effectLst/>
            </a:endParaRPr>
          </a:p>
        </p:txBody>
      </p:sp>
      <p:sp>
        <p:nvSpPr>
          <p:cNvPr id="7" name="Text Placeholder 6"/>
          <p:cNvSpPr>
            <a:spLocks noGrp="1"/>
          </p:cNvSpPr>
          <p:nvPr>
            <p:ph type="body" sz="half" idx="4294967295"/>
          </p:nvPr>
        </p:nvSpPr>
        <p:spPr>
          <a:xfrm>
            <a:off x="143692" y="2810933"/>
            <a:ext cx="3946394" cy="3206808"/>
          </a:xfrm>
          <a:prstGeom prst="rect">
            <a:avLst/>
          </a:prstGeom>
        </p:spPr>
        <p:txBody>
          <a:bodyPr>
            <a:normAutofit/>
          </a:bodyPr>
          <a:lstStyle/>
          <a:p>
            <a:pPr marL="0" indent="0">
              <a:buNone/>
            </a:pPr>
            <a:r>
              <a:rPr lang="en-US" sz="1800" dirty="0" smtClean="0">
                <a:latin typeface="Calibri" panose="020F0502020204030204" pitchFamily="34" charset="0"/>
              </a:rPr>
              <a:t>Race </a:t>
            </a:r>
            <a:r>
              <a:rPr lang="en-US" sz="1800" dirty="0">
                <a:latin typeface="Calibri" panose="020F0502020204030204" pitchFamily="34" charset="0"/>
              </a:rPr>
              <a:t>and disability are not completely separate sources of disadvantage that parallel each other. Race and disability are overlapping identities that are both related to systemic inequality</a:t>
            </a:r>
            <a:r>
              <a:rPr lang="en-US" sz="1800" dirty="0" smtClean="0">
                <a:latin typeface="Calibri" panose="020F0502020204030204" pitchFamily="34" charset="0"/>
              </a:rPr>
              <a:t>. </a:t>
            </a:r>
          </a:p>
          <a:p>
            <a:pPr marL="0" indent="0">
              <a:buNone/>
            </a:pPr>
            <a:r>
              <a:rPr lang="en-US" sz="1800" b="1" dirty="0" smtClean="0">
                <a:latin typeface="Calibri" panose="020F0502020204030204" pitchFamily="34" charset="0"/>
              </a:rPr>
              <a:t>NDI has documented disparities by disability and color in poverty rate, educational attainment, employment status, use of financial services and financial stress.  </a:t>
            </a:r>
            <a:endParaRPr lang="en-US" sz="1800" b="1" dirty="0">
              <a:latin typeface="Calibri" panose="020F0502020204030204" pitchFamily="34" charset="0"/>
            </a:endParaRPr>
          </a:p>
        </p:txBody>
      </p:sp>
      <p:graphicFrame>
        <p:nvGraphicFramePr>
          <p:cNvPr id="5" name="Content Placeholder 4" descr="Chart: Poverty Rate Among Working-age Adults with Disabilities; Disability vs. No Disability. White; Black; Latino; Asian; All"/>
          <p:cNvGraphicFramePr>
            <a:graphicFrameLocks noGrp="1"/>
          </p:cNvGraphicFramePr>
          <p:nvPr>
            <p:ph idx="1"/>
            <p:extLst>
              <p:ext uri="{D42A27DB-BD31-4B8C-83A1-F6EECF244321}">
                <p14:modId xmlns:p14="http://schemas.microsoft.com/office/powerpoint/2010/main" val="2437547724"/>
              </p:ext>
            </p:extLst>
          </p:nvPr>
        </p:nvGraphicFramePr>
        <p:xfrm>
          <a:off x="4226011" y="1825625"/>
          <a:ext cx="4638589" cy="41921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139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t>Unbanked:</a:t>
            </a:r>
            <a:r>
              <a:rPr lang="en-US" sz="3200" b="1" dirty="0" smtClean="0"/>
              <a:t> Disability Gap </a:t>
            </a:r>
            <a:r>
              <a:rPr lang="en-US" sz="3200" b="1" dirty="0" smtClean="0"/>
              <a:t>Is </a:t>
            </a:r>
            <a:r>
              <a:rPr lang="en-US" sz="3200" b="1" dirty="0" smtClean="0"/>
              <a:t>Growing</a:t>
            </a:r>
            <a:endParaRPr lang="en-US" sz="3200" dirty="0"/>
          </a:p>
        </p:txBody>
      </p:sp>
      <p:graphicFrame>
        <p:nvGraphicFramePr>
          <p:cNvPr id="2" name="Chart 1" descr="Chart: Unbanked: Disability Gap is Growing; 2011: 11.5 percentage point difference; 2017: 12.4 percentage point difference"/>
          <p:cNvGraphicFramePr>
            <a:graphicFrameLocks/>
          </p:cNvGraphicFramePr>
          <p:nvPr>
            <p:extLst>
              <p:ext uri="{D42A27DB-BD31-4B8C-83A1-F6EECF244321}">
                <p14:modId xmlns:p14="http://schemas.microsoft.com/office/powerpoint/2010/main" val="1804723967"/>
              </p:ext>
            </p:extLst>
          </p:nvPr>
        </p:nvGraphicFramePr>
        <p:xfrm>
          <a:off x="628650" y="1638437"/>
          <a:ext cx="7886700" cy="4898572"/>
        </p:xfrm>
        <a:graphic>
          <a:graphicData uri="http://schemas.openxmlformats.org/drawingml/2006/chart">
            <c:chart xmlns:c="http://schemas.openxmlformats.org/drawingml/2006/chart" xmlns:r="http://schemas.openxmlformats.org/officeDocument/2006/relationships" r:id="rId3"/>
          </a:graphicData>
        </a:graphic>
      </p:graphicFrame>
      <p:sp>
        <p:nvSpPr>
          <p:cNvPr id="3" name="Up-Down Arrow 2" descr="&quot;&quot;"/>
          <p:cNvSpPr/>
          <p:nvPr/>
        </p:nvSpPr>
        <p:spPr>
          <a:xfrm>
            <a:off x="2543480" y="2101082"/>
            <a:ext cx="471570" cy="2901991"/>
          </a:xfrm>
          <a:prstGeom prst="upDownArrow">
            <a:avLst/>
          </a:prstGeom>
          <a:gradFill>
            <a:gsLst>
              <a:gs pos="0">
                <a:srgbClr val="FF0000"/>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69816" y="6448646"/>
            <a:ext cx="8000149" cy="338554"/>
          </a:xfrm>
          <a:prstGeom prst="rect">
            <a:avLst/>
          </a:prstGeom>
          <a:noFill/>
        </p:spPr>
        <p:txBody>
          <a:bodyPr wrap="square" rtlCol="0">
            <a:spAutoFit/>
          </a:bodyPr>
          <a:lstStyle/>
          <a:p>
            <a:r>
              <a:rPr lang="en-US" sz="1600" dirty="0" smtClean="0"/>
              <a:t>Source: 2011-2017 FDIC Surveys of Unbanked and Underbanked Households</a:t>
            </a:r>
            <a:endParaRPr lang="en-US" sz="1600" dirty="0"/>
          </a:p>
        </p:txBody>
      </p:sp>
    </p:spTree>
    <p:extLst>
      <p:ext uri="{BB962C8B-B14F-4D97-AF65-F5344CB8AC3E}">
        <p14:creationId xmlns:p14="http://schemas.microsoft.com/office/powerpoint/2010/main" val="3032076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 of Accounts by Banked Households</a:t>
            </a:r>
            <a:endParaRPr lang="en-US" dirty="0"/>
          </a:p>
        </p:txBody>
      </p:sp>
      <p:sp>
        <p:nvSpPr>
          <p:cNvPr id="3" name="Content Placeholder 2"/>
          <p:cNvSpPr>
            <a:spLocks noGrp="1"/>
          </p:cNvSpPr>
          <p:nvPr>
            <p:ph idx="1"/>
          </p:nvPr>
        </p:nvSpPr>
        <p:spPr>
          <a:xfrm>
            <a:off x="245285" y="2295186"/>
            <a:ext cx="3578206" cy="3872443"/>
          </a:xfrm>
        </p:spPr>
        <p:txBody>
          <a:bodyPr/>
          <a:lstStyle/>
          <a:p>
            <a:pPr marL="0" indent="0">
              <a:buNone/>
            </a:pPr>
            <a:r>
              <a:rPr lang="en-US" dirty="0" smtClean="0"/>
              <a:t>Even among households with bank accounts … </a:t>
            </a:r>
          </a:p>
          <a:p>
            <a:r>
              <a:rPr lang="en-US" dirty="0" smtClean="0"/>
              <a:t>Households with a disability less likely to have both a checking and savings account.</a:t>
            </a:r>
          </a:p>
          <a:p>
            <a:r>
              <a:rPr lang="en-US" dirty="0" smtClean="0"/>
              <a:t>Households with a disability are much less likely to use online banking (47% compared with 73</a:t>
            </a:r>
            <a:r>
              <a:rPr lang="en-US" dirty="0" smtClean="0"/>
              <a:t>%).</a:t>
            </a:r>
            <a:endParaRPr lang="en-US" dirty="0" smtClean="0"/>
          </a:p>
          <a:p>
            <a:r>
              <a:rPr lang="en-US" dirty="0" smtClean="0"/>
              <a:t>More likely to use the bank teller as the primary method to access their accounts. </a:t>
            </a:r>
          </a:p>
        </p:txBody>
      </p:sp>
      <p:pic>
        <p:nvPicPr>
          <p:cNvPr id="6" name="Content Placeholder 5" descr="Infographic: Use of Accounts by banked households. 39% vs. 18%, only checking; 4% vs. 1%, only savings; 57% vs. 80%, both."/>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4248150" y="2413000"/>
            <a:ext cx="4438650" cy="2257854"/>
          </a:xfrm>
        </p:spPr>
      </p:pic>
      <p:sp>
        <p:nvSpPr>
          <p:cNvPr id="10" name="TextBox 9"/>
          <p:cNvSpPr txBox="1"/>
          <p:nvPr/>
        </p:nvSpPr>
        <p:spPr>
          <a:xfrm>
            <a:off x="4260507" y="2644346"/>
            <a:ext cx="630195" cy="369332"/>
          </a:xfrm>
          <a:prstGeom prst="rect">
            <a:avLst/>
          </a:prstGeom>
          <a:solidFill>
            <a:schemeClr val="bg1"/>
          </a:solidFill>
        </p:spPr>
        <p:txBody>
          <a:bodyPr wrap="square" rtlCol="0">
            <a:spAutoFit/>
          </a:bodyPr>
          <a:lstStyle/>
          <a:p>
            <a:r>
              <a:rPr lang="en-US" b="1" dirty="0" smtClean="0"/>
              <a:t>39%</a:t>
            </a:r>
            <a:endParaRPr lang="en-US" b="1" dirty="0"/>
          </a:p>
        </p:txBody>
      </p:sp>
      <p:sp>
        <p:nvSpPr>
          <p:cNvPr id="9" name="TextBox 8"/>
          <p:cNvSpPr txBox="1"/>
          <p:nvPr/>
        </p:nvSpPr>
        <p:spPr>
          <a:xfrm>
            <a:off x="4890702" y="2644346"/>
            <a:ext cx="630195" cy="369332"/>
          </a:xfrm>
          <a:prstGeom prst="rect">
            <a:avLst/>
          </a:prstGeom>
          <a:solidFill>
            <a:schemeClr val="bg1"/>
          </a:solidFill>
        </p:spPr>
        <p:txBody>
          <a:bodyPr wrap="square" rtlCol="0">
            <a:spAutoFit/>
          </a:bodyPr>
          <a:lstStyle/>
          <a:p>
            <a:r>
              <a:rPr lang="en-US" b="1" dirty="0" smtClean="0"/>
              <a:t>18%</a:t>
            </a:r>
            <a:endParaRPr lang="en-US" b="1" dirty="0"/>
          </a:p>
        </p:txBody>
      </p:sp>
      <p:sp>
        <p:nvSpPr>
          <p:cNvPr id="8" name="TextBox 7"/>
          <p:cNvSpPr txBox="1"/>
          <p:nvPr/>
        </p:nvSpPr>
        <p:spPr>
          <a:xfrm>
            <a:off x="5707534" y="2644346"/>
            <a:ext cx="630195" cy="369332"/>
          </a:xfrm>
          <a:prstGeom prst="rect">
            <a:avLst/>
          </a:prstGeom>
          <a:solidFill>
            <a:schemeClr val="bg1"/>
          </a:solidFill>
        </p:spPr>
        <p:txBody>
          <a:bodyPr wrap="square" rtlCol="0">
            <a:spAutoFit/>
          </a:bodyPr>
          <a:lstStyle/>
          <a:p>
            <a:r>
              <a:rPr lang="en-US" b="1" dirty="0" smtClean="0"/>
              <a:t>4%</a:t>
            </a:r>
            <a:endParaRPr lang="en-US" b="1" dirty="0"/>
          </a:p>
        </p:txBody>
      </p:sp>
      <p:sp>
        <p:nvSpPr>
          <p:cNvPr id="12" name="TextBox 11"/>
          <p:cNvSpPr txBox="1"/>
          <p:nvPr/>
        </p:nvSpPr>
        <p:spPr>
          <a:xfrm>
            <a:off x="6424870" y="2644346"/>
            <a:ext cx="524390" cy="369332"/>
          </a:xfrm>
          <a:prstGeom prst="rect">
            <a:avLst/>
          </a:prstGeom>
          <a:solidFill>
            <a:schemeClr val="bg1"/>
          </a:solidFill>
        </p:spPr>
        <p:txBody>
          <a:bodyPr wrap="square" rtlCol="0">
            <a:spAutoFit/>
          </a:bodyPr>
          <a:lstStyle/>
          <a:p>
            <a:r>
              <a:rPr lang="en-US" b="1" dirty="0" smtClean="0"/>
              <a:t>1%</a:t>
            </a:r>
            <a:endParaRPr lang="en-US" b="1" dirty="0"/>
          </a:p>
        </p:txBody>
      </p:sp>
      <p:sp>
        <p:nvSpPr>
          <p:cNvPr id="5" name="TextBox 4"/>
          <p:cNvSpPr txBox="1"/>
          <p:nvPr/>
        </p:nvSpPr>
        <p:spPr>
          <a:xfrm>
            <a:off x="7154562" y="2644346"/>
            <a:ext cx="630195" cy="369332"/>
          </a:xfrm>
          <a:prstGeom prst="rect">
            <a:avLst/>
          </a:prstGeom>
          <a:solidFill>
            <a:schemeClr val="bg1"/>
          </a:solidFill>
        </p:spPr>
        <p:txBody>
          <a:bodyPr wrap="square" rtlCol="0">
            <a:spAutoFit/>
          </a:bodyPr>
          <a:lstStyle/>
          <a:p>
            <a:r>
              <a:rPr lang="en-US" b="1" dirty="0" smtClean="0"/>
              <a:t>57%</a:t>
            </a:r>
            <a:endParaRPr lang="en-US" b="1" dirty="0"/>
          </a:p>
        </p:txBody>
      </p:sp>
      <p:sp>
        <p:nvSpPr>
          <p:cNvPr id="11" name="TextBox 10"/>
          <p:cNvSpPr txBox="1"/>
          <p:nvPr/>
        </p:nvSpPr>
        <p:spPr>
          <a:xfrm>
            <a:off x="7894318" y="2644346"/>
            <a:ext cx="630195" cy="369332"/>
          </a:xfrm>
          <a:prstGeom prst="rect">
            <a:avLst/>
          </a:prstGeom>
          <a:solidFill>
            <a:schemeClr val="bg1"/>
          </a:solidFill>
        </p:spPr>
        <p:txBody>
          <a:bodyPr wrap="square" rtlCol="0">
            <a:spAutoFit/>
          </a:bodyPr>
          <a:lstStyle/>
          <a:p>
            <a:r>
              <a:rPr lang="en-US" b="1" dirty="0" smtClean="0"/>
              <a:t>80%</a:t>
            </a:r>
            <a:endParaRPr lang="en-US" b="1" dirty="0"/>
          </a:p>
        </p:txBody>
      </p:sp>
      <p:sp>
        <p:nvSpPr>
          <p:cNvPr id="13" name="TextBox 12"/>
          <p:cNvSpPr txBox="1"/>
          <p:nvPr/>
        </p:nvSpPr>
        <p:spPr>
          <a:xfrm>
            <a:off x="169816" y="6398975"/>
            <a:ext cx="6897189" cy="338554"/>
          </a:xfrm>
          <a:prstGeom prst="rect">
            <a:avLst/>
          </a:prstGeom>
          <a:noFill/>
        </p:spPr>
        <p:txBody>
          <a:bodyPr wrap="square" rtlCol="0">
            <a:spAutoFit/>
          </a:bodyPr>
          <a:lstStyle/>
          <a:p>
            <a:r>
              <a:rPr lang="en-US" sz="1600" dirty="0" smtClean="0"/>
              <a:t>Source: 2017 FDIC Surveys of Unbanked and Underbanked Households</a:t>
            </a:r>
            <a:endParaRPr lang="en-US" sz="1600" dirty="0"/>
          </a:p>
        </p:txBody>
      </p:sp>
      <p:sp>
        <p:nvSpPr>
          <p:cNvPr id="4" name="Slide Number Placeholder 3"/>
          <p:cNvSpPr>
            <a:spLocks noGrp="1"/>
          </p:cNvSpPr>
          <p:nvPr>
            <p:ph type="sldNum" sz="quarter" idx="4294967295"/>
          </p:nvPr>
        </p:nvSpPr>
        <p:spPr>
          <a:xfrm>
            <a:off x="6827518" y="6356350"/>
            <a:ext cx="2133600" cy="365125"/>
          </a:xfrm>
        </p:spPr>
        <p:txBody>
          <a:bodyPr/>
          <a:lstStyle/>
          <a:p>
            <a:pPr>
              <a:defRPr/>
            </a:pPr>
            <a:fld id="{5FEA41BA-21EC-2C49-8A81-013B62B4BE2D}" type="slidenum">
              <a:rPr lang="en-US" smtClean="0"/>
              <a:pPr>
                <a:defRPr/>
              </a:pPr>
              <a:t>9</a:t>
            </a:fld>
            <a:endParaRPr lang="en-US" dirty="0"/>
          </a:p>
        </p:txBody>
      </p:sp>
    </p:spTree>
    <p:extLst>
      <p:ext uri="{BB962C8B-B14F-4D97-AF65-F5344CB8AC3E}">
        <p14:creationId xmlns:p14="http://schemas.microsoft.com/office/powerpoint/2010/main" val="179156979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NDI Template">
  <a:themeElements>
    <a:clrScheme name="NDI">
      <a:dk1>
        <a:srgbClr val="000000"/>
      </a:dk1>
      <a:lt1>
        <a:srgbClr val="FFFFFF"/>
      </a:lt1>
      <a:dk2>
        <a:srgbClr val="1A4988"/>
      </a:dk2>
      <a:lt2>
        <a:srgbClr val="E7E6E6"/>
      </a:lt2>
      <a:accent1>
        <a:srgbClr val="1A4988"/>
      </a:accent1>
      <a:accent2>
        <a:srgbClr val="000000"/>
      </a:accent2>
      <a:accent3>
        <a:srgbClr val="A5A5A5"/>
      </a:accent3>
      <a:accent4>
        <a:srgbClr val="5E5E5E"/>
      </a:accent4>
      <a:accent5>
        <a:srgbClr val="5B9BD5"/>
      </a:accent5>
      <a:accent6>
        <a:srgbClr val="70AD47"/>
      </a:accent6>
      <a:hlink>
        <a:srgbClr val="0563C1"/>
      </a:hlink>
      <a:folHlink>
        <a:srgbClr val="91919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F1196A0-BB28-4D43-ACB3-A09AC8588732}" vid="{33C8CF3B-63B9-D84F-ADCF-FB3A09D2D9A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2019 NDI Template - Wide_CN</Template>
  <TotalTime>2254</TotalTime>
  <Words>1251</Words>
  <Application>Microsoft Office PowerPoint</Application>
  <PresentationFormat>On-screen Show (4:3)</PresentationFormat>
  <Paragraphs>188</Paragraphs>
  <Slides>24</Slides>
  <Notes>12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Calibri</vt:lpstr>
      <vt:lpstr>Calibri Light</vt:lpstr>
      <vt:lpstr>Courier New</vt:lpstr>
      <vt:lpstr>Franklin Gothic Book</vt:lpstr>
      <vt:lpstr>Warnock Pro</vt:lpstr>
      <vt:lpstr>Wingdings</vt:lpstr>
      <vt:lpstr>1_NDI Template</vt:lpstr>
      <vt:lpstr>Custom Design</vt:lpstr>
      <vt:lpstr>The Importance of Financial Inclusion for People with Disabilities </vt:lpstr>
      <vt:lpstr>Financial Inclusion is … </vt:lpstr>
      <vt:lpstr>For People with Disabilities, Financial Inclusion is …</vt:lpstr>
      <vt:lpstr>What is Disability: Changing Conceptualization</vt:lpstr>
      <vt:lpstr>Who Are People with Disabilities? </vt:lpstr>
      <vt:lpstr>Intersectionality of Disability and Other Identities</vt:lpstr>
      <vt:lpstr>The Intersection of Disability, Color and Poverty</vt:lpstr>
      <vt:lpstr>Unbanked: Disability Gap Is Growing</vt:lpstr>
      <vt:lpstr>Use of Accounts by Banked Households</vt:lpstr>
      <vt:lpstr>Financial Exclusion Leads to Potentially Expensive Use of Alternative Financial Services</vt:lpstr>
      <vt:lpstr>Difficulty Covering Expenses and Making Ends Meet</vt:lpstr>
      <vt:lpstr>Impact of Financial Stress</vt:lpstr>
      <vt:lpstr>The Promise and Potential of Community Reinvestment Act (CRA) Modernization</vt:lpstr>
      <vt:lpstr>Significant Overlap between LMI Neighborhoods and Disability – Chicago Example</vt:lpstr>
      <vt:lpstr>Bank Activities  That Demonstrate  Disability Inclusive Development</vt:lpstr>
      <vt:lpstr>Bank of America: Sign-on </vt:lpstr>
      <vt:lpstr>JP Morgan Chase</vt:lpstr>
      <vt:lpstr>Citi Community Development</vt:lpstr>
      <vt:lpstr>Spring Bank</vt:lpstr>
      <vt:lpstr>4 Wheel City</vt:lpstr>
      <vt:lpstr>A hand up,  not a  hand out</vt:lpstr>
      <vt:lpstr>Mandela</vt:lpstr>
      <vt:lpstr>Inaugural Webinar</vt:lpstr>
      <vt:lpstr>Thank You!</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My Presentation Title</dc:title>
  <dc:creator>Christa Nieminen</dc:creator>
  <cp:lastModifiedBy>Kathy Brannigan</cp:lastModifiedBy>
  <cp:revision>99</cp:revision>
  <cp:lastPrinted>2019-07-09T14:35:22Z</cp:lastPrinted>
  <dcterms:created xsi:type="dcterms:W3CDTF">2019-01-10T23:31:07Z</dcterms:created>
  <dcterms:modified xsi:type="dcterms:W3CDTF">2019-07-24T16:42:09Z</dcterms:modified>
</cp:coreProperties>
</file>