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43"/>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2F74"/>
    <a:srgbClr val="3F7A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185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8C40F-B213-4282-9F00-E98492744E22}" type="datetimeFigureOut">
              <a:rPr lang="en-US" smtClean="0"/>
              <a:t>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BC9FF-5CFC-453F-A1DA-8E2568AD3153}" type="slidenum">
              <a:rPr lang="en-US" smtClean="0"/>
              <a:t>‹#›</a:t>
            </a:fld>
            <a:endParaRPr lang="en-US"/>
          </a:p>
        </p:txBody>
      </p:sp>
    </p:spTree>
    <p:extLst>
      <p:ext uri="{BB962C8B-B14F-4D97-AF65-F5344CB8AC3E}">
        <p14:creationId xmlns:p14="http://schemas.microsoft.com/office/powerpoint/2010/main" val="326219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As you are going through this training – text in </a:t>
            </a:r>
            <a:r>
              <a:rPr lang="en-US" i="1" smtClean="0"/>
              <a:t>italics  </a:t>
            </a:r>
            <a:r>
              <a:rPr lang="en-US" smtClean="0"/>
              <a:t>is intended as a script for the trainer.   </a:t>
            </a:r>
          </a:p>
          <a:p>
            <a:pPr>
              <a:spcBef>
                <a:spcPct val="0"/>
              </a:spcBef>
            </a:pPr>
            <a:r>
              <a:rPr lang="en-US" smtClean="0"/>
              <a:t>Items not in italics are for the trainers informational purposes.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7B9A6B70-054A-4F04-A99C-1EFD1B6E82EA}" type="slidenum">
              <a:rPr lang="en-US">
                <a:latin typeface="Calibri" pitchFamily="34" charset="0"/>
              </a:rPr>
              <a:pPr fontAlgn="base">
                <a:spcBef>
                  <a:spcPct val="0"/>
                </a:spcBef>
                <a:spcAft>
                  <a:spcPct val="0"/>
                </a:spcAft>
              </a:pPr>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5513">
              <a:defRPr>
                <a:solidFill>
                  <a:schemeClr val="tx1"/>
                </a:solidFill>
                <a:latin typeface="Corbel" pitchFamily="34" charset="0"/>
              </a:defRPr>
            </a:lvl1pPr>
            <a:lvl2pPr marL="742950" indent="-285750" defTabSz="925513">
              <a:defRPr>
                <a:solidFill>
                  <a:schemeClr val="tx1"/>
                </a:solidFill>
                <a:latin typeface="Corbel" pitchFamily="34" charset="0"/>
              </a:defRPr>
            </a:lvl2pPr>
            <a:lvl3pPr marL="1143000" indent="-228600" defTabSz="925513">
              <a:defRPr>
                <a:solidFill>
                  <a:schemeClr val="tx1"/>
                </a:solidFill>
                <a:latin typeface="Corbel" pitchFamily="34" charset="0"/>
              </a:defRPr>
            </a:lvl3pPr>
            <a:lvl4pPr marL="1600200" indent="-228600" defTabSz="925513">
              <a:defRPr>
                <a:solidFill>
                  <a:schemeClr val="tx1"/>
                </a:solidFill>
                <a:latin typeface="Corbel" pitchFamily="34" charset="0"/>
              </a:defRPr>
            </a:lvl4pPr>
            <a:lvl5pPr marL="2057400" indent="-228600" defTabSz="925513">
              <a:defRPr>
                <a:solidFill>
                  <a:schemeClr val="tx1"/>
                </a:solidFill>
                <a:latin typeface="Corbel" pitchFamily="34" charset="0"/>
              </a:defRPr>
            </a:lvl5pPr>
            <a:lvl6pPr marL="2514600" indent="-228600" defTabSz="925513" fontAlgn="base">
              <a:spcBef>
                <a:spcPct val="0"/>
              </a:spcBef>
              <a:spcAft>
                <a:spcPct val="0"/>
              </a:spcAft>
              <a:defRPr>
                <a:solidFill>
                  <a:schemeClr val="tx1"/>
                </a:solidFill>
                <a:latin typeface="Corbel" pitchFamily="34" charset="0"/>
              </a:defRPr>
            </a:lvl6pPr>
            <a:lvl7pPr marL="2971800" indent="-228600" defTabSz="925513" fontAlgn="base">
              <a:spcBef>
                <a:spcPct val="0"/>
              </a:spcBef>
              <a:spcAft>
                <a:spcPct val="0"/>
              </a:spcAft>
              <a:defRPr>
                <a:solidFill>
                  <a:schemeClr val="tx1"/>
                </a:solidFill>
                <a:latin typeface="Corbel" pitchFamily="34" charset="0"/>
              </a:defRPr>
            </a:lvl7pPr>
            <a:lvl8pPr marL="3429000" indent="-228600" defTabSz="925513" fontAlgn="base">
              <a:spcBef>
                <a:spcPct val="0"/>
              </a:spcBef>
              <a:spcAft>
                <a:spcPct val="0"/>
              </a:spcAft>
              <a:defRPr>
                <a:solidFill>
                  <a:schemeClr val="tx1"/>
                </a:solidFill>
                <a:latin typeface="Corbel" pitchFamily="34" charset="0"/>
              </a:defRPr>
            </a:lvl8pPr>
            <a:lvl9pPr marL="3886200" indent="-228600" defTabSz="925513" fontAlgn="base">
              <a:spcBef>
                <a:spcPct val="0"/>
              </a:spcBef>
              <a:spcAft>
                <a:spcPct val="0"/>
              </a:spcAft>
              <a:defRPr>
                <a:solidFill>
                  <a:schemeClr val="tx1"/>
                </a:solidFill>
                <a:latin typeface="Corbel" pitchFamily="34" charset="0"/>
              </a:defRPr>
            </a:lvl9pPr>
          </a:lstStyle>
          <a:p>
            <a:pPr fontAlgn="base">
              <a:spcBef>
                <a:spcPct val="0"/>
              </a:spcBef>
              <a:spcAft>
                <a:spcPct val="0"/>
              </a:spcAft>
            </a:pPr>
            <a:r>
              <a:rPr lang="en-US" smtClean="0">
                <a:latin typeface="Times New Roman" pitchFamily="18" charset="0"/>
              </a:rPr>
              <a:t>Disabled Services City of Jacksonville</a:t>
            </a:r>
          </a:p>
        </p:txBody>
      </p:sp>
      <p:sp>
        <p:nvSpPr>
          <p:cNvPr id="6349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5513">
              <a:defRPr>
                <a:solidFill>
                  <a:schemeClr val="tx1"/>
                </a:solidFill>
                <a:latin typeface="Corbel" pitchFamily="34" charset="0"/>
              </a:defRPr>
            </a:lvl1pPr>
            <a:lvl2pPr marL="742950" indent="-285750" defTabSz="925513">
              <a:defRPr>
                <a:solidFill>
                  <a:schemeClr val="tx1"/>
                </a:solidFill>
                <a:latin typeface="Corbel" pitchFamily="34" charset="0"/>
              </a:defRPr>
            </a:lvl2pPr>
            <a:lvl3pPr marL="1143000" indent="-228600" defTabSz="925513">
              <a:defRPr>
                <a:solidFill>
                  <a:schemeClr val="tx1"/>
                </a:solidFill>
                <a:latin typeface="Corbel" pitchFamily="34" charset="0"/>
              </a:defRPr>
            </a:lvl3pPr>
            <a:lvl4pPr marL="1600200" indent="-228600" defTabSz="925513">
              <a:defRPr>
                <a:solidFill>
                  <a:schemeClr val="tx1"/>
                </a:solidFill>
                <a:latin typeface="Corbel" pitchFamily="34" charset="0"/>
              </a:defRPr>
            </a:lvl4pPr>
            <a:lvl5pPr marL="2057400" indent="-228600" defTabSz="925513">
              <a:defRPr>
                <a:solidFill>
                  <a:schemeClr val="tx1"/>
                </a:solidFill>
                <a:latin typeface="Corbel" pitchFamily="34" charset="0"/>
              </a:defRPr>
            </a:lvl5pPr>
            <a:lvl6pPr marL="2514600" indent="-228600" defTabSz="925513" fontAlgn="base">
              <a:spcBef>
                <a:spcPct val="0"/>
              </a:spcBef>
              <a:spcAft>
                <a:spcPct val="0"/>
              </a:spcAft>
              <a:defRPr>
                <a:solidFill>
                  <a:schemeClr val="tx1"/>
                </a:solidFill>
                <a:latin typeface="Corbel" pitchFamily="34" charset="0"/>
              </a:defRPr>
            </a:lvl6pPr>
            <a:lvl7pPr marL="2971800" indent="-228600" defTabSz="925513" fontAlgn="base">
              <a:spcBef>
                <a:spcPct val="0"/>
              </a:spcBef>
              <a:spcAft>
                <a:spcPct val="0"/>
              </a:spcAft>
              <a:defRPr>
                <a:solidFill>
                  <a:schemeClr val="tx1"/>
                </a:solidFill>
                <a:latin typeface="Corbel" pitchFamily="34" charset="0"/>
              </a:defRPr>
            </a:lvl7pPr>
            <a:lvl8pPr marL="3429000" indent="-228600" defTabSz="925513" fontAlgn="base">
              <a:spcBef>
                <a:spcPct val="0"/>
              </a:spcBef>
              <a:spcAft>
                <a:spcPct val="0"/>
              </a:spcAft>
              <a:defRPr>
                <a:solidFill>
                  <a:schemeClr val="tx1"/>
                </a:solidFill>
                <a:latin typeface="Corbel" pitchFamily="34" charset="0"/>
              </a:defRPr>
            </a:lvl8pPr>
            <a:lvl9pPr marL="3886200" indent="-228600" defTabSz="925513"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B8A55916-F2F9-4B49-9A87-E0DABDF62C98}" type="slidenum">
              <a:rPr lang="en-US">
                <a:latin typeface="Times New Roman" pitchFamily="18" charset="0"/>
              </a:rPr>
              <a:pPr fontAlgn="base">
                <a:spcBef>
                  <a:spcPct val="0"/>
                </a:spcBef>
                <a:spcAft>
                  <a:spcPct val="0"/>
                </a:spcAft>
              </a:pPr>
              <a:t>10</a:t>
            </a:fld>
            <a:endParaRPr lang="en-US">
              <a:latin typeface="Times New Roman" pitchFamily="18" charset="0"/>
            </a:endParaRPr>
          </a:p>
        </p:txBody>
      </p:sp>
      <p:sp>
        <p:nvSpPr>
          <p:cNvPr id="634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Read Definition on slide</a:t>
            </a:r>
          </a:p>
          <a:p>
            <a:pPr>
              <a:spcBef>
                <a:spcPct val="0"/>
              </a:spcBef>
            </a:pPr>
            <a:r>
              <a:rPr lang="en-US" i="1" smtClean="0"/>
              <a:t>All too often it is common practice for us to meet people and make assumptions based on our initial impression of an individual which usually includes their physical appearance.  Then, we tend to surmise what we believe are their abilities or inabilities based on snap judgments.  And unfortunately when people come into contact with individuals with disabilities, especially physical or easily recognizable disabilities, most of the time they have low expectations and assume individuals with disabilities are not capable of higher achievements.  It belittles them and minimizes the many abilities they do have, our goal is to train our way of thinking to change so we are seeing an individual for their abilities rather than their disabilities.   </a:t>
            </a:r>
          </a:p>
          <a:p>
            <a:pPr>
              <a:spcBef>
                <a:spcPct val="0"/>
              </a:spcBef>
            </a:pPr>
            <a:r>
              <a:rPr lang="en-US" i="1" smtClean="0"/>
              <a:t>It is also extremely important to note that not all disabilities are easily recognizable, a great number of disabilities are often hidden and not readily visible. Persons with disabilities are individuals just like everyone else with their own talents and skill sets capable of great work and accomplishments just like the famous individuals displayed in the previous exercise.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When working with persons with disabilities it is important to not get swept up in stereotypes. </a:t>
            </a:r>
          </a:p>
          <a:p>
            <a:pPr>
              <a:spcBef>
                <a:spcPct val="0"/>
              </a:spcBef>
            </a:pPr>
            <a:r>
              <a:rPr lang="en-US" smtClean="0"/>
              <a:t>Review the list of common stereotypes debunked above</a:t>
            </a:r>
          </a:p>
          <a:p>
            <a:pPr>
              <a:spcBef>
                <a:spcPct val="0"/>
              </a:spcBef>
            </a:pPr>
            <a:r>
              <a:rPr lang="en-US" smtClean="0"/>
              <a:t>Script: </a:t>
            </a:r>
            <a:r>
              <a:rPr lang="en-US" i="1" smtClean="0"/>
              <a:t>Picture of interest – This is a picture of Aaron Fotheringham, he is a wheelchair user that does not let his wheelchair get in the way of participating in extreme sports instead he uses his chair to participate in a sport he loves. At the age of 14, Aaron Fotheringham was inducted into the Guinness Book of World Records for doing the first back flip in a wheelchair. He calls his method of wheelchair extreme sports “hardcore sitting”.  I encourage you to visit his website at www.aaronfotheringham.com if  you are interested in learning more about Aaron. </a:t>
            </a:r>
          </a:p>
          <a:p>
            <a:pPr>
              <a:spcBef>
                <a:spcPct val="0"/>
              </a:spcBef>
            </a:pPr>
            <a:endParaRPr lang="en-US" i="1" smtClean="0"/>
          </a:p>
        </p:txBody>
      </p:sp>
      <p:sp>
        <p:nvSpPr>
          <p:cNvPr id="645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5513">
              <a:defRPr>
                <a:solidFill>
                  <a:schemeClr val="tx1"/>
                </a:solidFill>
                <a:latin typeface="Corbel" pitchFamily="34" charset="0"/>
              </a:defRPr>
            </a:lvl1pPr>
            <a:lvl2pPr marL="742950" indent="-285750" defTabSz="925513">
              <a:defRPr>
                <a:solidFill>
                  <a:schemeClr val="tx1"/>
                </a:solidFill>
                <a:latin typeface="Corbel" pitchFamily="34" charset="0"/>
              </a:defRPr>
            </a:lvl2pPr>
            <a:lvl3pPr marL="1143000" indent="-228600" defTabSz="925513">
              <a:defRPr>
                <a:solidFill>
                  <a:schemeClr val="tx1"/>
                </a:solidFill>
                <a:latin typeface="Corbel" pitchFamily="34" charset="0"/>
              </a:defRPr>
            </a:lvl3pPr>
            <a:lvl4pPr marL="1600200" indent="-228600" defTabSz="925513">
              <a:defRPr>
                <a:solidFill>
                  <a:schemeClr val="tx1"/>
                </a:solidFill>
                <a:latin typeface="Corbel" pitchFamily="34" charset="0"/>
              </a:defRPr>
            </a:lvl4pPr>
            <a:lvl5pPr marL="2057400" indent="-228600" defTabSz="925513">
              <a:defRPr>
                <a:solidFill>
                  <a:schemeClr val="tx1"/>
                </a:solidFill>
                <a:latin typeface="Corbel" pitchFamily="34" charset="0"/>
              </a:defRPr>
            </a:lvl5pPr>
            <a:lvl6pPr marL="2514600" indent="-228600" defTabSz="925513" fontAlgn="base">
              <a:spcBef>
                <a:spcPct val="0"/>
              </a:spcBef>
              <a:spcAft>
                <a:spcPct val="0"/>
              </a:spcAft>
              <a:defRPr>
                <a:solidFill>
                  <a:schemeClr val="tx1"/>
                </a:solidFill>
                <a:latin typeface="Corbel" pitchFamily="34" charset="0"/>
              </a:defRPr>
            </a:lvl6pPr>
            <a:lvl7pPr marL="2971800" indent="-228600" defTabSz="925513" fontAlgn="base">
              <a:spcBef>
                <a:spcPct val="0"/>
              </a:spcBef>
              <a:spcAft>
                <a:spcPct val="0"/>
              </a:spcAft>
              <a:defRPr>
                <a:solidFill>
                  <a:schemeClr val="tx1"/>
                </a:solidFill>
                <a:latin typeface="Corbel" pitchFamily="34" charset="0"/>
              </a:defRPr>
            </a:lvl7pPr>
            <a:lvl8pPr marL="3429000" indent="-228600" defTabSz="925513" fontAlgn="base">
              <a:spcBef>
                <a:spcPct val="0"/>
              </a:spcBef>
              <a:spcAft>
                <a:spcPct val="0"/>
              </a:spcAft>
              <a:defRPr>
                <a:solidFill>
                  <a:schemeClr val="tx1"/>
                </a:solidFill>
                <a:latin typeface="Corbel" pitchFamily="34" charset="0"/>
              </a:defRPr>
            </a:lvl8pPr>
            <a:lvl9pPr marL="3886200" indent="-228600" defTabSz="925513" fontAlgn="base">
              <a:spcBef>
                <a:spcPct val="0"/>
              </a:spcBef>
              <a:spcAft>
                <a:spcPct val="0"/>
              </a:spcAft>
              <a:defRPr>
                <a:solidFill>
                  <a:schemeClr val="tx1"/>
                </a:solidFill>
                <a:latin typeface="Corbel" pitchFamily="34" charset="0"/>
              </a:defRPr>
            </a:lvl9pPr>
          </a:lstStyle>
          <a:p>
            <a:pPr fontAlgn="base">
              <a:spcBef>
                <a:spcPct val="0"/>
              </a:spcBef>
              <a:spcAft>
                <a:spcPct val="0"/>
              </a:spcAft>
            </a:pPr>
            <a:r>
              <a:rPr lang="en-US" smtClean="0">
                <a:latin typeface="Times New Roman" pitchFamily="18" charset="0"/>
              </a:rPr>
              <a:t>Disabled Services City of Jacksonville</a:t>
            </a:r>
          </a:p>
        </p:txBody>
      </p:sp>
      <p:sp>
        <p:nvSpPr>
          <p:cNvPr id="645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5513">
              <a:defRPr>
                <a:solidFill>
                  <a:schemeClr val="tx1"/>
                </a:solidFill>
                <a:latin typeface="Corbel" pitchFamily="34" charset="0"/>
              </a:defRPr>
            </a:lvl1pPr>
            <a:lvl2pPr marL="742950" indent="-285750" defTabSz="925513">
              <a:defRPr>
                <a:solidFill>
                  <a:schemeClr val="tx1"/>
                </a:solidFill>
                <a:latin typeface="Corbel" pitchFamily="34" charset="0"/>
              </a:defRPr>
            </a:lvl2pPr>
            <a:lvl3pPr marL="1143000" indent="-228600" defTabSz="925513">
              <a:defRPr>
                <a:solidFill>
                  <a:schemeClr val="tx1"/>
                </a:solidFill>
                <a:latin typeface="Corbel" pitchFamily="34" charset="0"/>
              </a:defRPr>
            </a:lvl3pPr>
            <a:lvl4pPr marL="1600200" indent="-228600" defTabSz="925513">
              <a:defRPr>
                <a:solidFill>
                  <a:schemeClr val="tx1"/>
                </a:solidFill>
                <a:latin typeface="Corbel" pitchFamily="34" charset="0"/>
              </a:defRPr>
            </a:lvl4pPr>
            <a:lvl5pPr marL="2057400" indent="-228600" defTabSz="925513">
              <a:defRPr>
                <a:solidFill>
                  <a:schemeClr val="tx1"/>
                </a:solidFill>
                <a:latin typeface="Corbel" pitchFamily="34" charset="0"/>
              </a:defRPr>
            </a:lvl5pPr>
            <a:lvl6pPr marL="2514600" indent="-228600" defTabSz="925513" fontAlgn="base">
              <a:spcBef>
                <a:spcPct val="0"/>
              </a:spcBef>
              <a:spcAft>
                <a:spcPct val="0"/>
              </a:spcAft>
              <a:defRPr>
                <a:solidFill>
                  <a:schemeClr val="tx1"/>
                </a:solidFill>
                <a:latin typeface="Corbel" pitchFamily="34" charset="0"/>
              </a:defRPr>
            </a:lvl6pPr>
            <a:lvl7pPr marL="2971800" indent="-228600" defTabSz="925513" fontAlgn="base">
              <a:spcBef>
                <a:spcPct val="0"/>
              </a:spcBef>
              <a:spcAft>
                <a:spcPct val="0"/>
              </a:spcAft>
              <a:defRPr>
                <a:solidFill>
                  <a:schemeClr val="tx1"/>
                </a:solidFill>
                <a:latin typeface="Corbel" pitchFamily="34" charset="0"/>
              </a:defRPr>
            </a:lvl7pPr>
            <a:lvl8pPr marL="3429000" indent="-228600" defTabSz="925513" fontAlgn="base">
              <a:spcBef>
                <a:spcPct val="0"/>
              </a:spcBef>
              <a:spcAft>
                <a:spcPct val="0"/>
              </a:spcAft>
              <a:defRPr>
                <a:solidFill>
                  <a:schemeClr val="tx1"/>
                </a:solidFill>
                <a:latin typeface="Corbel" pitchFamily="34" charset="0"/>
              </a:defRPr>
            </a:lvl8pPr>
            <a:lvl9pPr marL="3886200" indent="-228600" defTabSz="925513"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658E6C09-2308-4A7A-96E1-3CD99F92D3F5}" type="slidenum">
              <a:rPr lang="en-US">
                <a:latin typeface="Times New Roman" pitchFamily="18" charset="0"/>
              </a:rPr>
              <a:pPr fontAlgn="base">
                <a:spcBef>
                  <a:spcPct val="0"/>
                </a:spcBef>
                <a:spcAft>
                  <a:spcPct val="0"/>
                </a:spcAft>
              </a:pPr>
              <a:t>11</a:t>
            </a:fld>
            <a:endParaRPr 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Additional common stereotypes </a:t>
            </a:r>
          </a:p>
          <a:p>
            <a:pPr>
              <a:lnSpc>
                <a:spcPct val="70000"/>
              </a:lnSpc>
              <a:spcBef>
                <a:spcPct val="0"/>
              </a:spcBef>
            </a:pPr>
            <a:r>
              <a:rPr lang="en-US" i="1" smtClean="0"/>
              <a:t>People who are blind or have low vision may wear glasses</a:t>
            </a:r>
          </a:p>
          <a:p>
            <a:pPr>
              <a:lnSpc>
                <a:spcPct val="70000"/>
              </a:lnSpc>
              <a:spcBef>
                <a:spcPct val="0"/>
              </a:spcBef>
            </a:pPr>
            <a:r>
              <a:rPr lang="en-US" i="1" smtClean="0"/>
              <a:t>People who are deaf may have excellent speech and read lips but not all </a:t>
            </a:r>
          </a:p>
          <a:p>
            <a:pPr>
              <a:lnSpc>
                <a:spcPct val="70000"/>
              </a:lnSpc>
              <a:spcBef>
                <a:spcPct val="0"/>
              </a:spcBef>
            </a:pPr>
            <a:r>
              <a:rPr lang="en-US" i="1" smtClean="0"/>
              <a:t>Not all people that use wheelchairs are completely paralyzed – some may transfer or be able to walk short distances</a:t>
            </a:r>
          </a:p>
          <a:p>
            <a:pPr>
              <a:lnSpc>
                <a:spcPct val="70000"/>
              </a:lnSpc>
              <a:spcBef>
                <a:spcPct val="0"/>
              </a:spcBef>
            </a:pPr>
            <a:r>
              <a:rPr lang="en-US" i="1" smtClean="0"/>
              <a:t>Delayed or slow speech is not necessarily a sign of a slowed mental process</a:t>
            </a:r>
          </a:p>
          <a:p>
            <a:pPr>
              <a:lnSpc>
                <a:spcPct val="70000"/>
              </a:lnSpc>
              <a:spcBef>
                <a:spcPct val="0"/>
              </a:spcBef>
            </a:pPr>
            <a:r>
              <a:rPr lang="en-US" i="1" smtClean="0"/>
              <a:t>Persons with learning disabilities can be highly intelligent individuals they simply have a different way of learning </a:t>
            </a:r>
          </a:p>
          <a:p>
            <a:pPr>
              <a:spcBef>
                <a:spcPct val="0"/>
              </a:spcBef>
            </a:pPr>
            <a:endParaRPr lang="en-US" i="1"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027FAF5D-D0FC-4158-AFA5-CC97358DB407}" type="slidenum">
              <a:rPr lang="en-US">
                <a:latin typeface="Calibri" pitchFamily="34" charset="0"/>
              </a:rPr>
              <a:pPr fontAlgn="base">
                <a:spcBef>
                  <a:spcPct val="0"/>
                </a:spcBef>
                <a:spcAft>
                  <a:spcPct val="0"/>
                </a:spcAft>
              </a:pPr>
              <a:t>12</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In the next several slides we will review some specific tips on interacting with persons with disabilities.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0B63D69A-B180-4D28-899F-F2ABA8A57146}" type="slidenum">
              <a:rPr lang="en-US">
                <a:latin typeface="Calibri" pitchFamily="34" charset="0"/>
              </a:rPr>
              <a:pPr fontAlgn="base">
                <a:spcBef>
                  <a:spcPct val="0"/>
                </a:spcBef>
                <a:spcAft>
                  <a:spcPct val="0"/>
                </a:spcAft>
              </a:pPr>
              <a:t>13</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“People-first” language helps us remember that people are unique individuals and that their abilities or disabilities are only part of who they are. </a:t>
            </a:r>
          </a:p>
          <a:p>
            <a:pPr>
              <a:spcBef>
                <a:spcPct val="0"/>
              </a:spcBef>
            </a:pPr>
            <a:r>
              <a:rPr lang="en-US" i="1" smtClean="0"/>
              <a:t>When speaking about people with disabilities the rule of thumb is to always think about putting the </a:t>
            </a:r>
            <a:r>
              <a:rPr lang="en-US" b="1" i="1" smtClean="0"/>
              <a:t>person</a:t>
            </a:r>
            <a:r>
              <a:rPr lang="en-US" i="1" smtClean="0"/>
              <a:t> first.</a:t>
            </a:r>
          </a:p>
          <a:p>
            <a:pPr>
              <a:spcBef>
                <a:spcPct val="0"/>
              </a:spcBef>
            </a:pPr>
            <a:endParaRPr lang="en-US" i="1" smtClean="0"/>
          </a:p>
          <a:p>
            <a:pPr>
              <a:spcBef>
                <a:spcPct val="0"/>
              </a:spcBef>
            </a:pPr>
            <a:endParaRPr lang="en-US" i="1"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7E2B6CA1-8A94-473E-A6C0-6DDB82275518}" type="slidenum">
              <a:rPr lang="en-US">
                <a:latin typeface="Calibri" pitchFamily="34" charset="0"/>
              </a:rPr>
              <a:pPr fontAlgn="base">
                <a:spcBef>
                  <a:spcPct val="0"/>
                </a:spcBef>
                <a:spcAft>
                  <a:spcPct val="0"/>
                </a:spcAft>
              </a:pPr>
              <a:t>14</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a:spcBef>
                <a:spcPct val="0"/>
              </a:spcBef>
            </a:pPr>
            <a:r>
              <a:rPr lang="en-US" smtClean="0"/>
              <a:t>Script: </a:t>
            </a:r>
            <a:r>
              <a:rPr lang="en-US" i="1" smtClean="0"/>
              <a:t>Here are some common examples of People first language - One quick trick is to take the “ed” out of your language for example “handicapped” “disabled” etc……. Reiterate when speaking about people with disabilities the rule of thumb is to always think about putting the </a:t>
            </a:r>
            <a:r>
              <a:rPr lang="en-US" b="1" i="1" smtClean="0"/>
              <a:t>person</a:t>
            </a:r>
            <a:r>
              <a:rPr lang="en-US" i="1" smtClean="0"/>
              <a:t> first.</a:t>
            </a:r>
          </a:p>
          <a:p>
            <a:pPr defTabSz="927100">
              <a:spcBef>
                <a:spcPct val="0"/>
              </a:spcBef>
            </a:pPr>
            <a:r>
              <a:rPr lang="en-US" smtClean="0"/>
              <a:t>Time permitting review some of the positive/negative examples above</a:t>
            </a:r>
          </a:p>
          <a:p>
            <a:pPr defTabSz="927100">
              <a:spcBef>
                <a:spcPct val="0"/>
              </a:spcBef>
            </a:pPr>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5D45A7BC-8D90-4002-BF70-82C01006E807}" type="slidenum">
              <a:rPr lang="en-US">
                <a:latin typeface="Calibri" pitchFamily="34" charset="0"/>
              </a:rPr>
              <a:pPr fontAlgn="base">
                <a:spcBef>
                  <a:spcPct val="0"/>
                </a:spcBef>
                <a:spcAft>
                  <a:spcPct val="0"/>
                </a:spcAft>
              </a:pPr>
              <a:t>15</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Persons with disabilities are like everyone else, they are People First who often want to be independent and live fulfilling, productive lives just as we all do.  </a:t>
            </a:r>
          </a:p>
          <a:p>
            <a:pPr>
              <a:spcBef>
                <a:spcPct val="0"/>
              </a:spcBef>
            </a:pPr>
            <a:r>
              <a:rPr lang="en-US" i="1" smtClean="0"/>
              <a:t>It is wonderful as a society when we want to help one another.  It is just important to keep in mind that we all enjoy making our own choices in our lives and people with disabilities are no different. </a:t>
            </a:r>
          </a:p>
          <a:p>
            <a:pPr>
              <a:spcBef>
                <a:spcPct val="0"/>
              </a:spcBef>
            </a:pPr>
            <a:r>
              <a:rPr lang="en-US" i="1" smtClean="0"/>
              <a:t>So, always ASK FIRST and then wait for instructions on how you may assist.</a:t>
            </a:r>
          </a:p>
          <a:p>
            <a:pPr>
              <a:spcBef>
                <a:spcPct val="0"/>
              </a:spcBef>
            </a:pPr>
            <a:r>
              <a:rPr lang="en-US" i="1" smtClean="0"/>
              <a:t>For Example:</a:t>
            </a:r>
          </a:p>
          <a:p>
            <a:pPr>
              <a:spcBef>
                <a:spcPct val="0"/>
              </a:spcBef>
            </a:pPr>
            <a:r>
              <a:rPr lang="en-US" i="1" smtClean="0"/>
              <a:t>If someone in a wheelchair looks like they are struggling to get through a door or maneuver your facility, ASK FIRST before grabbing someone’s chair and beginning to push them. </a:t>
            </a:r>
          </a:p>
          <a:p>
            <a:pPr>
              <a:spcBef>
                <a:spcPct val="0"/>
              </a:spcBef>
            </a:pPr>
            <a:r>
              <a:rPr lang="en-US" i="1" smtClean="0"/>
              <a:t>If someone is blind and using a cane to come into your facility, do not take them by the arm or elbow immediately, ASK FIRST if they would like for you to be their guide.</a:t>
            </a:r>
          </a:p>
          <a:p>
            <a:pPr>
              <a:spcBef>
                <a:spcPct val="0"/>
              </a:spcBef>
            </a:pPr>
            <a:endParaRPr lang="en-US" smtClean="0"/>
          </a:p>
          <a:p>
            <a:pPr>
              <a:spcBef>
                <a:spcPct val="0"/>
              </a:spcBef>
            </a:pPr>
            <a:r>
              <a:rPr lang="en-US" i="1" smtClean="0"/>
              <a:t>In the next few slides we will discuss additional tips for persons with different types of disabilities however, in general if you remember to ASK FIRST you should never go wrong.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F36CCA5B-6C85-41BD-B27C-752BFD047224}" type="slidenum">
              <a:rPr lang="en-US">
                <a:latin typeface="Calibri" pitchFamily="34" charset="0"/>
              </a:rPr>
              <a:pPr fontAlgn="base">
                <a:spcBef>
                  <a:spcPct val="0"/>
                </a:spcBef>
                <a:spcAft>
                  <a:spcPct val="0"/>
                </a:spcAft>
              </a:pPr>
              <a:t>16</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Read Slide</a:t>
            </a:r>
          </a:p>
          <a:p>
            <a:pPr>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9DBFA4EC-94B3-4580-93E7-030ABC30654E}" type="slidenum">
              <a:rPr lang="en-US">
                <a:latin typeface="Calibri" pitchFamily="34" charset="0"/>
              </a:rPr>
              <a:pPr fontAlgn="base">
                <a:spcBef>
                  <a:spcPct val="0"/>
                </a:spcBef>
                <a:spcAft>
                  <a:spcPct val="0"/>
                </a:spcAft>
              </a:pPr>
              <a:t>17</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a:spcBef>
                <a:spcPct val="0"/>
              </a:spcBef>
            </a:pPr>
            <a:r>
              <a:rPr lang="en-US" smtClean="0">
                <a:latin typeface="Arial" charset="0"/>
                <a:ea typeface="ＭＳ Ｐゴシック" pitchFamily="34" charset="-128"/>
              </a:rPr>
              <a:t>Script: </a:t>
            </a:r>
            <a:r>
              <a:rPr lang="en-US" i="1" smtClean="0">
                <a:latin typeface="Arial" charset="0"/>
                <a:ea typeface="ＭＳ Ｐゴシック" pitchFamily="34" charset="-128"/>
              </a:rPr>
              <a:t>The way we communicate with individuals is important not just the tools we provide them.</a:t>
            </a:r>
          </a:p>
          <a:p>
            <a:pPr defTabSz="927100">
              <a:spcBef>
                <a:spcPct val="0"/>
              </a:spcBef>
            </a:pPr>
            <a:r>
              <a:rPr lang="en-US" i="1" smtClean="0"/>
              <a:t>Good lighting is extremely important for people with low vision.  Locating your VITA services in an area with good lighting can assist in effective communication.</a:t>
            </a:r>
          </a:p>
          <a:p>
            <a:pPr defTabSz="927100">
              <a:spcBef>
                <a:spcPct val="0"/>
              </a:spcBef>
            </a:pPr>
            <a:r>
              <a:rPr lang="en-US" smtClean="0"/>
              <a:t>Review additional tips on slide </a:t>
            </a:r>
          </a:p>
          <a:p>
            <a:pPr defTabSz="927100">
              <a:spcBef>
                <a:spcPct val="0"/>
              </a:spcBef>
            </a:pPr>
            <a:endParaRPr lang="en-US" i="1" smtClean="0"/>
          </a:p>
          <a:p>
            <a:pPr defTabSz="927100">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4248D0D1-9167-4476-8859-AC2FECA6D65E}" type="slidenum">
              <a:rPr lang="en-US">
                <a:latin typeface="Calibri" pitchFamily="34" charset="0"/>
              </a:rPr>
              <a:pPr fontAlgn="base">
                <a:spcBef>
                  <a:spcPct val="0"/>
                </a:spcBef>
                <a:spcAft>
                  <a:spcPct val="0"/>
                </a:spcAft>
              </a:pPr>
              <a:t>18</a:t>
            </a:fld>
            <a:endParaRPr 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Gaining a person’s attention can be done through simply making eye contact, waving your hand but not directly in their face simply gaining attention through a visual cue</a:t>
            </a:r>
          </a:p>
          <a:p>
            <a:pPr>
              <a:spcBef>
                <a:spcPct val="0"/>
              </a:spcBef>
            </a:pPr>
            <a:r>
              <a:rPr lang="en-US" i="1" smtClean="0"/>
              <a:t>Also, for those who are hard of hearing, consider moving to a quiet/private location with little to no background noise if possible. </a:t>
            </a:r>
          </a:p>
          <a:p>
            <a:pPr>
              <a:spcBef>
                <a:spcPct val="0"/>
              </a:spcBef>
            </a:pPr>
            <a:r>
              <a:rPr lang="en-US" i="1" smtClean="0"/>
              <a:t>When it comes to sign language interpreters it is important to remember an interpreter is there to act simply as that an interpreter of language. The conversation should still be between one’s self and the individual.  A sign language interpreter should not act as an advocate or to voice their own opinions they are simply there to interpret conversation only.  </a:t>
            </a:r>
          </a:p>
          <a:p>
            <a:pPr>
              <a:spcBef>
                <a:spcPct val="0"/>
              </a:spcBef>
            </a:pPr>
            <a:r>
              <a:rPr lang="en-US" i="1" smtClean="0"/>
              <a:t>When working with individuals who read lips also remember to speak clearly however DO NOT over-exaggerate</a:t>
            </a:r>
          </a:p>
          <a:p>
            <a:pPr>
              <a:spcBef>
                <a:spcPct val="0"/>
              </a:spcBef>
            </a:pPr>
            <a:r>
              <a:rPr lang="en-US" i="1" smtClean="0"/>
              <a:t>Deaf Culture – it is important to note that individuals who are deaf and utilize American sign language (ASL) communicate in a different language. Because ASL is communication by hand gestures and placement of the hands often the sentence structure is communicated differently and are sometimes shorter and to the point without as much description.  For example instead of “I go to the store” and individual signing may say through hand movements “Store – I go”   So, it is important to remember should an individual come in for services and you end up writing back and forth for initial communication their grammar or vocabulary may be simple and the sentence structure may seem out of order, however this is not necessarily a reflection of their intellectual capabilities it is just a different way of communicating.  Also, it is VERY important to remember that just like </a:t>
            </a:r>
            <a:r>
              <a:rPr lang="en-US" i="1" u="sng" smtClean="0"/>
              <a:t>all of us</a:t>
            </a:r>
            <a:r>
              <a:rPr lang="en-US" i="1" smtClean="0"/>
              <a:t>, persons who are deaf vary in ways in which they were educated and in their communication methods.  So, on the other side do not be surprised when an individual who is deaf or hard of hearing has great writing skills and/or is able to orally speak clearly to for example when communicating through lip reading.  </a:t>
            </a:r>
          </a:p>
          <a:p>
            <a:pPr>
              <a:spcBef>
                <a:spcPct val="0"/>
              </a:spcBef>
            </a:pPr>
            <a:endParaRPr lang="en-US" i="1"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FD7E7260-E70B-429F-BBDB-50171723AFA9}" type="slidenum">
              <a:rPr lang="en-US">
                <a:latin typeface="Calibri" pitchFamily="34" charset="0"/>
              </a:rPr>
              <a:pPr fontAlgn="base">
                <a:spcBef>
                  <a:spcPct val="0"/>
                </a:spcBef>
                <a:spcAft>
                  <a:spcPct val="0"/>
                </a:spcAft>
              </a:pPr>
              <a:t>19</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This is an overview of our agenda today </a:t>
            </a:r>
            <a:r>
              <a:rPr lang="en-US" smtClean="0"/>
              <a:t>(Read slide)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E45F95AD-80EE-4DCE-A340-736BC18BE2BB}" type="slidenum">
              <a:rPr lang="en-US">
                <a:latin typeface="Calibri" pitchFamily="34" charset="0"/>
              </a:rPr>
              <a:pPr fontAlgn="base">
                <a:spcBef>
                  <a:spcPct val="0"/>
                </a:spcBef>
                <a:spcAft>
                  <a:spcPct val="0"/>
                </a:spcAft>
              </a:pPr>
              <a:t>2</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Read slide </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E915FE7D-8066-47E8-BD71-4A55EE9964DB}" type="slidenum">
              <a:rPr lang="en-US">
                <a:latin typeface="Calibri" pitchFamily="34" charset="0"/>
              </a:rPr>
              <a:pPr fontAlgn="base">
                <a:spcBef>
                  <a:spcPct val="0"/>
                </a:spcBef>
                <a:spcAft>
                  <a:spcPct val="0"/>
                </a:spcAft>
              </a:pPr>
              <a:t>20</a:t>
            </a:fld>
            <a:endParaRPr 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Read Slide</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8A45650D-C6D6-4B48-B390-EEDA6A38C3AA}" type="slidenum">
              <a:rPr lang="en-US">
                <a:latin typeface="Calibri" pitchFamily="34" charset="0"/>
              </a:rPr>
              <a:pPr fontAlgn="base">
                <a:spcBef>
                  <a:spcPct val="0"/>
                </a:spcBef>
                <a:spcAft>
                  <a:spcPct val="0"/>
                </a:spcAft>
              </a:pPr>
              <a:t>21</a:t>
            </a:fld>
            <a:endParaRPr 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Consider having frequently asked questions in written form available for volunteers to share with individuals utilizing services since many individuals with learning disabilities often or capable of better understanding information through written materials versus oral conversation. </a:t>
            </a:r>
          </a:p>
          <a:p>
            <a:pPr>
              <a:spcBef>
                <a:spcPct val="0"/>
              </a:spcBef>
            </a:pPr>
            <a:r>
              <a:rPr lang="en-US" i="1" smtClean="0"/>
              <a:t> </a:t>
            </a:r>
          </a:p>
          <a:p>
            <a:pPr>
              <a:spcBef>
                <a:spcPct val="0"/>
              </a:spcBef>
            </a:pPr>
            <a:r>
              <a:rPr lang="en-US" smtClean="0"/>
              <a:t>Continue with reading slide</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46D335BB-F9C3-4C20-A88C-4C2025BAD657}" type="slidenum">
              <a:rPr lang="en-US">
                <a:latin typeface="Calibri" pitchFamily="34" charset="0"/>
              </a:rPr>
              <a:pPr fontAlgn="base">
                <a:spcBef>
                  <a:spcPct val="0"/>
                </a:spcBef>
                <a:spcAft>
                  <a:spcPct val="0"/>
                </a:spcAft>
              </a:pPr>
              <a:t>22</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i="1" smtClean="0"/>
              <a:t>Now we are going to briefly review service animals – their rights and responsibilities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7512FDFF-30E1-42DC-A8F4-79AFAE45E61B}" type="slidenum">
              <a:rPr lang="en-US">
                <a:latin typeface="Calibri" pitchFamily="34" charset="0"/>
              </a:rPr>
              <a:pPr fontAlgn="base">
                <a:spcBef>
                  <a:spcPct val="0"/>
                </a:spcBef>
                <a:spcAft>
                  <a:spcPct val="0"/>
                </a:spcAft>
              </a:pPr>
              <a:t>23</a:t>
            </a:fld>
            <a:endParaRPr 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2</a:t>
            </a:r>
            <a:r>
              <a:rPr lang="en-US" baseline="30000" smtClean="0"/>
              <a:t>nd</a:t>
            </a:r>
            <a:r>
              <a:rPr lang="en-US" smtClean="0"/>
              <a:t> possible contest first correct answer WINS a prize.</a:t>
            </a:r>
          </a:p>
          <a:p>
            <a:pPr>
              <a:spcBef>
                <a:spcPct val="0"/>
              </a:spcBef>
            </a:pPr>
            <a:r>
              <a:rPr lang="en-US" smtClean="0"/>
              <a:t>Prize can be as simple as candy bar, etc. in order to capture attention of audience </a:t>
            </a:r>
          </a:p>
          <a:p>
            <a:pPr>
              <a:spcBef>
                <a:spcPct val="0"/>
              </a:spcBef>
            </a:pPr>
            <a:endParaRPr lang="en-US" smtClean="0"/>
          </a:p>
          <a:p>
            <a:pPr>
              <a:spcBef>
                <a:spcPct val="0"/>
              </a:spcBef>
            </a:pPr>
            <a:r>
              <a:rPr lang="en-US" smtClean="0"/>
              <a:t>Ask each question one at a time, click of the mouse will bring about the answer </a:t>
            </a:r>
          </a:p>
          <a:p>
            <a:pPr>
              <a:spcBef>
                <a:spcPct val="0"/>
              </a:spcBef>
            </a:pPr>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0EB3FBF6-4E80-424D-8F97-D32ED3B30859}" type="slidenum">
              <a:rPr lang="en-US">
                <a:latin typeface="Calibri" pitchFamily="34" charset="0"/>
              </a:rPr>
              <a:pPr fontAlgn="base">
                <a:spcBef>
                  <a:spcPct val="0"/>
                </a:spcBef>
                <a:spcAft>
                  <a:spcPct val="0"/>
                </a:spcAft>
              </a:pPr>
              <a:t>24</a:t>
            </a:fld>
            <a:endParaRPr 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The definition of a service animal. </a:t>
            </a:r>
          </a:p>
          <a:p>
            <a:pPr>
              <a:spcBef>
                <a:spcPct val="0"/>
              </a:spcBef>
            </a:pPr>
            <a:r>
              <a:rPr lang="en-US" smtClean="0"/>
              <a:t> </a:t>
            </a:r>
            <a:r>
              <a:rPr lang="en-US" i="1" smtClean="0"/>
              <a:t>Any dog that is individually trained to perform tasks for people with disabilities. Such as guiding people who are blind, alerting people who are deaf, pulling wheelchairs, alerting and protecting a person who is having a seizure or performing other special tasks. </a:t>
            </a:r>
          </a:p>
          <a:p>
            <a:pPr>
              <a:spcBef>
                <a:spcPct val="0"/>
              </a:spcBef>
            </a:pPr>
            <a:r>
              <a:rPr lang="en-US" i="1" smtClean="0"/>
              <a:t>It is important for everyone to remember Service animals are working animals, not pets. </a:t>
            </a:r>
          </a:p>
          <a:p>
            <a:pPr>
              <a:spcBef>
                <a:spcPct val="0"/>
              </a:spcBef>
            </a:pPr>
            <a:r>
              <a:rPr lang="en-US" i="1" smtClean="0"/>
              <a:t>As an FYI - The new definition of a service animal under the ADA does specify dogs only, however it does allow for the possibility of miniature horses to also act as service animals.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685E4C4D-72AD-4A93-82B5-A763157B2879}" type="slidenum">
              <a:rPr lang="en-US">
                <a:latin typeface="Calibri" pitchFamily="34" charset="0"/>
              </a:rPr>
              <a:pPr fontAlgn="base">
                <a:spcBef>
                  <a:spcPct val="0"/>
                </a:spcBef>
                <a:spcAft>
                  <a:spcPct val="0"/>
                </a:spcAft>
              </a:pPr>
              <a:t>25</a:t>
            </a:fld>
            <a:endParaRPr 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a:t>
            </a:r>
            <a:r>
              <a:rPr lang="en-US" i="1" smtClean="0"/>
              <a:t>The “Do’s” regarding service animals </a:t>
            </a:r>
          </a:p>
          <a:p>
            <a:pPr>
              <a:lnSpc>
                <a:spcPct val="80000"/>
              </a:lnSpc>
              <a:spcBef>
                <a:spcPct val="0"/>
              </a:spcBef>
            </a:pPr>
            <a:r>
              <a:rPr lang="en-US" i="1" smtClean="0"/>
              <a:t>Do expect that the animal is to be kept under control by the handler at all times. A handler cannot be asked to remove his or her service animal unless – the animal is out of control and the owner does not take effective control (example excessive barking) or – animal poses a </a:t>
            </a:r>
            <a:r>
              <a:rPr lang="en-US" i="1" u="sng" smtClean="0"/>
              <a:t>direct threat</a:t>
            </a:r>
            <a:r>
              <a:rPr lang="en-US" i="1" smtClean="0"/>
              <a:t> to health or safety of others. </a:t>
            </a:r>
          </a:p>
          <a:p>
            <a:pPr>
              <a:lnSpc>
                <a:spcPct val="80000"/>
              </a:lnSpc>
              <a:spcBef>
                <a:spcPct val="0"/>
              </a:spcBef>
            </a:pPr>
            <a:r>
              <a:rPr lang="en-US" i="1" smtClean="0"/>
              <a:t>Do allow service animals into all public establishments </a:t>
            </a:r>
          </a:p>
          <a:p>
            <a:pPr>
              <a:lnSpc>
                <a:spcPct val="80000"/>
              </a:lnSpc>
              <a:spcBef>
                <a:spcPct val="0"/>
              </a:spcBef>
            </a:pPr>
            <a:r>
              <a:rPr lang="en-US" i="1" smtClean="0"/>
              <a:t>May ask the person if they have a disability, if an animal is a service animal or ask how the animal assists the individual but cannot require special ID cards (certification) for the animal or ask specifics about the person’s disability</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54B46C56-196B-4FA6-BF76-2CFFAE829C56}" type="slidenum">
              <a:rPr lang="en-US">
                <a:latin typeface="Calibri" pitchFamily="34" charset="0"/>
              </a:rPr>
              <a:pPr fontAlgn="base">
                <a:spcBef>
                  <a:spcPct val="0"/>
                </a:spcBef>
                <a:spcAft>
                  <a:spcPct val="0"/>
                </a:spcAft>
              </a:pPr>
              <a:t>26</a:t>
            </a:fld>
            <a:endParaRPr 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And the “Don’ts” regarding service animals. </a:t>
            </a:r>
          </a:p>
          <a:p>
            <a:pPr>
              <a:lnSpc>
                <a:spcPct val="80000"/>
              </a:lnSpc>
              <a:spcBef>
                <a:spcPct val="0"/>
              </a:spcBef>
            </a:pPr>
            <a:r>
              <a:rPr lang="en-US" i="1" smtClean="0"/>
              <a:t>Don’t ask the person what their disability is</a:t>
            </a:r>
          </a:p>
          <a:p>
            <a:pPr>
              <a:lnSpc>
                <a:spcPct val="80000"/>
              </a:lnSpc>
              <a:spcBef>
                <a:spcPct val="0"/>
              </a:spcBef>
            </a:pPr>
            <a:r>
              <a:rPr lang="en-US" i="1" smtClean="0"/>
              <a:t>Don’t ask the person to demonstrate the animal’s tasks</a:t>
            </a:r>
          </a:p>
          <a:p>
            <a:pPr>
              <a:lnSpc>
                <a:spcPct val="80000"/>
              </a:lnSpc>
              <a:spcBef>
                <a:spcPct val="0"/>
              </a:spcBef>
            </a:pPr>
            <a:r>
              <a:rPr lang="en-US" i="1" smtClean="0"/>
              <a:t>Don’t ask for “proof” of disability or training.</a:t>
            </a:r>
          </a:p>
          <a:p>
            <a:pPr>
              <a:lnSpc>
                <a:spcPct val="80000"/>
              </a:lnSpc>
              <a:spcBef>
                <a:spcPct val="0"/>
              </a:spcBef>
            </a:pPr>
            <a:r>
              <a:rPr lang="en-US" i="1" smtClean="0"/>
              <a:t>Don’t pet or talk to the animal without asking the owner first, because it may distract the animal or harm the individual </a:t>
            </a:r>
          </a:p>
          <a:p>
            <a:pPr>
              <a:lnSpc>
                <a:spcPct val="80000"/>
              </a:lnSpc>
              <a:spcBef>
                <a:spcPct val="0"/>
              </a:spcBef>
            </a:pPr>
            <a:r>
              <a:rPr lang="en-US" i="1" smtClean="0"/>
              <a:t>Don’t feed the animal, many are on strict diets</a:t>
            </a:r>
          </a:p>
          <a:p>
            <a:pPr>
              <a:lnSpc>
                <a:spcPct val="80000"/>
              </a:lnSpc>
              <a:spcBef>
                <a:spcPct val="0"/>
              </a:spcBef>
            </a:pPr>
            <a:r>
              <a:rPr lang="en-US" i="1" smtClean="0"/>
              <a:t>Don’t assume the animal will bite, service animals are selected for proper temperament and have been through many hours of training and socialization</a:t>
            </a:r>
          </a:p>
          <a:p>
            <a:pPr>
              <a:lnSpc>
                <a:spcPct val="80000"/>
              </a:lnSpc>
              <a:spcBef>
                <a:spcPct val="0"/>
              </a:spcBef>
            </a:pPr>
            <a:r>
              <a:rPr lang="en-US" i="1" smtClean="0"/>
              <a:t>Don’t assume the individual is blind, many individuals have “invisible” disabilities such as epilepsy, heart conditions, etc. </a:t>
            </a:r>
          </a:p>
          <a:p>
            <a:pPr>
              <a:lnSpc>
                <a:spcPct val="80000"/>
              </a:lnSpc>
              <a:spcBef>
                <a:spcPct val="0"/>
              </a:spcBef>
            </a:pPr>
            <a:r>
              <a:rPr lang="en-US" i="1" smtClean="0"/>
              <a:t>Don’t charge extra fees, isolate from other patrons or treat them less favorably.</a:t>
            </a:r>
          </a:p>
          <a:p>
            <a:pPr>
              <a:lnSpc>
                <a:spcPct val="80000"/>
              </a:lnSpc>
              <a:spcBef>
                <a:spcPct val="0"/>
              </a:spcBef>
            </a:pPr>
            <a:r>
              <a:rPr lang="en-US" i="1" smtClean="0"/>
              <a:t>Don’t think you are required to provide care or food for a service animal or provide special location to relieve itself (Example cannot ask or expect you to walk their dog outside)</a:t>
            </a:r>
          </a:p>
          <a:p>
            <a:pPr>
              <a:spcBef>
                <a:spcPct val="0"/>
              </a:spcBef>
            </a:pPr>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B8DFB736-3C48-4F21-934A-CC584B463AE9}" type="slidenum">
              <a:rPr lang="en-US">
                <a:latin typeface="Calibri" pitchFamily="34" charset="0"/>
              </a:rPr>
              <a:pPr fontAlgn="base">
                <a:spcBef>
                  <a:spcPct val="0"/>
                </a:spcBef>
                <a:spcAft>
                  <a:spcPct val="0"/>
                </a:spcAft>
              </a:pPr>
              <a:t>27</a:t>
            </a:fld>
            <a:endParaRPr lang="en-US">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xfrm>
            <a:off x="685800" y="4343673"/>
            <a:ext cx="5486400" cy="44948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400" b="1" i="1" smtClean="0">
                <a:latin typeface="Arial" charset="0"/>
                <a:ea typeface="ＭＳ Ｐゴシック" pitchFamily="34" charset="-128"/>
              </a:rPr>
              <a:t>Policies and Procedures</a:t>
            </a:r>
            <a:r>
              <a:rPr lang="en-US" sz="1400" i="1" smtClean="0">
                <a:latin typeface="Arial" charset="0"/>
                <a:ea typeface="ＭＳ Ｐゴシック" pitchFamily="34" charset="-128"/>
              </a:rPr>
              <a:t> can greatly impact accessibility for people with disabilities at VITA sites.  It is important your volunteers know the answer to the following:</a:t>
            </a:r>
            <a:endParaRPr lang="en-US" i="1" smtClean="0">
              <a:latin typeface="Arial" charset="0"/>
              <a:ea typeface="ＭＳ Ｐゴシック" pitchFamily="34" charset="-128"/>
            </a:endParaRPr>
          </a:p>
          <a:p>
            <a:pPr>
              <a:spcBef>
                <a:spcPct val="0"/>
              </a:spcBef>
            </a:pPr>
            <a:r>
              <a:rPr lang="en-US" sz="1400" i="1" smtClean="0">
                <a:latin typeface="Arial" charset="0"/>
                <a:ea typeface="ＭＳ Ｐゴシック" pitchFamily="34" charset="-128"/>
              </a:rPr>
              <a:t>What is the procedure for handling an accommodation request from a customer with a disability?  - who do they go to – site coordinator, if they aren’t available who else may they call? </a:t>
            </a:r>
            <a:r>
              <a:rPr lang="en-US" sz="1400" b="1" smtClean="0">
                <a:latin typeface="Arial" charset="0"/>
                <a:ea typeface="ＭＳ Ｐゴシック" pitchFamily="34" charset="-128"/>
              </a:rPr>
              <a:t>Insert your policy/procedure here</a:t>
            </a:r>
            <a:endParaRPr lang="en-US" sz="1400" smtClean="0">
              <a:latin typeface="Arial" charset="0"/>
              <a:ea typeface="ＭＳ Ｐゴシック" pitchFamily="34" charset="-128"/>
            </a:endParaRPr>
          </a:p>
          <a:p>
            <a:pPr>
              <a:spcBef>
                <a:spcPct val="0"/>
              </a:spcBef>
            </a:pPr>
            <a:r>
              <a:rPr lang="en-US" sz="1400" i="1" smtClean="0">
                <a:latin typeface="Arial" charset="0"/>
                <a:ea typeface="ＭＳ Ｐゴシック" pitchFamily="34" charset="-128"/>
              </a:rPr>
              <a:t>Do workers know who to contact if they receive a request for an accommodation such as request for sign language interpreter, materials in large font, etc. </a:t>
            </a:r>
            <a:r>
              <a:rPr lang="en-US" sz="1400" b="1" smtClean="0">
                <a:latin typeface="Arial" charset="0"/>
                <a:ea typeface="ＭＳ Ｐゴシック" pitchFamily="34" charset="-128"/>
              </a:rPr>
              <a:t>Insert your policy/procedure here</a:t>
            </a:r>
            <a:endParaRPr lang="en-US" sz="1400" smtClean="0">
              <a:latin typeface="Arial" charset="0"/>
              <a:ea typeface="ＭＳ Ｐゴシック" pitchFamily="34" charset="-128"/>
            </a:endParaRPr>
          </a:p>
          <a:p>
            <a:pPr>
              <a:spcBef>
                <a:spcPct val="0"/>
              </a:spcBef>
            </a:pPr>
            <a:r>
              <a:rPr lang="en-US" sz="1400" i="1" smtClean="0">
                <a:latin typeface="Arial" charset="0"/>
                <a:ea typeface="ＭＳ Ｐゴシック" pitchFamily="34" charset="-128"/>
              </a:rPr>
              <a:t>Make sure all VITA workers been informed about the VITA site’s accessible features and accessible customer service practices   </a:t>
            </a:r>
            <a:r>
              <a:rPr lang="en-US" sz="1400" b="1" smtClean="0">
                <a:latin typeface="Arial" charset="0"/>
                <a:ea typeface="ＭＳ Ｐゴシック" pitchFamily="34" charset="-128"/>
              </a:rPr>
              <a:t>Insert your policy/procedure here</a:t>
            </a:r>
            <a:endParaRPr lang="en-US" sz="1400" smtClean="0">
              <a:latin typeface="Arial" charset="0"/>
              <a:ea typeface="ＭＳ Ｐゴシック" pitchFamily="34" charset="-128"/>
            </a:endParaRPr>
          </a:p>
          <a:p>
            <a:pPr>
              <a:spcBef>
                <a:spcPct val="0"/>
              </a:spcBef>
            </a:pPr>
            <a:r>
              <a:rPr lang="en-US" sz="1400" i="1" smtClean="0">
                <a:latin typeface="Arial" charset="0"/>
                <a:ea typeface="ＭＳ Ｐゴシック" pitchFamily="34" charset="-128"/>
              </a:rPr>
              <a:t>(For example: Your site may have an accessible entrance or restroom, a separate area available to speak quietly or perhaps some other piece of equipment for customers with disabilities to use, but VITA volunteers may not know that these resources exist.)</a:t>
            </a:r>
          </a:p>
          <a:p>
            <a:pPr>
              <a:spcBef>
                <a:spcPct val="0"/>
              </a:spcBef>
            </a:pPr>
            <a:endParaRPr lang="en-US" sz="1400" i="1" smtClean="0">
              <a:latin typeface="Arial"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i="1" smtClean="0"/>
              <a:t>Policies and Procedures should also allow for Reasonable Modifications of services and practices to accommodate people with disabilities</a:t>
            </a:r>
          </a:p>
          <a:p>
            <a:pPr>
              <a:spcBef>
                <a:spcPct val="0"/>
              </a:spcBef>
            </a:pPr>
            <a:r>
              <a:rPr lang="en-US" i="1" smtClean="0"/>
              <a:t>Do your volunteers know that it is sometimes OK to bend the rules when it comes to making reasonable modifications for persons with disabilities so they may actively and effectively participate in services. </a:t>
            </a:r>
          </a:p>
          <a:p>
            <a:pPr>
              <a:spcBef>
                <a:spcPct val="0"/>
              </a:spcBef>
            </a:pPr>
            <a:r>
              <a:rPr lang="en-US" i="1" smtClean="0"/>
              <a:t>Volunteers may turn away individuals simply because they feel they are unable to make allowances or “bend the rules” </a:t>
            </a:r>
          </a:p>
          <a:p>
            <a:pPr>
              <a:spcBef>
                <a:spcPct val="0"/>
              </a:spcBef>
            </a:pPr>
            <a:r>
              <a:rPr lang="en-US" i="1" smtClean="0"/>
              <a:t>Some examples of reasonable modifications may include:</a:t>
            </a:r>
          </a:p>
          <a:p>
            <a:pPr>
              <a:spcBef>
                <a:spcPct val="0"/>
              </a:spcBef>
            </a:pPr>
            <a:r>
              <a:rPr lang="en-US" b="1" i="1" smtClean="0"/>
              <a:t>Services Animals</a:t>
            </a:r>
            <a:r>
              <a:rPr lang="en-US" i="1" smtClean="0"/>
              <a:t>: You may not allow pets in your facility but the Americans with Disabilities Act requires you to allow service animals</a:t>
            </a:r>
          </a:p>
          <a:p>
            <a:pPr>
              <a:spcBef>
                <a:spcPct val="0"/>
              </a:spcBef>
            </a:pPr>
            <a:r>
              <a:rPr lang="en-US" b="1" i="1" smtClean="0"/>
              <a:t>Food and Drink </a:t>
            </a:r>
            <a:r>
              <a:rPr lang="en-US" i="1" smtClean="0"/>
              <a:t>may be prohibited at your site, but a person with diabetes may need to bring a snack with them to their VITA appointment</a:t>
            </a:r>
          </a:p>
          <a:p>
            <a:pPr>
              <a:spcBef>
                <a:spcPct val="0"/>
              </a:spcBef>
            </a:pPr>
            <a:r>
              <a:rPr lang="en-US" b="1" i="1" smtClean="0"/>
              <a:t>Extended Appointment time</a:t>
            </a:r>
            <a:r>
              <a:rPr lang="en-US" i="1" smtClean="0"/>
              <a:t>:  A person with a disability that affects their communication may need an extended appointment time</a:t>
            </a:r>
          </a:p>
          <a:p>
            <a:pPr>
              <a:spcBef>
                <a:spcPct val="0"/>
              </a:spcBef>
            </a:pPr>
            <a:r>
              <a:rPr lang="en-US" b="1" i="1" smtClean="0"/>
              <a:t>Alternate Signature</a:t>
            </a:r>
            <a:r>
              <a:rPr lang="en-US" i="1" smtClean="0"/>
              <a:t>:  A person with physical or intellectual disability may need to provide their signature in an alternate way such as signing with an “X”, printing their name or using a stamp. </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fld id="{25A5B1BB-9E1C-488B-B56F-19E99293319B}" type="slidenum">
              <a:rPr lang="en-US">
                <a:solidFill>
                  <a:prstClr val="black"/>
                </a:solidFill>
                <a:latin typeface="Calibri" pitchFamily="34" charset="0"/>
              </a:rPr>
              <a:pPr/>
              <a:t>29</a:t>
            </a:fld>
            <a:endParaRPr lang="en-US">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What is the purpose of today’s Disability Awareness Training? </a:t>
            </a:r>
          </a:p>
          <a:p>
            <a:pPr>
              <a:spcBef>
                <a:spcPct val="0"/>
              </a:spcBef>
            </a:pPr>
            <a:r>
              <a:rPr lang="en-US" i="1" smtClean="0"/>
              <a:t>Provides information that will allow you to interact more effectively with people with disabilities.</a:t>
            </a:r>
          </a:p>
          <a:p>
            <a:pPr>
              <a:spcBef>
                <a:spcPct val="0"/>
              </a:spcBef>
            </a:pPr>
            <a:r>
              <a:rPr lang="en-US" i="1" smtClean="0"/>
              <a:t>Provides basic tips on interacting with persons with disabilities.</a:t>
            </a:r>
          </a:p>
          <a:p>
            <a:pPr>
              <a:spcBef>
                <a:spcPct val="0"/>
              </a:spcBef>
            </a:pPr>
            <a:r>
              <a:rPr lang="en-US" i="1" smtClean="0"/>
              <a:t>Eliminates myths and increases awareness of a growing demographic we serve in VITA Sites.</a:t>
            </a:r>
          </a:p>
          <a:p>
            <a:pPr>
              <a:spcBef>
                <a:spcPct val="0"/>
              </a:spcBef>
            </a:pPr>
            <a:endParaRPr lang="en-US" smtClean="0"/>
          </a:p>
          <a:p>
            <a:pPr>
              <a:spcBef>
                <a:spcPct val="0"/>
              </a:spcBef>
            </a:pPr>
            <a:r>
              <a:rPr lang="en-US" smtClean="0"/>
              <a:t>Set the stage:  Script – </a:t>
            </a:r>
            <a:r>
              <a:rPr lang="en-US" i="1" smtClean="0"/>
              <a:t>There will be a contest coming up in the next slide – the 1st to tell me how many individuals have a disability and what each (or as many as possible ) what their disabilities are specifically WINS a prize.</a:t>
            </a:r>
          </a:p>
          <a:p>
            <a:pPr>
              <a:spcBef>
                <a:spcPct val="0"/>
              </a:spcBef>
            </a:pPr>
            <a:endParaRPr lang="en-US" i="1" smtClean="0"/>
          </a:p>
          <a:p>
            <a:pPr>
              <a:spcBef>
                <a:spcPct val="0"/>
              </a:spcBef>
            </a:pPr>
            <a:r>
              <a:rPr lang="en-US" smtClean="0"/>
              <a:t>Prize can be as simple as candy bar, calculator etc. in order to capture attention of audience </a:t>
            </a:r>
          </a:p>
          <a:p>
            <a:pPr>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F3E688D8-727E-481A-91AB-E07ECCD5C20A}" type="slidenum">
              <a:rPr lang="en-US">
                <a:latin typeface="Calibri" pitchFamily="34" charset="0"/>
              </a:rPr>
              <a:pPr fontAlgn="base">
                <a:spcBef>
                  <a:spcPct val="0"/>
                </a:spcBef>
                <a:spcAft>
                  <a:spcPct val="0"/>
                </a:spcAft>
              </a:pPr>
              <a:t>3</a:t>
            </a:fld>
            <a:endParaRPr 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Once you have established accessibility at your site it is important that everyone remains vigilant in ensuring accessibility is maintained. </a:t>
            </a:r>
          </a:p>
          <a:p>
            <a:pPr>
              <a:spcBef>
                <a:spcPct val="0"/>
              </a:spcBef>
            </a:pPr>
            <a:endParaRPr lang="en-US" i="1" smtClean="0"/>
          </a:p>
          <a:p>
            <a:pPr>
              <a:spcBef>
                <a:spcPct val="0"/>
              </a:spcBef>
            </a:pPr>
            <a:r>
              <a:rPr lang="en-US" i="1" smtClean="0"/>
              <a:t>The next several slides will give specific tips and areas everyone can look for to ensure accessibility is maintained. </a:t>
            </a:r>
          </a:p>
          <a:p>
            <a:pPr>
              <a:spcBef>
                <a:spcPct val="0"/>
              </a:spcBef>
            </a:pPr>
            <a:endParaRPr lang="en-US" smtClean="0"/>
          </a:p>
          <a:p>
            <a:pPr>
              <a:spcBef>
                <a:spcPct val="0"/>
              </a:spcBef>
            </a:pPr>
            <a:r>
              <a:rPr lang="en-US" smtClean="0"/>
              <a:t>The next several slides are vital for Site Coordinators.  </a:t>
            </a:r>
          </a:p>
          <a:p>
            <a:pPr>
              <a:spcBef>
                <a:spcPct val="0"/>
              </a:spcBef>
            </a:pPr>
            <a:endParaRPr lang="en-US" smtClean="0"/>
          </a:p>
          <a:p>
            <a:pPr>
              <a:spcBef>
                <a:spcPct val="0"/>
              </a:spcBef>
            </a:pPr>
            <a:endParaRPr 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fld id="{3CFF87BA-C540-41B3-AC4B-7B2DC1958FAA}" type="slidenum">
              <a:rPr lang="en-US">
                <a:solidFill>
                  <a:prstClr val="black"/>
                </a:solidFill>
                <a:latin typeface="Calibri" pitchFamily="34" charset="0"/>
              </a:rPr>
              <a:pPr/>
              <a:t>30</a:t>
            </a:fld>
            <a:endParaRPr lang="en-US">
              <a:solidFill>
                <a:prstClr val="black"/>
              </a:solidFill>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Rectangle 3"/>
          <p:cNvSpPr>
            <a:spLocks noGrp="1" noChangeArrowheads="1"/>
          </p:cNvSpPr>
          <p:nvPr>
            <p:ph type="body" idx="1"/>
          </p:nvPr>
        </p:nvSpPr>
        <p:spPr>
          <a:ln/>
        </p:spPr>
        <p:txBody>
          <a:bodyPr/>
          <a:lstStyle/>
          <a:p>
            <a:pPr fontAlgn="auto">
              <a:spcBef>
                <a:spcPts val="0"/>
              </a:spcBef>
              <a:spcAft>
                <a:spcPts val="0"/>
              </a:spcAft>
              <a:defRPr/>
            </a:pPr>
            <a:r>
              <a:rPr lang="en-US" sz="1400" dirty="0" smtClean="0">
                <a:latin typeface="Arial" charset="0"/>
                <a:ea typeface="ＭＳ Ｐゴシック" pitchFamily="34" charset="-128"/>
              </a:rPr>
              <a:t>Script: </a:t>
            </a:r>
            <a:r>
              <a:rPr lang="en-US" sz="1400" i="1" dirty="0" smtClean="0">
                <a:latin typeface="Arial" charset="0"/>
                <a:ea typeface="ＭＳ Ｐゴシック" pitchFamily="34" charset="-128"/>
              </a:rPr>
              <a:t>Auxiliary </a:t>
            </a:r>
            <a:r>
              <a:rPr lang="en-US" sz="1400" i="1" dirty="0">
                <a:latin typeface="Arial" charset="0"/>
                <a:ea typeface="ＭＳ Ｐゴシック" pitchFamily="34" charset="-128"/>
              </a:rPr>
              <a:t>aids &amp; are services are vital for effective communication</a:t>
            </a:r>
          </a:p>
          <a:p>
            <a:pPr fontAlgn="auto">
              <a:spcBef>
                <a:spcPts val="0"/>
              </a:spcBef>
              <a:spcAft>
                <a:spcPts val="0"/>
              </a:spcAft>
              <a:defRPr/>
            </a:pPr>
            <a:r>
              <a:rPr lang="en-US" sz="1400" i="1" dirty="0">
                <a:latin typeface="Arial" charset="0"/>
                <a:ea typeface="ＭＳ Ｐゴシック" pitchFamily="34" charset="-128"/>
              </a:rPr>
              <a:t>Auxiliary aids are any devices or service that enable effective communication for people with disabilities.</a:t>
            </a:r>
          </a:p>
          <a:p>
            <a:pPr fontAlgn="auto">
              <a:spcBef>
                <a:spcPts val="0"/>
              </a:spcBef>
              <a:spcAft>
                <a:spcPts val="0"/>
              </a:spcAft>
              <a:defRPr/>
            </a:pPr>
            <a:endParaRPr lang="en-US" sz="1400" i="1" dirty="0">
              <a:latin typeface="Arial" charset="0"/>
              <a:ea typeface="ＭＳ Ｐゴシック" pitchFamily="34" charset="-128"/>
            </a:endParaRPr>
          </a:p>
          <a:p>
            <a:pPr fontAlgn="auto">
              <a:spcBef>
                <a:spcPts val="0"/>
              </a:spcBef>
              <a:spcAft>
                <a:spcPts val="0"/>
              </a:spcAft>
              <a:defRPr/>
            </a:pPr>
            <a:r>
              <a:rPr lang="en-US" sz="1400" i="1" dirty="0">
                <a:latin typeface="Arial" charset="0"/>
                <a:ea typeface="ＭＳ Ｐゴシック" pitchFamily="34" charset="-128"/>
              </a:rPr>
              <a:t>It is important that </a:t>
            </a:r>
            <a:r>
              <a:rPr lang="en-US" sz="1400" i="1" dirty="0" smtClean="0">
                <a:latin typeface="Arial" charset="0"/>
                <a:ea typeface="ＭＳ Ｐゴシック" pitchFamily="34" charset="-128"/>
              </a:rPr>
              <a:t>everyone understands </a:t>
            </a:r>
            <a:r>
              <a:rPr lang="en-US" sz="1400" i="1" dirty="0">
                <a:latin typeface="Arial" charset="0"/>
                <a:ea typeface="ＭＳ Ｐゴシック" pitchFamily="34" charset="-128"/>
              </a:rPr>
              <a:t>there are different types of effective communication available and ensure they have a designated staff name and number to contact with questions on availability and means of acquiring resources. </a:t>
            </a:r>
            <a:r>
              <a:rPr lang="en-US" sz="1400" b="1" dirty="0" smtClean="0">
                <a:latin typeface="Arial" charset="0"/>
                <a:ea typeface="ＭＳ Ｐゴシック" pitchFamily="34" charset="-128"/>
              </a:rPr>
              <a:t>Insert your policy/procedure or contact here</a:t>
            </a:r>
            <a:endParaRPr lang="en-US" sz="1400" dirty="0" smtClean="0">
              <a:latin typeface="Arial" charset="0"/>
              <a:ea typeface="ＭＳ Ｐゴシック" pitchFamily="34" charset="-128"/>
            </a:endParaRPr>
          </a:p>
          <a:p>
            <a:pPr fontAlgn="auto">
              <a:spcBef>
                <a:spcPts val="0"/>
              </a:spcBef>
              <a:spcAft>
                <a:spcPts val="0"/>
              </a:spcAft>
              <a:defRPr/>
            </a:pPr>
            <a:endParaRPr lang="en-US" sz="1400" i="1" dirty="0">
              <a:latin typeface="Arial" charset="0"/>
              <a:ea typeface="ＭＳ Ｐゴシック" pitchFamily="34" charset="-128"/>
            </a:endParaRPr>
          </a:p>
          <a:p>
            <a:pPr fontAlgn="auto">
              <a:lnSpc>
                <a:spcPct val="90000"/>
              </a:lnSpc>
              <a:spcBef>
                <a:spcPts val="0"/>
              </a:spcBef>
              <a:spcAft>
                <a:spcPts val="0"/>
              </a:spcAft>
              <a:defRPr/>
            </a:pPr>
            <a:endParaRPr lang="en-US" sz="1400" i="1" dirty="0">
              <a:latin typeface="Arial" charset="0"/>
              <a:ea typeface="ＭＳ Ｐゴシック" pitchFamily="34" charset="-128"/>
            </a:endParaRPr>
          </a:p>
          <a:p>
            <a:pPr fontAlgn="auto">
              <a:lnSpc>
                <a:spcPct val="90000"/>
              </a:lnSpc>
              <a:spcBef>
                <a:spcPts val="0"/>
              </a:spcBef>
              <a:spcAft>
                <a:spcPts val="0"/>
              </a:spcAft>
              <a:defRPr/>
            </a:pPr>
            <a:r>
              <a:rPr lang="en-US" sz="1400" i="1" dirty="0">
                <a:latin typeface="Arial" charset="0"/>
                <a:ea typeface="ＭＳ Ｐゴシック" pitchFamily="34" charset="-128"/>
              </a:rPr>
              <a:t>Examples of  </a:t>
            </a:r>
            <a:r>
              <a:rPr lang="en-US" sz="1400" b="1" i="1" dirty="0">
                <a:effectLst>
                  <a:outerShdw blurRad="38100" dist="38100" dir="2700000" algn="tl">
                    <a:srgbClr val="C0C0C0"/>
                  </a:outerShdw>
                </a:effectLst>
                <a:latin typeface="Arial" charset="0"/>
                <a:cs typeface="Arial" charset="0"/>
              </a:rPr>
              <a:t>Auxiliary Aids &amp; Services</a:t>
            </a:r>
          </a:p>
          <a:p>
            <a:pPr fontAlgn="auto">
              <a:lnSpc>
                <a:spcPct val="90000"/>
              </a:lnSpc>
              <a:spcBef>
                <a:spcPts val="0"/>
              </a:spcBef>
              <a:spcAft>
                <a:spcPts val="0"/>
              </a:spcAft>
              <a:defRPr/>
            </a:pPr>
            <a:endParaRPr lang="en-US" sz="1400" i="1" dirty="0">
              <a:latin typeface="Arial" charset="0"/>
              <a:ea typeface="ＭＳ Ｐゴシック" pitchFamily="34" charset="-128"/>
              <a:cs typeface="Arial" charset="0"/>
            </a:endParaRPr>
          </a:p>
          <a:p>
            <a:pPr fontAlgn="auto">
              <a:spcBef>
                <a:spcPts val="0"/>
              </a:spcBef>
              <a:spcAft>
                <a:spcPts val="0"/>
              </a:spcAft>
              <a:buClr>
                <a:schemeClr val="tx1"/>
              </a:buClr>
              <a:buFont typeface="Wingdings" pitchFamily="2" charset="2"/>
              <a:buChar char="§"/>
              <a:defRPr/>
            </a:pPr>
            <a:r>
              <a:rPr lang="en-US" sz="1400" i="1" dirty="0">
                <a:latin typeface="Arial" charset="0"/>
                <a:ea typeface="ＭＳ Ｐゴシック" pitchFamily="34" charset="-128"/>
                <a:cs typeface="Arial" charset="0"/>
              </a:rPr>
              <a:t>Instructions and other information in written format</a:t>
            </a:r>
          </a:p>
          <a:p>
            <a:pPr fontAlgn="auto">
              <a:spcBef>
                <a:spcPts val="0"/>
              </a:spcBef>
              <a:spcAft>
                <a:spcPts val="0"/>
              </a:spcAft>
              <a:buClr>
                <a:schemeClr val="tx1"/>
              </a:buClr>
              <a:buFont typeface="Wingdings" pitchFamily="2" charset="2"/>
              <a:buChar char="§"/>
              <a:defRPr/>
            </a:pPr>
            <a:r>
              <a:rPr lang="en-US" sz="1400" i="1" dirty="0">
                <a:latin typeface="Arial" charset="0"/>
                <a:ea typeface="ＭＳ Ｐゴシック" pitchFamily="34" charset="-128"/>
                <a:cs typeface="Arial" charset="0"/>
              </a:rPr>
              <a:t>Exchange of written notes</a:t>
            </a:r>
          </a:p>
          <a:p>
            <a:pPr fontAlgn="auto">
              <a:spcBef>
                <a:spcPts val="0"/>
              </a:spcBef>
              <a:spcAft>
                <a:spcPts val="0"/>
              </a:spcAft>
              <a:buClr>
                <a:schemeClr val="tx1"/>
              </a:buClr>
              <a:buFont typeface="Wingdings" pitchFamily="2" charset="2"/>
              <a:buChar char="§"/>
              <a:defRPr/>
            </a:pPr>
            <a:r>
              <a:rPr lang="en-US" sz="1400" i="1" dirty="0">
                <a:latin typeface="Arial" charset="0"/>
                <a:ea typeface="ＭＳ Ｐゴシック" pitchFamily="34" charset="-128"/>
                <a:cs typeface="Arial" charset="0"/>
              </a:rPr>
              <a:t>Typing on computer </a:t>
            </a:r>
          </a:p>
          <a:p>
            <a:pPr fontAlgn="auto">
              <a:spcBef>
                <a:spcPts val="0"/>
              </a:spcBef>
              <a:spcAft>
                <a:spcPts val="0"/>
              </a:spcAft>
              <a:buClr>
                <a:schemeClr val="tx1"/>
              </a:buClr>
              <a:buFont typeface="Wingdings" pitchFamily="2" charset="2"/>
              <a:buChar char="§"/>
              <a:defRPr/>
            </a:pPr>
            <a:r>
              <a:rPr lang="en-US" sz="1400" i="1" dirty="0">
                <a:latin typeface="Arial" charset="0"/>
                <a:ea typeface="ＭＳ Ｐゴシック" pitchFamily="34" charset="-128"/>
                <a:cs typeface="Arial" charset="0"/>
              </a:rPr>
              <a:t>Text messaging</a:t>
            </a:r>
          </a:p>
          <a:p>
            <a:pPr fontAlgn="auto">
              <a:spcBef>
                <a:spcPts val="0"/>
              </a:spcBef>
              <a:spcAft>
                <a:spcPts val="0"/>
              </a:spcAft>
              <a:buClr>
                <a:schemeClr val="tx1"/>
              </a:buClr>
              <a:buFont typeface="Wingdings" pitchFamily="2" charset="2"/>
              <a:buChar char="§"/>
              <a:defRPr/>
            </a:pPr>
            <a:r>
              <a:rPr lang="en-US" sz="1400" i="1" dirty="0">
                <a:latin typeface="Arial" charset="0"/>
                <a:ea typeface="ＭＳ Ｐゴシック" pitchFamily="34" charset="-128"/>
                <a:cs typeface="Arial" charset="0"/>
              </a:rPr>
              <a:t>Assistive listening devices</a:t>
            </a:r>
          </a:p>
          <a:p>
            <a:pPr fontAlgn="auto">
              <a:spcBef>
                <a:spcPts val="0"/>
              </a:spcBef>
              <a:spcAft>
                <a:spcPts val="0"/>
              </a:spcAft>
              <a:buClr>
                <a:schemeClr val="tx1"/>
              </a:buClr>
              <a:buFont typeface="Wingdings" pitchFamily="2" charset="2"/>
              <a:buChar char="§"/>
              <a:defRPr/>
            </a:pPr>
            <a:r>
              <a:rPr lang="en-US" sz="1400" i="1" dirty="0">
                <a:latin typeface="Arial" charset="0"/>
                <a:ea typeface="ＭＳ Ｐゴシック" pitchFamily="34" charset="-128"/>
                <a:cs typeface="Arial" charset="0"/>
              </a:rPr>
              <a:t>Qualified interpreters</a:t>
            </a:r>
          </a:p>
          <a:p>
            <a:pPr fontAlgn="auto">
              <a:spcBef>
                <a:spcPts val="0"/>
              </a:spcBef>
              <a:spcAft>
                <a:spcPts val="0"/>
              </a:spcAft>
              <a:buClr>
                <a:schemeClr val="tx1"/>
              </a:buClr>
              <a:buFont typeface="Wingdings" pitchFamily="2" charset="2"/>
              <a:buChar char="§"/>
              <a:defRPr/>
            </a:pPr>
            <a:r>
              <a:rPr lang="en-US" sz="1400" i="1" dirty="0">
                <a:latin typeface="Arial" charset="0"/>
                <a:ea typeface="ＭＳ Ｐゴシック" pitchFamily="34" charset="-128"/>
                <a:cs typeface="Arial" charset="0"/>
              </a:rPr>
              <a:t>Video interpreting services</a:t>
            </a:r>
          </a:p>
          <a:p>
            <a:pPr fontAlgn="auto">
              <a:spcBef>
                <a:spcPts val="0"/>
              </a:spcBef>
              <a:spcAft>
                <a:spcPts val="0"/>
              </a:spcAft>
              <a:buClr>
                <a:schemeClr val="tx1"/>
              </a:buClr>
              <a:buFont typeface="Wingdings" pitchFamily="2" charset="2"/>
              <a:buChar char="§"/>
              <a:defRPr/>
            </a:pPr>
            <a:r>
              <a:rPr lang="en-US" sz="1400" i="1" dirty="0">
                <a:latin typeface="Arial" charset="0"/>
                <a:ea typeface="ＭＳ Ｐゴシック" pitchFamily="34" charset="-128"/>
                <a:cs typeface="Arial" charset="0"/>
              </a:rPr>
              <a:t>TTY and/or Relay Service</a:t>
            </a:r>
            <a:r>
              <a:rPr lang="en-US" i="1" dirty="0">
                <a:latin typeface="Arial" charset="0"/>
                <a:ea typeface="ＭＳ Ｐゴシック" pitchFamily="34" charset="-128"/>
                <a:cs typeface="Arial" charset="0"/>
              </a:rPr>
              <a:t> </a:t>
            </a:r>
          </a:p>
          <a:p>
            <a:pPr fontAlgn="auto">
              <a:spcBef>
                <a:spcPts val="0"/>
              </a:spcBef>
              <a:spcAft>
                <a:spcPts val="0"/>
              </a:spcAft>
              <a:buClr>
                <a:schemeClr val="tx1"/>
              </a:buClr>
              <a:buFont typeface="Wingdings" pitchFamily="2" charset="2"/>
              <a:buChar char="§"/>
              <a:defRPr/>
            </a:pPr>
            <a:endParaRPr lang="en-US" i="1" dirty="0">
              <a:latin typeface="Arial" charset="0"/>
              <a:ea typeface="ＭＳ Ｐゴシック" pitchFamily="34" charset="-128"/>
              <a:cs typeface="Arial" charset="0"/>
            </a:endParaRPr>
          </a:p>
          <a:p>
            <a:pPr fontAlgn="auto">
              <a:spcBef>
                <a:spcPts val="0"/>
              </a:spcBef>
              <a:spcAft>
                <a:spcPts val="0"/>
              </a:spcAft>
              <a:buClr>
                <a:schemeClr val="tx1"/>
              </a:buClr>
              <a:buFont typeface="Wingdings" pitchFamily="2" charset="2"/>
              <a:buChar char="§"/>
              <a:defRPr/>
            </a:pPr>
            <a:r>
              <a:rPr lang="en-US" i="1" dirty="0">
                <a:latin typeface="Arial" charset="0"/>
                <a:ea typeface="ＭＳ Ｐゴシック" pitchFamily="34" charset="-128"/>
                <a:cs typeface="Arial" charset="0"/>
              </a:rPr>
              <a:t>Large print materials </a:t>
            </a:r>
            <a:br>
              <a:rPr lang="en-US" i="1" dirty="0">
                <a:latin typeface="Arial" charset="0"/>
                <a:ea typeface="ＭＳ Ｐゴシック" pitchFamily="34" charset="-128"/>
                <a:cs typeface="Arial" charset="0"/>
              </a:rPr>
            </a:br>
            <a:r>
              <a:rPr lang="en-US" i="1" dirty="0">
                <a:latin typeface="Arial" charset="0"/>
                <a:ea typeface="ＭＳ Ｐゴシック" pitchFamily="34" charset="-128"/>
                <a:cs typeface="Arial" charset="0"/>
              </a:rPr>
              <a:t>(18 pt. font or larger)</a:t>
            </a:r>
          </a:p>
          <a:p>
            <a:pPr fontAlgn="auto">
              <a:spcBef>
                <a:spcPts val="0"/>
              </a:spcBef>
              <a:spcAft>
                <a:spcPts val="0"/>
              </a:spcAft>
              <a:buClr>
                <a:schemeClr val="tx1"/>
              </a:buClr>
              <a:buFont typeface="Wingdings" pitchFamily="2" charset="2"/>
              <a:buChar char="§"/>
              <a:defRPr/>
            </a:pPr>
            <a:r>
              <a:rPr lang="en-US" i="1" dirty="0">
                <a:latin typeface="Arial" charset="0"/>
                <a:ea typeface="ＭＳ Ｐゴシック" pitchFamily="34" charset="-128"/>
                <a:cs typeface="Arial" charset="0"/>
              </a:rPr>
              <a:t>Braille materials</a:t>
            </a:r>
          </a:p>
          <a:p>
            <a:pPr fontAlgn="auto">
              <a:spcBef>
                <a:spcPts val="0"/>
              </a:spcBef>
              <a:spcAft>
                <a:spcPts val="0"/>
              </a:spcAft>
              <a:buClr>
                <a:schemeClr val="tx1"/>
              </a:buClr>
              <a:buFont typeface="Wingdings" pitchFamily="2" charset="2"/>
              <a:buChar char="§"/>
              <a:defRPr/>
            </a:pPr>
            <a:r>
              <a:rPr lang="en-US" i="1" dirty="0">
                <a:latin typeface="Arial" charset="0"/>
                <a:ea typeface="ＭＳ Ｐゴシック" pitchFamily="34" charset="-128"/>
                <a:cs typeface="Arial" charset="0"/>
              </a:rPr>
              <a:t>Audio recordings</a:t>
            </a:r>
          </a:p>
          <a:p>
            <a:pPr fontAlgn="auto">
              <a:spcBef>
                <a:spcPts val="0"/>
              </a:spcBef>
              <a:spcAft>
                <a:spcPts val="0"/>
              </a:spcAft>
              <a:buClr>
                <a:schemeClr val="tx1"/>
              </a:buClr>
              <a:buFont typeface="Wingdings" pitchFamily="2" charset="2"/>
              <a:buChar char="§"/>
              <a:defRPr/>
            </a:pPr>
            <a:r>
              <a:rPr lang="en-US" i="1" dirty="0">
                <a:latin typeface="Arial" charset="0"/>
                <a:ea typeface="ＭＳ Ｐゴシック" pitchFamily="34" charset="-128"/>
                <a:cs typeface="Arial" charset="0"/>
              </a:rPr>
              <a:t>Materials in electronic format </a:t>
            </a:r>
          </a:p>
          <a:p>
            <a:pPr fontAlgn="auto">
              <a:spcBef>
                <a:spcPts val="0"/>
              </a:spcBef>
              <a:spcAft>
                <a:spcPts val="0"/>
              </a:spcAft>
              <a:buClr>
                <a:schemeClr val="tx1"/>
              </a:buClr>
              <a:buFont typeface="Wingdings" pitchFamily="2" charset="2"/>
              <a:buChar char="§"/>
              <a:defRPr/>
            </a:pPr>
            <a:r>
              <a:rPr lang="en-US" i="1" dirty="0">
                <a:latin typeface="Arial" charset="0"/>
                <a:ea typeface="ＭＳ Ｐゴシック" pitchFamily="34" charset="-128"/>
                <a:cs typeface="Arial" charset="0"/>
              </a:rPr>
              <a:t>Reading written information aloud to customer</a:t>
            </a:r>
          </a:p>
          <a:p>
            <a:pPr fontAlgn="auto">
              <a:spcBef>
                <a:spcPts val="0"/>
              </a:spcBef>
              <a:spcAft>
                <a:spcPts val="0"/>
              </a:spcAft>
              <a:buClr>
                <a:schemeClr val="tx1"/>
              </a:buClr>
              <a:buFont typeface="Wingdings" pitchFamily="2" charset="2"/>
              <a:buChar char="§"/>
              <a:defRPr/>
            </a:pPr>
            <a:r>
              <a:rPr lang="en-US" i="1" dirty="0">
                <a:latin typeface="Arial" charset="0"/>
                <a:ea typeface="ＭＳ Ｐゴシック" pitchFamily="34" charset="-128"/>
                <a:cs typeface="Arial" charset="0"/>
              </a:rPr>
              <a:t>Providing assistance to complete forms</a:t>
            </a:r>
          </a:p>
          <a:p>
            <a:pPr fontAlgn="auto">
              <a:spcBef>
                <a:spcPts val="0"/>
              </a:spcBef>
              <a:spcAft>
                <a:spcPts val="0"/>
              </a:spcAft>
              <a:buClr>
                <a:schemeClr val="tx1"/>
              </a:buClr>
              <a:buFont typeface="Wingdings" pitchFamily="2" charset="2"/>
              <a:buChar char="§"/>
              <a:defRPr/>
            </a:pPr>
            <a:endParaRPr lang="en-US" i="1" dirty="0">
              <a:latin typeface="Arial" charset="0"/>
              <a:ea typeface="ＭＳ Ｐゴシック" pitchFamily="34" charset="-128"/>
              <a:cs typeface="Arial" charset="0"/>
            </a:endParaRPr>
          </a:p>
          <a:p>
            <a:pPr fontAlgn="auto">
              <a:spcBef>
                <a:spcPts val="0"/>
              </a:spcBef>
              <a:spcAft>
                <a:spcPts val="0"/>
              </a:spcAft>
              <a:defRPr/>
            </a:pPr>
            <a:endParaRPr lang="en-US" sz="1400" i="1" dirty="0">
              <a:latin typeface="Arial" charset="0"/>
              <a:ea typeface="ＭＳ Ｐゴシック" pitchFamily="34" charset="-128"/>
            </a:endParaRPr>
          </a:p>
          <a:p>
            <a:pPr fontAlgn="auto">
              <a:spcBef>
                <a:spcPts val="0"/>
              </a:spcBef>
              <a:spcAft>
                <a:spcPts val="0"/>
              </a:spcAft>
              <a:defRPr/>
            </a:pPr>
            <a:endParaRPr lang="en-US" sz="1400" i="1" dirty="0">
              <a:latin typeface="Arial"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400" smtClean="0">
                <a:latin typeface="Arial" charset="0"/>
                <a:ea typeface="ＭＳ Ｐゴシック" pitchFamily="34" charset="-128"/>
              </a:rPr>
              <a:t>Script: </a:t>
            </a:r>
            <a:r>
              <a:rPr lang="en-US" sz="1400" i="1" smtClean="0">
                <a:latin typeface="Arial" charset="0"/>
                <a:ea typeface="ＭＳ Ｐゴシック" pitchFamily="34" charset="-128"/>
              </a:rPr>
              <a:t>When a person with a disability requests an auxiliary aid or service:</a:t>
            </a:r>
          </a:p>
          <a:p>
            <a:pPr>
              <a:spcBef>
                <a:spcPct val="0"/>
              </a:spcBef>
            </a:pPr>
            <a:r>
              <a:rPr lang="en-US" sz="1400" i="1" smtClean="0">
                <a:latin typeface="Arial" charset="0"/>
                <a:ea typeface="ＭＳ Ｐゴシック" pitchFamily="34" charset="-128"/>
              </a:rPr>
              <a:t>Consult with the individual about their choice of aid or service.  There may be more than one option that will work for both of you.  The individual is going to know what works best for them.</a:t>
            </a:r>
          </a:p>
          <a:p>
            <a:pPr>
              <a:spcBef>
                <a:spcPct val="0"/>
              </a:spcBef>
            </a:pPr>
            <a:r>
              <a:rPr lang="en-US" sz="1400" i="1" smtClean="0">
                <a:latin typeface="Arial" charset="0"/>
                <a:ea typeface="ＭＳ Ｐゴシック" pitchFamily="34" charset="-128"/>
              </a:rPr>
              <a:t>Businesses cannot charge the person for the communication aids or services provided.</a:t>
            </a:r>
          </a:p>
          <a:p>
            <a:pPr>
              <a:spcBef>
                <a:spcPct val="0"/>
              </a:spcBef>
            </a:pPr>
            <a:r>
              <a:rPr lang="en-US" sz="1400" i="1" smtClean="0">
                <a:latin typeface="Arial" charset="0"/>
                <a:ea typeface="ＭＳ Ｐゴシック" pitchFamily="34" charset="-128"/>
              </a:rPr>
              <a:t>As you may notice the pictures here are samples of VITA spelled out in American Sign Language </a:t>
            </a:r>
          </a:p>
          <a:p>
            <a:pPr>
              <a:spcBef>
                <a:spcPct val="0"/>
              </a:spcBef>
            </a:pPr>
            <a:endParaRPr lang="en-US" sz="1400" smtClean="0">
              <a:latin typeface="Arial" charset="0"/>
              <a:ea typeface="ＭＳ Ｐゴシック" pitchFamily="34" charset="-128"/>
            </a:endParaRPr>
          </a:p>
          <a:p>
            <a:pPr>
              <a:spcBef>
                <a:spcPct val="0"/>
              </a:spcBef>
            </a:pPr>
            <a:r>
              <a:rPr lang="en-US" sz="1400" smtClean="0">
                <a:latin typeface="Arial" charset="0"/>
                <a:ea typeface="ＭＳ Ｐゴシック" pitchFamily="34" charset="-128"/>
              </a:rPr>
              <a:t>Ensure your volunteers know who on staff to contact when an individual is requesting an accommodation </a:t>
            </a:r>
            <a:r>
              <a:rPr lang="en-US" sz="1400" b="1" smtClean="0">
                <a:latin typeface="Arial" charset="0"/>
                <a:ea typeface="ＭＳ Ｐゴシック" pitchFamily="34" charset="-128"/>
              </a:rPr>
              <a:t>Insert your policy/procedure or contact here</a:t>
            </a:r>
            <a:endParaRPr lang="en-US" sz="1400" smtClean="0">
              <a:latin typeface="Arial" charset="0"/>
              <a:ea typeface="ＭＳ Ｐゴシック" pitchFamily="34" charset="-128"/>
            </a:endParaRPr>
          </a:p>
          <a:p>
            <a:pPr>
              <a:spcBef>
                <a:spcPct val="0"/>
              </a:spcBef>
            </a:pPr>
            <a:endParaRPr lang="en-US" sz="1400" smtClean="0">
              <a:latin typeface="Arial" charset="0"/>
              <a:ea typeface="ＭＳ Ｐゴシック" pitchFamily="34" charset="-128"/>
            </a:endParaRPr>
          </a:p>
          <a:p>
            <a:pPr>
              <a:spcBef>
                <a:spcPct val="0"/>
              </a:spcBef>
            </a:pPr>
            <a:endParaRPr lang="en-US" sz="1400" smtClean="0">
              <a:latin typeface="Arial"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a:t>
            </a:r>
            <a:r>
              <a:rPr lang="en-US" i="1" smtClean="0"/>
              <a:t> Parking – Review the parking at your site prior to opening and check for the answers to the following </a:t>
            </a:r>
          </a:p>
          <a:p>
            <a:pPr>
              <a:spcBef>
                <a:spcPct val="0"/>
              </a:spcBef>
            </a:pPr>
            <a:r>
              <a:rPr lang="en-US" i="1" smtClean="0"/>
              <a:t>Do you have accessible parking available? You should have accessible parking to include access aisles and curb cuts for physical accessibility.  </a:t>
            </a:r>
          </a:p>
          <a:p>
            <a:pPr>
              <a:spcBef>
                <a:spcPct val="0"/>
              </a:spcBef>
            </a:pPr>
            <a:r>
              <a:rPr lang="en-US" i="1" smtClean="0"/>
              <a:t>Once you have verified parking is available it is important to keep in mind….</a:t>
            </a:r>
          </a:p>
          <a:p>
            <a:pPr>
              <a:spcBef>
                <a:spcPct val="0"/>
              </a:spcBef>
            </a:pPr>
            <a:r>
              <a:rPr lang="en-US" i="1" smtClean="0"/>
              <a:t>Many facilities have accessible parking spaces, but sometimes the access aisles, including the curb cuts, are blocked  by debris such as snow, ice, leaves, even other cars parking in the access aisles and even sometimes tent signs chairs etc.  </a:t>
            </a:r>
          </a:p>
          <a:p>
            <a:pPr>
              <a:spcBef>
                <a:spcPct val="0"/>
              </a:spcBef>
            </a:pPr>
            <a:r>
              <a:rPr lang="en-US" i="1" smtClean="0"/>
              <a:t>Let volunteers know who to notify should they notice these types of barriers </a:t>
            </a:r>
            <a:r>
              <a:rPr lang="en-US" smtClean="0"/>
              <a:t>(for example site coordinator? And site coordinators should know who to contact to have barriers removed.) </a:t>
            </a:r>
            <a:r>
              <a:rPr lang="en-US" b="1" smtClean="0">
                <a:latin typeface="Arial" charset="0"/>
                <a:ea typeface="ＭＳ Ｐゴシック" pitchFamily="34" charset="-128"/>
              </a:rPr>
              <a:t>Insert your policy/procedure or contact here</a:t>
            </a:r>
            <a:endParaRPr lang="en-US" smtClean="0">
              <a:latin typeface="Arial" charset="0"/>
              <a:ea typeface="ＭＳ Ｐゴシック" pitchFamily="34" charset="-128"/>
            </a:endParaRPr>
          </a:p>
          <a:p>
            <a:pPr>
              <a:spcBef>
                <a:spcPct val="0"/>
              </a:spcBef>
            </a:pPr>
            <a:endParaRPr lang="en-US" smtClean="0"/>
          </a:p>
          <a:p>
            <a:pPr>
              <a:spcBef>
                <a:spcPct val="0"/>
              </a:spcBef>
            </a:pPr>
            <a:endParaRPr 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fld id="{7D80EDC7-A92A-4546-A5AB-258734EB04F5}" type="slidenum">
              <a:rPr lang="en-US">
                <a:solidFill>
                  <a:prstClr val="black"/>
                </a:solidFill>
                <a:latin typeface="Calibri" pitchFamily="34" charset="0"/>
              </a:rPr>
              <a:pPr/>
              <a:t>33</a:t>
            </a:fld>
            <a:endParaRPr lang="en-US">
              <a:solidFill>
                <a:prstClr val="black"/>
              </a:solidFill>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ebdings" pitchFamily="18" charset="2"/>
              <a:buNone/>
            </a:pPr>
            <a:r>
              <a:rPr lang="en-US" sz="1400" smtClean="0">
                <a:latin typeface="Arial" charset="0"/>
                <a:ea typeface="ＭＳ Ｐゴシック" pitchFamily="34" charset="-128"/>
              </a:rPr>
              <a:t>Script: </a:t>
            </a:r>
            <a:r>
              <a:rPr lang="en-US" sz="1400" i="1" smtClean="0">
                <a:latin typeface="Arial" charset="0"/>
                <a:ea typeface="ＭＳ Ｐゴシック" pitchFamily="34" charset="-128"/>
              </a:rPr>
              <a:t>The entrance to the building is very important – if individuals can’t access the building they cannot access services </a:t>
            </a:r>
          </a:p>
          <a:p>
            <a:pPr>
              <a:spcBef>
                <a:spcPct val="0"/>
              </a:spcBef>
              <a:buFont typeface="Webdings" pitchFamily="18" charset="2"/>
              <a:buNone/>
            </a:pPr>
            <a:r>
              <a:rPr lang="en-US" sz="1400" b="1" smtClean="0">
                <a:latin typeface="Arial" charset="0"/>
                <a:ea typeface="ＭＳ Ｐゴシック" pitchFamily="34" charset="-128"/>
              </a:rPr>
              <a:t>Insert your policy/procedure here and ensure site coordinators/volunteers know the answers to the following for their site</a:t>
            </a:r>
            <a:endParaRPr lang="en-US" sz="1400" i="1" smtClean="0">
              <a:latin typeface="Arial" charset="0"/>
              <a:ea typeface="ＭＳ Ｐゴシック" pitchFamily="34" charset="-128"/>
            </a:endParaRPr>
          </a:p>
          <a:p>
            <a:pPr>
              <a:spcBef>
                <a:spcPct val="0"/>
              </a:spcBef>
            </a:pPr>
            <a:r>
              <a:rPr lang="en-US" sz="1400" i="1" smtClean="0">
                <a:latin typeface="Arial" charset="0"/>
                <a:ea typeface="ＭＳ Ｐゴシック" pitchFamily="34" charset="-128"/>
              </a:rPr>
              <a:t>Is there a route of travel to the building entrance that does not require the use of steps or stairs? If there are stairs at the main entrance, is there also a ramp or lift, or is there an alternative accessible entrance? </a:t>
            </a:r>
          </a:p>
          <a:p>
            <a:pPr>
              <a:spcBef>
                <a:spcPct val="0"/>
              </a:spcBef>
            </a:pPr>
            <a:r>
              <a:rPr lang="en-US" sz="1400" i="1" smtClean="0">
                <a:latin typeface="Arial" charset="0"/>
                <a:ea typeface="ＭＳ Ｐゴシック" pitchFamily="34" charset="-128"/>
              </a:rPr>
              <a:t>If there is an alternative route is everyone aware of the location.  And if there is a lift, does everyone know how to use the lift?  If the lift or elevator becomes inoperable be sure volunteers know who to contact to make them aware of the problem.</a:t>
            </a:r>
          </a:p>
          <a:p>
            <a:pPr>
              <a:spcBef>
                <a:spcPct val="0"/>
              </a:spcBef>
              <a:buFont typeface="Webdings" pitchFamily="18" charset="2"/>
              <a:buNone/>
            </a:pPr>
            <a:r>
              <a:rPr lang="en-US" sz="1400" i="1" smtClean="0">
                <a:latin typeface="Arial" charset="0"/>
                <a:ea typeface="ＭＳ Ｐゴシック" pitchFamily="34" charset="-128"/>
              </a:rPr>
              <a:t>Do all inaccessible entrances have signs indicating the location of the nearest accessible entrance? </a:t>
            </a:r>
          </a:p>
          <a:p>
            <a:pPr>
              <a:spcBef>
                <a:spcPct val="0"/>
              </a:spcBef>
              <a:buFont typeface="Webdings" pitchFamily="18" charset="2"/>
              <a:buNone/>
            </a:pPr>
            <a:r>
              <a:rPr lang="en-US" sz="1400" i="1" smtClean="0">
                <a:latin typeface="Arial" charset="0"/>
                <a:ea typeface="ＭＳ Ｐゴシック" pitchFamily="34" charset="-128"/>
              </a:rPr>
              <a:t>In older buildings, the main entrance may only have steps.  Often there is an alternate accessible entrance, but without a sign it is hard to find, volunteers need to be aware of the importance of these signs and help to ensure they are not covered up or missing.  </a:t>
            </a:r>
          </a:p>
          <a:p>
            <a:pPr>
              <a:spcBef>
                <a:spcPct val="0"/>
              </a:spcBef>
              <a:buFont typeface="Webdings" pitchFamily="18" charset="2"/>
              <a:buNone/>
            </a:pPr>
            <a:endParaRPr lang="en-US" sz="1400" i="1" smtClean="0">
              <a:latin typeface="Arial" charset="0"/>
              <a:ea typeface="ＭＳ Ｐゴシック" pitchFamily="34" charset="-128"/>
            </a:endParaRPr>
          </a:p>
          <a:p>
            <a:pPr>
              <a:spcBef>
                <a:spcPct val="0"/>
              </a:spcBef>
              <a:buFont typeface="Webdings" pitchFamily="18" charset="2"/>
              <a:buNone/>
            </a:pPr>
            <a:r>
              <a:rPr lang="en-US" sz="1400" i="1" smtClean="0">
                <a:latin typeface="Arial" charset="0"/>
                <a:ea typeface="ＭＳ Ｐゴシック" pitchFamily="34" charset="-128"/>
              </a:rPr>
              <a:t>Finally, even though we hope all sites are accessible  should this not be the case and there is no accessible front entrance or alternative route was is the site’s plan to serve persons with disabilities who are unable to enter the site.  Ensure volunteers know the next closest accessible VITA site.  </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fld id="{C82CB776-AC4E-4840-A150-89BF0E1C4C50}" type="slidenum">
              <a:rPr lang="en-US">
                <a:solidFill>
                  <a:prstClr val="black"/>
                </a:solidFill>
                <a:latin typeface="Calibri" pitchFamily="34" charset="0"/>
                <a:ea typeface="ＭＳ Ｐゴシック" pitchFamily="34" charset="-128"/>
              </a:rPr>
              <a:pPr/>
              <a:t>34</a:t>
            </a:fld>
            <a:endParaRPr lang="en-US">
              <a:solidFill>
                <a:prstClr val="black"/>
              </a:solidFill>
              <a:latin typeface="Calibri" pitchFamily="3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buFont typeface="Webdings" pitchFamily="18" charset="2"/>
              <a:buNone/>
            </a:pPr>
            <a:r>
              <a:rPr lang="en-US" sz="1400" b="1" smtClean="0">
                <a:latin typeface="Arial" charset="0"/>
                <a:ea typeface="ＭＳ Ｐゴシック" pitchFamily="34" charset="-128"/>
              </a:rPr>
              <a:t>Accessible Route:</a:t>
            </a:r>
          </a:p>
          <a:p>
            <a:pPr>
              <a:lnSpc>
                <a:spcPct val="80000"/>
              </a:lnSpc>
              <a:spcBef>
                <a:spcPct val="0"/>
              </a:spcBef>
              <a:buFont typeface="Webdings" pitchFamily="18" charset="2"/>
              <a:buNone/>
            </a:pPr>
            <a:r>
              <a:rPr lang="en-US" sz="1400" smtClean="0">
                <a:latin typeface="Arial" charset="0"/>
                <a:ea typeface="ＭＳ Ｐゴシック" pitchFamily="34" charset="-128"/>
              </a:rPr>
              <a:t>Is the route of travel stable, firm and slip-resistant? As an overall safety issue ensure everyone is aware of how important is to keep floors dry and slip-resistant especially during inclement weather such as rain or snow</a:t>
            </a:r>
          </a:p>
          <a:p>
            <a:pPr>
              <a:lnSpc>
                <a:spcPct val="80000"/>
              </a:lnSpc>
              <a:spcBef>
                <a:spcPct val="0"/>
              </a:spcBef>
              <a:buFont typeface="Webdings" pitchFamily="18" charset="2"/>
              <a:buNone/>
            </a:pPr>
            <a:endParaRPr lang="en-US" sz="1400" smtClean="0">
              <a:latin typeface="Arial" charset="0"/>
              <a:ea typeface="ＭＳ Ｐゴシック" pitchFamily="34" charset="-128"/>
            </a:endParaRPr>
          </a:p>
          <a:p>
            <a:pPr>
              <a:lnSpc>
                <a:spcPct val="80000"/>
              </a:lnSpc>
              <a:spcBef>
                <a:spcPct val="0"/>
              </a:spcBef>
              <a:buFont typeface="Webdings" pitchFamily="18" charset="2"/>
              <a:buNone/>
            </a:pPr>
            <a:r>
              <a:rPr lang="en-US" sz="1400" smtClean="0">
                <a:latin typeface="Arial" charset="0"/>
                <a:ea typeface="ＭＳ Ｐゴシック" pitchFamily="34" charset="-128"/>
              </a:rPr>
              <a:t>Is the route at least 36 inches wide? Once a an accessible path of travel is established make sure volunteers understand the importance of keeping a path of travel open and not cluttered by signs, tables , other barriers etc. </a:t>
            </a:r>
            <a:endParaRPr lang="en-US" sz="1400" b="1" smtClean="0">
              <a:latin typeface="Arial" charset="0"/>
              <a:ea typeface="ＭＳ Ｐゴシック" pitchFamily="34" charset="-128"/>
            </a:endParaRPr>
          </a:p>
          <a:p>
            <a:pPr>
              <a:spcBef>
                <a:spcPct val="0"/>
              </a:spcBef>
            </a:pPr>
            <a:endParaRPr lang="en-US" sz="1400" smtClean="0">
              <a:latin typeface="Arial" charset="0"/>
              <a:ea typeface="ＭＳ Ｐゴシック" pitchFamily="34" charset="-128"/>
            </a:endParaRPr>
          </a:p>
          <a:p>
            <a:pPr>
              <a:spcBef>
                <a:spcPct val="0"/>
              </a:spcBef>
            </a:pPr>
            <a:r>
              <a:rPr lang="en-US" sz="1400" smtClean="0">
                <a:latin typeface="Arial" charset="0"/>
                <a:ea typeface="ＭＳ Ｐゴシック" pitchFamily="34" charset="-128"/>
              </a:rPr>
              <a:t>Examples of barriers on the accessible routes to building include: </a:t>
            </a:r>
          </a:p>
          <a:p>
            <a:pPr>
              <a:spcBef>
                <a:spcPct val="0"/>
              </a:spcBef>
              <a:buFontTx/>
              <a:buChar char="•"/>
            </a:pPr>
            <a:r>
              <a:rPr lang="en-US" sz="1400" smtClean="0">
                <a:latin typeface="Arial" charset="0"/>
                <a:ea typeface="ＭＳ Ｐゴシック" pitchFamily="34" charset="-128"/>
              </a:rPr>
              <a:t>Part of the walkway is gravel</a:t>
            </a:r>
          </a:p>
          <a:p>
            <a:pPr>
              <a:spcBef>
                <a:spcPct val="0"/>
              </a:spcBef>
              <a:buFontTx/>
              <a:buChar char="•"/>
            </a:pPr>
            <a:r>
              <a:rPr lang="en-US" sz="1400" smtClean="0">
                <a:latin typeface="Arial" charset="0"/>
                <a:ea typeface="ＭＳ Ｐゴシック" pitchFamily="34" charset="-128"/>
              </a:rPr>
              <a:t>Trash cans , signage, tables and chairs placed in the 36 inch wide pathway block the accessible route</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fld id="{4D593689-3EB8-4A6E-8F6F-D0E50D127646}" type="slidenum">
              <a:rPr lang="en-US">
                <a:solidFill>
                  <a:prstClr val="black"/>
                </a:solidFill>
                <a:latin typeface="Calibri" pitchFamily="34" charset="0"/>
                <a:ea typeface="ＭＳ Ｐゴシック" pitchFamily="34" charset="-128"/>
              </a:rPr>
              <a:pPr/>
              <a:t>35</a:t>
            </a:fld>
            <a:endParaRPr lang="en-US">
              <a:solidFill>
                <a:prstClr val="black"/>
              </a:solidFill>
              <a:latin typeface="Calibri"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xfrm>
            <a:off x="762000" y="4343673"/>
            <a:ext cx="5486400" cy="41145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ebdings" pitchFamily="18" charset="2"/>
              <a:buNone/>
            </a:pPr>
            <a:r>
              <a:rPr lang="en-US" smtClean="0">
                <a:latin typeface="Arial" charset="0"/>
                <a:ea typeface="ＭＳ Ｐゴシック" pitchFamily="34" charset="-128"/>
              </a:rPr>
              <a:t>Script: </a:t>
            </a:r>
            <a:r>
              <a:rPr lang="en-US" i="1" smtClean="0">
                <a:latin typeface="Arial" charset="0"/>
                <a:ea typeface="ＭＳ Ｐゴシック" pitchFamily="34" charset="-128"/>
              </a:rPr>
              <a:t>Again is there an accessible route? - if individuals can’t gain access they cannot access services </a:t>
            </a:r>
          </a:p>
          <a:p>
            <a:pPr>
              <a:spcBef>
                <a:spcPct val="0"/>
              </a:spcBef>
              <a:buFont typeface="Webdings" pitchFamily="18" charset="2"/>
              <a:buNone/>
            </a:pPr>
            <a:r>
              <a:rPr lang="en-US" b="1" smtClean="0">
                <a:latin typeface="Arial" charset="0"/>
                <a:ea typeface="ＭＳ Ｐゴシック" pitchFamily="34" charset="-128"/>
              </a:rPr>
              <a:t>Insert your policy/procedure here and ensure site coordinators/volunteers know the answers to the following for their site</a:t>
            </a:r>
          </a:p>
          <a:p>
            <a:pPr>
              <a:spcBef>
                <a:spcPct val="0"/>
              </a:spcBef>
              <a:buFont typeface="Webdings" pitchFamily="18" charset="2"/>
              <a:buNone/>
            </a:pPr>
            <a:endParaRPr lang="en-US" i="1" smtClean="0">
              <a:latin typeface="Arial" charset="0"/>
              <a:ea typeface="ＭＳ Ｐゴシック" pitchFamily="34" charset="-128"/>
            </a:endParaRPr>
          </a:p>
          <a:p>
            <a:pPr>
              <a:spcBef>
                <a:spcPct val="0"/>
              </a:spcBef>
            </a:pPr>
            <a:r>
              <a:rPr lang="en-US" b="1" i="1" smtClean="0">
                <a:latin typeface="Arial" charset="0"/>
                <a:ea typeface="ＭＳ Ｐゴシック" pitchFamily="34" charset="-128"/>
              </a:rPr>
              <a:t>Accessible Route </a:t>
            </a:r>
            <a:r>
              <a:rPr lang="en-US" sz="1400" i="1" smtClean="0">
                <a:latin typeface="Arial" charset="0"/>
                <a:ea typeface="ＭＳ Ｐゴシック" pitchFamily="34" charset="-128"/>
              </a:rPr>
              <a:t>Can all objects protruding into the accessible route be detected by a person with a visual disability using a cane?</a:t>
            </a:r>
          </a:p>
          <a:p>
            <a:pPr>
              <a:spcBef>
                <a:spcPct val="0"/>
              </a:spcBef>
            </a:pPr>
            <a:r>
              <a:rPr lang="en-US" sz="1400" i="1" smtClean="0">
                <a:latin typeface="Arial" charset="0"/>
                <a:ea typeface="ＭＳ Ｐゴシック" pitchFamily="34" charset="-128"/>
              </a:rPr>
              <a:t>Examples of  barriers that protrude into the accessible path of travel may include:  </a:t>
            </a:r>
          </a:p>
          <a:p>
            <a:pPr>
              <a:spcBef>
                <a:spcPct val="0"/>
              </a:spcBef>
              <a:buFontTx/>
              <a:buChar char="•"/>
            </a:pPr>
            <a:r>
              <a:rPr lang="en-US" sz="1400" i="1" smtClean="0">
                <a:latin typeface="Arial" charset="0"/>
                <a:ea typeface="ＭＳ Ｐゴシック" pitchFamily="34" charset="-128"/>
              </a:rPr>
              <a:t>low hanging limbs</a:t>
            </a:r>
          </a:p>
          <a:p>
            <a:pPr>
              <a:spcBef>
                <a:spcPct val="0"/>
              </a:spcBef>
              <a:buFontTx/>
              <a:buChar char="•"/>
            </a:pPr>
            <a:r>
              <a:rPr lang="en-US" sz="1400" i="1" smtClean="0">
                <a:latin typeface="Arial" charset="0"/>
                <a:ea typeface="ＭＳ Ｐゴシック" pitchFamily="34" charset="-128"/>
              </a:rPr>
              <a:t>temporary signs</a:t>
            </a:r>
          </a:p>
          <a:p>
            <a:pPr>
              <a:spcBef>
                <a:spcPct val="0"/>
              </a:spcBef>
              <a:buFontTx/>
              <a:buChar char="•"/>
            </a:pPr>
            <a:r>
              <a:rPr lang="en-US" sz="1400" i="1" smtClean="0">
                <a:latin typeface="Arial" charset="0"/>
                <a:ea typeface="ＭＳ Ｐゴシック" pitchFamily="34" charset="-128"/>
              </a:rPr>
              <a:t>low hanging outdoor lights</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fld id="{DEA96842-D48C-4F51-8C51-166C2BA53CD8}" type="slidenum">
              <a:rPr lang="en-US">
                <a:solidFill>
                  <a:prstClr val="black"/>
                </a:solidFill>
                <a:latin typeface="Calibri" pitchFamily="34" charset="0"/>
                <a:ea typeface="ＭＳ Ｐゴシック" pitchFamily="34" charset="-128"/>
              </a:rPr>
              <a:pPr/>
              <a:t>36</a:t>
            </a:fld>
            <a:endParaRPr lang="en-US">
              <a:solidFill>
                <a:prstClr val="black"/>
              </a:solidFill>
              <a:latin typeface="Calibri" pitchFamily="3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400" b="1" smtClean="0">
                <a:latin typeface="Arial" charset="0"/>
                <a:ea typeface="ＭＳ Ｐゴシック" pitchFamily="34" charset="-128"/>
              </a:rPr>
              <a:t>Script:  </a:t>
            </a:r>
            <a:r>
              <a:rPr lang="en-US" sz="1400" i="1" smtClean="0">
                <a:latin typeface="Arial" charset="0"/>
                <a:ea typeface="ＭＳ Ｐゴシック" pitchFamily="34" charset="-128"/>
              </a:rPr>
              <a:t>A continued theme - Accessible Path of travel </a:t>
            </a:r>
          </a:p>
          <a:p>
            <a:pPr>
              <a:spcBef>
                <a:spcPct val="0"/>
              </a:spcBef>
            </a:pPr>
            <a:r>
              <a:rPr lang="en-US" sz="1400" i="1" smtClean="0">
                <a:latin typeface="Arial" charset="0"/>
                <a:ea typeface="ＭＳ Ｐゴシック" pitchFamily="34" charset="-128"/>
              </a:rPr>
              <a:t>Once a customer with a disability enters your building there should be at least one accessible path of travel to the VITA services. This accessible path of travel should be at least 36 inches wide and not require the use steps or stairs.</a:t>
            </a:r>
          </a:p>
          <a:p>
            <a:pPr>
              <a:spcBef>
                <a:spcPct val="0"/>
              </a:spcBef>
            </a:pPr>
            <a:r>
              <a:rPr lang="en-US" sz="1400" i="1" smtClean="0">
                <a:latin typeface="Arial" charset="0"/>
                <a:ea typeface="ＭＳ Ｐゴシック" pitchFamily="34" charset="-128"/>
              </a:rPr>
              <a:t>Again Once a an accessible path of travel is established make sure volunteers understand the importance of keeping a path of travel open and not cluttered by signs, tables , other barriers etc. </a:t>
            </a:r>
            <a:endParaRPr lang="en-US" sz="1400" b="1" i="1" smtClean="0">
              <a:latin typeface="Arial" charset="0"/>
              <a:ea typeface="ＭＳ Ｐゴシック" pitchFamily="34" charset="-128"/>
            </a:endParaRPr>
          </a:p>
          <a:p>
            <a:pPr>
              <a:spcBef>
                <a:spcPct val="0"/>
              </a:spcBef>
            </a:pPr>
            <a:endParaRPr lang="en-US" sz="1400" i="1" smtClean="0">
              <a:latin typeface="Arial" charset="0"/>
              <a:ea typeface="ＭＳ Ｐゴシック" pitchFamily="34" charset="-128"/>
            </a:endParaRPr>
          </a:p>
          <a:p>
            <a:pPr>
              <a:spcBef>
                <a:spcPct val="0"/>
              </a:spcBef>
            </a:pPr>
            <a:endParaRPr lang="en-US" sz="1400" i="1" smtClean="0">
              <a:latin typeface="Arial"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en-US" b="1" smtClean="0">
                <a:latin typeface="Arial" charset="0"/>
                <a:ea typeface="ＭＳ Ｐゴシック" pitchFamily="34" charset="-128"/>
              </a:rPr>
              <a:t>Accessible Path of Travel</a:t>
            </a:r>
          </a:p>
          <a:p>
            <a:pPr>
              <a:lnSpc>
                <a:spcPct val="80000"/>
              </a:lnSpc>
              <a:spcBef>
                <a:spcPct val="0"/>
              </a:spcBef>
            </a:pPr>
            <a:r>
              <a:rPr lang="en-US" smtClean="0">
                <a:latin typeface="Arial" charset="0"/>
                <a:ea typeface="ＭＳ Ｐゴシック" pitchFamily="34" charset="-128"/>
              </a:rPr>
              <a:t>In circulation paths, are all obstacles cane-detectable?  </a:t>
            </a:r>
          </a:p>
          <a:p>
            <a:pPr>
              <a:lnSpc>
                <a:spcPct val="80000"/>
              </a:lnSpc>
              <a:spcBef>
                <a:spcPct val="0"/>
              </a:spcBef>
            </a:pPr>
            <a:r>
              <a:rPr lang="en-US" smtClean="0">
                <a:latin typeface="Arial" charset="0"/>
                <a:ea typeface="ＭＳ Ｐゴシック" pitchFamily="34" charset="-128"/>
              </a:rPr>
              <a:t>A protruding object is </a:t>
            </a:r>
            <a:r>
              <a:rPr lang="en-US" b="1" u="sng" smtClean="0">
                <a:latin typeface="Arial" charset="0"/>
                <a:ea typeface="ＭＳ Ｐゴシック" pitchFamily="34" charset="-128"/>
              </a:rPr>
              <a:t>not</a:t>
            </a:r>
            <a:r>
              <a:rPr lang="en-US" smtClean="0">
                <a:latin typeface="Arial" charset="0"/>
                <a:ea typeface="ＭＳ Ｐゴシック" pitchFamily="34" charset="-128"/>
              </a:rPr>
              <a:t> an obstacle for a person with a visual disability using a cane if:</a:t>
            </a:r>
          </a:p>
          <a:p>
            <a:pPr>
              <a:lnSpc>
                <a:spcPct val="80000"/>
              </a:lnSpc>
              <a:spcBef>
                <a:spcPct val="0"/>
              </a:spcBef>
              <a:buFontTx/>
              <a:buChar char="•"/>
            </a:pPr>
            <a:r>
              <a:rPr lang="en-US" smtClean="0">
                <a:latin typeface="Arial" charset="0"/>
                <a:ea typeface="ＭＳ Ｐゴシック" pitchFamily="34" charset="-128"/>
              </a:rPr>
              <a:t>The object is located within 27 inches from the floor (this can be detected by their cane)</a:t>
            </a:r>
          </a:p>
          <a:p>
            <a:pPr>
              <a:lnSpc>
                <a:spcPct val="80000"/>
              </a:lnSpc>
              <a:spcBef>
                <a:spcPct val="0"/>
              </a:spcBef>
              <a:buFontTx/>
              <a:buChar char="•"/>
            </a:pPr>
            <a:r>
              <a:rPr lang="en-US" smtClean="0">
                <a:latin typeface="Arial" charset="0"/>
                <a:ea typeface="ＭＳ Ｐゴシック" pitchFamily="34" charset="-128"/>
              </a:rPr>
              <a:t>The object is located higher that 80 inches from the floor </a:t>
            </a:r>
          </a:p>
          <a:p>
            <a:pPr>
              <a:lnSpc>
                <a:spcPct val="80000"/>
              </a:lnSpc>
              <a:spcBef>
                <a:spcPct val="0"/>
              </a:spcBef>
              <a:buFontTx/>
              <a:buChar char="•"/>
            </a:pPr>
            <a:r>
              <a:rPr lang="en-US" smtClean="0">
                <a:latin typeface="Arial" charset="0"/>
                <a:ea typeface="ＭＳ Ｐゴシック" pitchFamily="34" charset="-128"/>
              </a:rPr>
              <a:t>The object is less than 4 inches from the wall</a:t>
            </a:r>
          </a:p>
          <a:p>
            <a:pPr>
              <a:lnSpc>
                <a:spcPct val="80000"/>
              </a:lnSpc>
              <a:spcBef>
                <a:spcPct val="0"/>
              </a:spcBef>
              <a:buFontTx/>
              <a:buChar char="•"/>
            </a:pPr>
            <a:endParaRPr lang="en-US" smtClean="0">
              <a:latin typeface="Arial" charset="0"/>
              <a:ea typeface="ＭＳ Ｐゴシック" pitchFamily="34" charset="-128"/>
            </a:endParaRPr>
          </a:p>
          <a:p>
            <a:pPr>
              <a:lnSpc>
                <a:spcPct val="80000"/>
              </a:lnSpc>
              <a:spcBef>
                <a:spcPct val="0"/>
              </a:spcBef>
            </a:pPr>
            <a:r>
              <a:rPr lang="en-US" smtClean="0">
                <a:latin typeface="Arial" charset="0"/>
                <a:ea typeface="ＭＳ Ｐゴシック" pitchFamily="34" charset="-128"/>
              </a:rPr>
              <a:t>Maintenance of a buildings accessibility features is key.  Keeping plants trimmed back, making sure that trash cans and furniture are not placed in the accessible path of travel are examples of good maintenance.</a:t>
            </a:r>
          </a:p>
          <a:p>
            <a:pPr>
              <a:lnSpc>
                <a:spcPct val="80000"/>
              </a:lnSpc>
              <a:spcBef>
                <a:spcPct val="0"/>
              </a:spcBef>
              <a:buFont typeface="Webdings" pitchFamily="18" charset="2"/>
              <a:buNone/>
            </a:pPr>
            <a:endParaRPr lang="en-US" smtClean="0">
              <a:latin typeface="Arial" charset="0"/>
              <a:ea typeface="ＭＳ Ｐゴシック" pitchFamily="34" charset="-128"/>
            </a:endParaRPr>
          </a:p>
          <a:p>
            <a:pPr>
              <a:lnSpc>
                <a:spcPct val="80000"/>
              </a:lnSpc>
              <a:spcBef>
                <a:spcPct val="0"/>
              </a:spcBef>
              <a:buFont typeface="Webdings" pitchFamily="18" charset="2"/>
              <a:buNone/>
            </a:pPr>
            <a:r>
              <a:rPr lang="en-US" smtClean="0">
                <a:latin typeface="Arial" charset="0"/>
                <a:ea typeface="ＭＳ Ｐゴシック" pitchFamily="34" charset="-128"/>
              </a:rPr>
              <a:t>In summary, good facility access really benefits everyone.  It allows the person with a disability and older adults to easily travel from park lot or drop off area to were the actual VITA services are being provided inside your building. Parents with small children &amp; baby strollers, delivery workers, staff carrying packages also benefit from good accessible design and it makes your facility safer for everyone.</a:t>
            </a:r>
          </a:p>
          <a:p>
            <a:pPr>
              <a:lnSpc>
                <a:spcPct val="80000"/>
              </a:lnSpc>
              <a:spcBef>
                <a:spcPct val="0"/>
              </a:spcBef>
            </a:pPr>
            <a:endParaRPr lang="en-US" i="1" smtClean="0">
              <a:latin typeface="Arial" charset="0"/>
              <a:ea typeface="ＭＳ Ｐゴシック" pitchFamily="34" charset="-128"/>
            </a:endParaRPr>
          </a:p>
          <a:p>
            <a:pPr>
              <a:lnSpc>
                <a:spcPct val="80000"/>
              </a:lnSpc>
              <a:spcBef>
                <a:spcPct val="0"/>
              </a:spcBef>
            </a:pPr>
            <a:endParaRPr lang="en-US" i="1" smtClean="0">
              <a:latin typeface="Arial"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Overall, if you go by these simple tasks you can’t go wrong. </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fld id="{98509EAD-A912-480B-81A9-119F24A9C1DF}" type="slidenum">
              <a:rPr lang="en-US">
                <a:solidFill>
                  <a:prstClr val="black"/>
                </a:solidFill>
                <a:latin typeface="Calibri" pitchFamily="34" charset="0"/>
              </a:rPr>
              <a:pPr/>
              <a:t>39</a:t>
            </a:fld>
            <a:endParaRPr lang="en-US">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Begin by reading names of individuals shown on the screen (especially if you have members of the audience who are blind or who have low vision.)</a:t>
            </a:r>
          </a:p>
          <a:p>
            <a:pPr>
              <a:spcBef>
                <a:spcPct val="0"/>
              </a:spcBef>
            </a:pPr>
            <a:r>
              <a:rPr lang="en-US" smtClean="0"/>
              <a:t>Ask: </a:t>
            </a:r>
            <a:r>
              <a:rPr lang="en-US" i="1" smtClean="0"/>
              <a:t>How many individuals on the screen have a disability and what the disability is for individual(s)?</a:t>
            </a:r>
          </a:p>
          <a:p>
            <a:pPr>
              <a:spcBef>
                <a:spcPct val="0"/>
              </a:spcBef>
            </a:pPr>
            <a:endParaRPr lang="en-US" i="1" smtClean="0"/>
          </a:p>
          <a:p>
            <a:pPr>
              <a:spcBef>
                <a:spcPct val="0"/>
              </a:spcBef>
            </a:pPr>
            <a:r>
              <a:rPr lang="en-US" smtClean="0"/>
              <a:t>Person who gets closest to all six correct win. </a:t>
            </a:r>
          </a:p>
          <a:p>
            <a:pPr>
              <a:spcBef>
                <a:spcPct val="0"/>
              </a:spcBef>
            </a:pPr>
            <a:r>
              <a:rPr lang="en-US" smtClean="0"/>
              <a:t>After game is over Recap</a:t>
            </a:r>
          </a:p>
          <a:p>
            <a:pPr>
              <a:spcBef>
                <a:spcPct val="0"/>
              </a:spcBef>
            </a:pPr>
            <a:r>
              <a:rPr lang="en-US" smtClean="0"/>
              <a:t>Script:  </a:t>
            </a:r>
          </a:p>
          <a:p>
            <a:pPr>
              <a:spcBef>
                <a:spcPct val="0"/>
              </a:spcBef>
            </a:pPr>
            <a:r>
              <a:rPr lang="en-US" i="1" smtClean="0"/>
              <a:t>All six are famous individuals who have accomplished great work and are persons with a disability.  </a:t>
            </a:r>
          </a:p>
          <a:p>
            <a:pPr>
              <a:spcBef>
                <a:spcPct val="0"/>
              </a:spcBef>
            </a:pPr>
            <a:r>
              <a:rPr lang="en-US" i="1" smtClean="0"/>
              <a:t>Answers:  Whoopi as adult learned she had dyslexia.   Thomas Edison into today’s world would have been diagnosed with ADHD as a child and at the age of 13 lost most of his hearing from scarlet fever. Beethoven, began to lose his hearing around his 30s and went completely deaf later in life.  President Franklin D. Roosevelt – polio , paralyzed waist down.  Richard Pryor was diagnosed with MS.  Marlee Matlin, famous actress deaf</a:t>
            </a:r>
          </a:p>
        </p:txBody>
      </p:sp>
      <p:sp>
        <p:nvSpPr>
          <p:cNvPr id="573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5513">
              <a:defRPr>
                <a:solidFill>
                  <a:schemeClr val="tx1"/>
                </a:solidFill>
                <a:latin typeface="Corbel" pitchFamily="34" charset="0"/>
              </a:defRPr>
            </a:lvl1pPr>
            <a:lvl2pPr marL="742950" indent="-285750" defTabSz="925513">
              <a:defRPr>
                <a:solidFill>
                  <a:schemeClr val="tx1"/>
                </a:solidFill>
                <a:latin typeface="Corbel" pitchFamily="34" charset="0"/>
              </a:defRPr>
            </a:lvl2pPr>
            <a:lvl3pPr marL="1143000" indent="-228600" defTabSz="925513">
              <a:defRPr>
                <a:solidFill>
                  <a:schemeClr val="tx1"/>
                </a:solidFill>
                <a:latin typeface="Corbel" pitchFamily="34" charset="0"/>
              </a:defRPr>
            </a:lvl3pPr>
            <a:lvl4pPr marL="1600200" indent="-228600" defTabSz="925513">
              <a:defRPr>
                <a:solidFill>
                  <a:schemeClr val="tx1"/>
                </a:solidFill>
                <a:latin typeface="Corbel" pitchFamily="34" charset="0"/>
              </a:defRPr>
            </a:lvl4pPr>
            <a:lvl5pPr marL="2057400" indent="-228600" defTabSz="925513">
              <a:defRPr>
                <a:solidFill>
                  <a:schemeClr val="tx1"/>
                </a:solidFill>
                <a:latin typeface="Corbel" pitchFamily="34" charset="0"/>
              </a:defRPr>
            </a:lvl5pPr>
            <a:lvl6pPr marL="2514600" indent="-228600" defTabSz="925513" fontAlgn="base">
              <a:spcBef>
                <a:spcPct val="0"/>
              </a:spcBef>
              <a:spcAft>
                <a:spcPct val="0"/>
              </a:spcAft>
              <a:defRPr>
                <a:solidFill>
                  <a:schemeClr val="tx1"/>
                </a:solidFill>
                <a:latin typeface="Corbel" pitchFamily="34" charset="0"/>
              </a:defRPr>
            </a:lvl6pPr>
            <a:lvl7pPr marL="2971800" indent="-228600" defTabSz="925513" fontAlgn="base">
              <a:spcBef>
                <a:spcPct val="0"/>
              </a:spcBef>
              <a:spcAft>
                <a:spcPct val="0"/>
              </a:spcAft>
              <a:defRPr>
                <a:solidFill>
                  <a:schemeClr val="tx1"/>
                </a:solidFill>
                <a:latin typeface="Corbel" pitchFamily="34" charset="0"/>
              </a:defRPr>
            </a:lvl7pPr>
            <a:lvl8pPr marL="3429000" indent="-228600" defTabSz="925513" fontAlgn="base">
              <a:spcBef>
                <a:spcPct val="0"/>
              </a:spcBef>
              <a:spcAft>
                <a:spcPct val="0"/>
              </a:spcAft>
              <a:defRPr>
                <a:solidFill>
                  <a:schemeClr val="tx1"/>
                </a:solidFill>
                <a:latin typeface="Corbel" pitchFamily="34" charset="0"/>
              </a:defRPr>
            </a:lvl8pPr>
            <a:lvl9pPr marL="3886200" indent="-228600" defTabSz="925513" fontAlgn="base">
              <a:spcBef>
                <a:spcPct val="0"/>
              </a:spcBef>
              <a:spcAft>
                <a:spcPct val="0"/>
              </a:spcAft>
              <a:defRPr>
                <a:solidFill>
                  <a:schemeClr val="tx1"/>
                </a:solidFill>
                <a:latin typeface="Corbel" pitchFamily="34" charset="0"/>
              </a:defRPr>
            </a:lvl9pPr>
          </a:lstStyle>
          <a:p>
            <a:pPr fontAlgn="base">
              <a:spcBef>
                <a:spcPct val="0"/>
              </a:spcBef>
              <a:spcAft>
                <a:spcPct val="0"/>
              </a:spcAft>
            </a:pPr>
            <a:r>
              <a:rPr lang="en-US" smtClean="0">
                <a:latin typeface="Times New Roman" pitchFamily="18" charset="0"/>
              </a:rPr>
              <a:t>Disabled Services City of Jacksonville</a:t>
            </a:r>
          </a:p>
        </p:txBody>
      </p:sp>
      <p:sp>
        <p:nvSpPr>
          <p:cNvPr id="573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5513">
              <a:defRPr>
                <a:solidFill>
                  <a:schemeClr val="tx1"/>
                </a:solidFill>
                <a:latin typeface="Corbel" pitchFamily="34" charset="0"/>
              </a:defRPr>
            </a:lvl1pPr>
            <a:lvl2pPr marL="742950" indent="-285750" defTabSz="925513">
              <a:defRPr>
                <a:solidFill>
                  <a:schemeClr val="tx1"/>
                </a:solidFill>
                <a:latin typeface="Corbel" pitchFamily="34" charset="0"/>
              </a:defRPr>
            </a:lvl2pPr>
            <a:lvl3pPr marL="1143000" indent="-228600" defTabSz="925513">
              <a:defRPr>
                <a:solidFill>
                  <a:schemeClr val="tx1"/>
                </a:solidFill>
                <a:latin typeface="Corbel" pitchFamily="34" charset="0"/>
              </a:defRPr>
            </a:lvl3pPr>
            <a:lvl4pPr marL="1600200" indent="-228600" defTabSz="925513">
              <a:defRPr>
                <a:solidFill>
                  <a:schemeClr val="tx1"/>
                </a:solidFill>
                <a:latin typeface="Corbel" pitchFamily="34" charset="0"/>
              </a:defRPr>
            </a:lvl4pPr>
            <a:lvl5pPr marL="2057400" indent="-228600" defTabSz="925513">
              <a:defRPr>
                <a:solidFill>
                  <a:schemeClr val="tx1"/>
                </a:solidFill>
                <a:latin typeface="Corbel" pitchFamily="34" charset="0"/>
              </a:defRPr>
            </a:lvl5pPr>
            <a:lvl6pPr marL="2514600" indent="-228600" defTabSz="925513" fontAlgn="base">
              <a:spcBef>
                <a:spcPct val="0"/>
              </a:spcBef>
              <a:spcAft>
                <a:spcPct val="0"/>
              </a:spcAft>
              <a:defRPr>
                <a:solidFill>
                  <a:schemeClr val="tx1"/>
                </a:solidFill>
                <a:latin typeface="Corbel" pitchFamily="34" charset="0"/>
              </a:defRPr>
            </a:lvl6pPr>
            <a:lvl7pPr marL="2971800" indent="-228600" defTabSz="925513" fontAlgn="base">
              <a:spcBef>
                <a:spcPct val="0"/>
              </a:spcBef>
              <a:spcAft>
                <a:spcPct val="0"/>
              </a:spcAft>
              <a:defRPr>
                <a:solidFill>
                  <a:schemeClr val="tx1"/>
                </a:solidFill>
                <a:latin typeface="Corbel" pitchFamily="34" charset="0"/>
              </a:defRPr>
            </a:lvl7pPr>
            <a:lvl8pPr marL="3429000" indent="-228600" defTabSz="925513" fontAlgn="base">
              <a:spcBef>
                <a:spcPct val="0"/>
              </a:spcBef>
              <a:spcAft>
                <a:spcPct val="0"/>
              </a:spcAft>
              <a:defRPr>
                <a:solidFill>
                  <a:schemeClr val="tx1"/>
                </a:solidFill>
                <a:latin typeface="Corbel" pitchFamily="34" charset="0"/>
              </a:defRPr>
            </a:lvl8pPr>
            <a:lvl9pPr marL="3886200" indent="-228600" defTabSz="925513"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FC385C3E-7A0A-4966-82F7-2CB21CC76D01}" type="slidenum">
              <a:rPr lang="en-US">
                <a:latin typeface="Times New Roman" pitchFamily="18" charset="0"/>
              </a:rPr>
              <a:pPr fontAlgn="base">
                <a:spcBef>
                  <a:spcPct val="0"/>
                </a:spcBef>
                <a:spcAft>
                  <a:spcPct val="0"/>
                </a:spcAft>
              </a:pPr>
              <a:t>4</a:t>
            </a:fld>
            <a:endParaRPr lang="en-US">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Question and answer here</a:t>
            </a:r>
          </a:p>
        </p:txBody>
      </p:sp>
      <p:sp>
        <p:nvSpPr>
          <p:cNvPr id="9523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5513">
              <a:defRPr>
                <a:solidFill>
                  <a:schemeClr val="tx1"/>
                </a:solidFill>
                <a:latin typeface="Corbel" pitchFamily="34" charset="0"/>
              </a:defRPr>
            </a:lvl1pPr>
            <a:lvl2pPr marL="742950" indent="-285750" defTabSz="925513">
              <a:defRPr>
                <a:solidFill>
                  <a:schemeClr val="tx1"/>
                </a:solidFill>
                <a:latin typeface="Corbel" pitchFamily="34" charset="0"/>
              </a:defRPr>
            </a:lvl2pPr>
            <a:lvl3pPr marL="1143000" indent="-228600" defTabSz="925513">
              <a:defRPr>
                <a:solidFill>
                  <a:schemeClr val="tx1"/>
                </a:solidFill>
                <a:latin typeface="Corbel" pitchFamily="34" charset="0"/>
              </a:defRPr>
            </a:lvl3pPr>
            <a:lvl4pPr marL="1600200" indent="-228600" defTabSz="925513">
              <a:defRPr>
                <a:solidFill>
                  <a:schemeClr val="tx1"/>
                </a:solidFill>
                <a:latin typeface="Corbel" pitchFamily="34" charset="0"/>
              </a:defRPr>
            </a:lvl4pPr>
            <a:lvl5pPr marL="2057400" indent="-228600" defTabSz="925513">
              <a:defRPr>
                <a:solidFill>
                  <a:schemeClr val="tx1"/>
                </a:solidFill>
                <a:latin typeface="Corbel" pitchFamily="34" charset="0"/>
              </a:defRPr>
            </a:lvl5pPr>
            <a:lvl6pPr marL="2514600" indent="-228600" defTabSz="925513" fontAlgn="base">
              <a:spcBef>
                <a:spcPct val="0"/>
              </a:spcBef>
              <a:spcAft>
                <a:spcPct val="0"/>
              </a:spcAft>
              <a:defRPr>
                <a:solidFill>
                  <a:schemeClr val="tx1"/>
                </a:solidFill>
                <a:latin typeface="Corbel" pitchFamily="34" charset="0"/>
              </a:defRPr>
            </a:lvl6pPr>
            <a:lvl7pPr marL="2971800" indent="-228600" defTabSz="925513" fontAlgn="base">
              <a:spcBef>
                <a:spcPct val="0"/>
              </a:spcBef>
              <a:spcAft>
                <a:spcPct val="0"/>
              </a:spcAft>
              <a:defRPr>
                <a:solidFill>
                  <a:schemeClr val="tx1"/>
                </a:solidFill>
                <a:latin typeface="Corbel" pitchFamily="34" charset="0"/>
              </a:defRPr>
            </a:lvl7pPr>
            <a:lvl8pPr marL="3429000" indent="-228600" defTabSz="925513" fontAlgn="base">
              <a:spcBef>
                <a:spcPct val="0"/>
              </a:spcBef>
              <a:spcAft>
                <a:spcPct val="0"/>
              </a:spcAft>
              <a:defRPr>
                <a:solidFill>
                  <a:schemeClr val="tx1"/>
                </a:solidFill>
                <a:latin typeface="Corbel" pitchFamily="34" charset="0"/>
              </a:defRPr>
            </a:lvl8pPr>
            <a:lvl9pPr marL="3886200" indent="-228600" defTabSz="925513" fontAlgn="base">
              <a:spcBef>
                <a:spcPct val="0"/>
              </a:spcBef>
              <a:spcAft>
                <a:spcPct val="0"/>
              </a:spcAft>
              <a:defRPr>
                <a:solidFill>
                  <a:schemeClr val="tx1"/>
                </a:solidFill>
                <a:latin typeface="Corbel" pitchFamily="34" charset="0"/>
              </a:defRPr>
            </a:lvl9pPr>
          </a:lstStyle>
          <a:p>
            <a:r>
              <a:rPr lang="en-US" smtClean="0">
                <a:solidFill>
                  <a:prstClr val="black"/>
                </a:solidFill>
                <a:latin typeface="Times New Roman" pitchFamily="18" charset="0"/>
              </a:rPr>
              <a:t>Disabled Services City of Jacksonville</a:t>
            </a:r>
          </a:p>
        </p:txBody>
      </p:sp>
      <p:sp>
        <p:nvSpPr>
          <p:cNvPr id="952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5513">
              <a:defRPr>
                <a:solidFill>
                  <a:schemeClr val="tx1"/>
                </a:solidFill>
                <a:latin typeface="Corbel" pitchFamily="34" charset="0"/>
              </a:defRPr>
            </a:lvl1pPr>
            <a:lvl2pPr marL="742950" indent="-285750" defTabSz="925513">
              <a:defRPr>
                <a:solidFill>
                  <a:schemeClr val="tx1"/>
                </a:solidFill>
                <a:latin typeface="Corbel" pitchFamily="34" charset="0"/>
              </a:defRPr>
            </a:lvl2pPr>
            <a:lvl3pPr marL="1143000" indent="-228600" defTabSz="925513">
              <a:defRPr>
                <a:solidFill>
                  <a:schemeClr val="tx1"/>
                </a:solidFill>
                <a:latin typeface="Corbel" pitchFamily="34" charset="0"/>
              </a:defRPr>
            </a:lvl3pPr>
            <a:lvl4pPr marL="1600200" indent="-228600" defTabSz="925513">
              <a:defRPr>
                <a:solidFill>
                  <a:schemeClr val="tx1"/>
                </a:solidFill>
                <a:latin typeface="Corbel" pitchFamily="34" charset="0"/>
              </a:defRPr>
            </a:lvl4pPr>
            <a:lvl5pPr marL="2057400" indent="-228600" defTabSz="925513">
              <a:defRPr>
                <a:solidFill>
                  <a:schemeClr val="tx1"/>
                </a:solidFill>
                <a:latin typeface="Corbel" pitchFamily="34" charset="0"/>
              </a:defRPr>
            </a:lvl5pPr>
            <a:lvl6pPr marL="2514600" indent="-228600" defTabSz="925513" fontAlgn="base">
              <a:spcBef>
                <a:spcPct val="0"/>
              </a:spcBef>
              <a:spcAft>
                <a:spcPct val="0"/>
              </a:spcAft>
              <a:defRPr>
                <a:solidFill>
                  <a:schemeClr val="tx1"/>
                </a:solidFill>
                <a:latin typeface="Corbel" pitchFamily="34" charset="0"/>
              </a:defRPr>
            </a:lvl6pPr>
            <a:lvl7pPr marL="2971800" indent="-228600" defTabSz="925513" fontAlgn="base">
              <a:spcBef>
                <a:spcPct val="0"/>
              </a:spcBef>
              <a:spcAft>
                <a:spcPct val="0"/>
              </a:spcAft>
              <a:defRPr>
                <a:solidFill>
                  <a:schemeClr val="tx1"/>
                </a:solidFill>
                <a:latin typeface="Corbel" pitchFamily="34" charset="0"/>
              </a:defRPr>
            </a:lvl7pPr>
            <a:lvl8pPr marL="3429000" indent="-228600" defTabSz="925513" fontAlgn="base">
              <a:spcBef>
                <a:spcPct val="0"/>
              </a:spcBef>
              <a:spcAft>
                <a:spcPct val="0"/>
              </a:spcAft>
              <a:defRPr>
                <a:solidFill>
                  <a:schemeClr val="tx1"/>
                </a:solidFill>
                <a:latin typeface="Corbel" pitchFamily="34" charset="0"/>
              </a:defRPr>
            </a:lvl8pPr>
            <a:lvl9pPr marL="3886200" indent="-228600" defTabSz="925513" fontAlgn="base">
              <a:spcBef>
                <a:spcPct val="0"/>
              </a:spcBef>
              <a:spcAft>
                <a:spcPct val="0"/>
              </a:spcAft>
              <a:defRPr>
                <a:solidFill>
                  <a:schemeClr val="tx1"/>
                </a:solidFill>
                <a:latin typeface="Corbel" pitchFamily="34" charset="0"/>
              </a:defRPr>
            </a:lvl9pPr>
          </a:lstStyle>
          <a:p>
            <a:fld id="{08BB1127-ADFC-4403-A16D-0A3486164526}" type="slidenum">
              <a:rPr lang="en-US">
                <a:solidFill>
                  <a:prstClr val="black"/>
                </a:solidFill>
                <a:latin typeface="Times New Roman" pitchFamily="18" charset="0"/>
              </a:rPr>
              <a:pPr/>
              <a:t>40</a:t>
            </a:fld>
            <a:endParaRPr lang="en-US">
              <a:solidFill>
                <a:prstClr val="black"/>
              </a:solidFill>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smtClean="0"/>
              <a:t>Suggest you add your information here including established contact for questions regarding accommodation requests, policies etc. </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fld id="{109A804B-E564-4105-9EEE-2F9B347BEC9D}" type="slidenum">
              <a:rPr lang="en-US">
                <a:solidFill>
                  <a:prstClr val="black"/>
                </a:solidFill>
                <a:latin typeface="Calibri" pitchFamily="34" charset="0"/>
              </a:rPr>
              <a:pPr/>
              <a:t>41</a:t>
            </a:fld>
            <a:endParaRPr lang="en-US">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5513">
              <a:defRPr>
                <a:solidFill>
                  <a:schemeClr val="tx1"/>
                </a:solidFill>
                <a:latin typeface="Corbel" pitchFamily="34" charset="0"/>
              </a:defRPr>
            </a:lvl1pPr>
            <a:lvl2pPr marL="742950" indent="-285750" defTabSz="925513">
              <a:defRPr>
                <a:solidFill>
                  <a:schemeClr val="tx1"/>
                </a:solidFill>
                <a:latin typeface="Corbel" pitchFamily="34" charset="0"/>
              </a:defRPr>
            </a:lvl2pPr>
            <a:lvl3pPr marL="1143000" indent="-228600" defTabSz="925513">
              <a:defRPr>
                <a:solidFill>
                  <a:schemeClr val="tx1"/>
                </a:solidFill>
                <a:latin typeface="Corbel" pitchFamily="34" charset="0"/>
              </a:defRPr>
            </a:lvl3pPr>
            <a:lvl4pPr marL="1600200" indent="-228600" defTabSz="925513">
              <a:defRPr>
                <a:solidFill>
                  <a:schemeClr val="tx1"/>
                </a:solidFill>
                <a:latin typeface="Corbel" pitchFamily="34" charset="0"/>
              </a:defRPr>
            </a:lvl4pPr>
            <a:lvl5pPr marL="2057400" indent="-228600" defTabSz="925513">
              <a:defRPr>
                <a:solidFill>
                  <a:schemeClr val="tx1"/>
                </a:solidFill>
                <a:latin typeface="Corbel" pitchFamily="34" charset="0"/>
              </a:defRPr>
            </a:lvl5pPr>
            <a:lvl6pPr marL="2514600" indent="-228600" defTabSz="925513" fontAlgn="base">
              <a:spcBef>
                <a:spcPct val="0"/>
              </a:spcBef>
              <a:spcAft>
                <a:spcPct val="0"/>
              </a:spcAft>
              <a:defRPr>
                <a:solidFill>
                  <a:schemeClr val="tx1"/>
                </a:solidFill>
                <a:latin typeface="Corbel" pitchFamily="34" charset="0"/>
              </a:defRPr>
            </a:lvl6pPr>
            <a:lvl7pPr marL="2971800" indent="-228600" defTabSz="925513" fontAlgn="base">
              <a:spcBef>
                <a:spcPct val="0"/>
              </a:spcBef>
              <a:spcAft>
                <a:spcPct val="0"/>
              </a:spcAft>
              <a:defRPr>
                <a:solidFill>
                  <a:schemeClr val="tx1"/>
                </a:solidFill>
                <a:latin typeface="Corbel" pitchFamily="34" charset="0"/>
              </a:defRPr>
            </a:lvl7pPr>
            <a:lvl8pPr marL="3429000" indent="-228600" defTabSz="925513" fontAlgn="base">
              <a:spcBef>
                <a:spcPct val="0"/>
              </a:spcBef>
              <a:spcAft>
                <a:spcPct val="0"/>
              </a:spcAft>
              <a:defRPr>
                <a:solidFill>
                  <a:schemeClr val="tx1"/>
                </a:solidFill>
                <a:latin typeface="Corbel" pitchFamily="34" charset="0"/>
              </a:defRPr>
            </a:lvl8pPr>
            <a:lvl9pPr marL="3886200" indent="-228600" defTabSz="925513" fontAlgn="base">
              <a:spcBef>
                <a:spcPct val="0"/>
              </a:spcBef>
              <a:spcAft>
                <a:spcPct val="0"/>
              </a:spcAft>
              <a:defRPr>
                <a:solidFill>
                  <a:schemeClr val="tx1"/>
                </a:solidFill>
                <a:latin typeface="Corbel" pitchFamily="34" charset="0"/>
              </a:defRPr>
            </a:lvl9pPr>
          </a:lstStyle>
          <a:p>
            <a:pPr fontAlgn="base">
              <a:spcBef>
                <a:spcPct val="0"/>
              </a:spcBef>
              <a:spcAft>
                <a:spcPct val="0"/>
              </a:spcAft>
            </a:pPr>
            <a:r>
              <a:rPr lang="en-US" smtClean="0">
                <a:latin typeface="Times New Roman" pitchFamily="18" charset="0"/>
              </a:rPr>
              <a:t>Disabled Services City of Jacksonville</a:t>
            </a:r>
          </a:p>
        </p:txBody>
      </p:sp>
      <p:sp>
        <p:nvSpPr>
          <p:cNvPr id="5837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5513">
              <a:defRPr>
                <a:solidFill>
                  <a:schemeClr val="tx1"/>
                </a:solidFill>
                <a:latin typeface="Corbel" pitchFamily="34" charset="0"/>
              </a:defRPr>
            </a:lvl1pPr>
            <a:lvl2pPr marL="742950" indent="-285750" defTabSz="925513">
              <a:defRPr>
                <a:solidFill>
                  <a:schemeClr val="tx1"/>
                </a:solidFill>
                <a:latin typeface="Corbel" pitchFamily="34" charset="0"/>
              </a:defRPr>
            </a:lvl2pPr>
            <a:lvl3pPr marL="1143000" indent="-228600" defTabSz="925513">
              <a:defRPr>
                <a:solidFill>
                  <a:schemeClr val="tx1"/>
                </a:solidFill>
                <a:latin typeface="Corbel" pitchFamily="34" charset="0"/>
              </a:defRPr>
            </a:lvl3pPr>
            <a:lvl4pPr marL="1600200" indent="-228600" defTabSz="925513">
              <a:defRPr>
                <a:solidFill>
                  <a:schemeClr val="tx1"/>
                </a:solidFill>
                <a:latin typeface="Corbel" pitchFamily="34" charset="0"/>
              </a:defRPr>
            </a:lvl4pPr>
            <a:lvl5pPr marL="2057400" indent="-228600" defTabSz="925513">
              <a:defRPr>
                <a:solidFill>
                  <a:schemeClr val="tx1"/>
                </a:solidFill>
                <a:latin typeface="Corbel" pitchFamily="34" charset="0"/>
              </a:defRPr>
            </a:lvl5pPr>
            <a:lvl6pPr marL="2514600" indent="-228600" defTabSz="925513" fontAlgn="base">
              <a:spcBef>
                <a:spcPct val="0"/>
              </a:spcBef>
              <a:spcAft>
                <a:spcPct val="0"/>
              </a:spcAft>
              <a:defRPr>
                <a:solidFill>
                  <a:schemeClr val="tx1"/>
                </a:solidFill>
                <a:latin typeface="Corbel" pitchFamily="34" charset="0"/>
              </a:defRPr>
            </a:lvl6pPr>
            <a:lvl7pPr marL="2971800" indent="-228600" defTabSz="925513" fontAlgn="base">
              <a:spcBef>
                <a:spcPct val="0"/>
              </a:spcBef>
              <a:spcAft>
                <a:spcPct val="0"/>
              </a:spcAft>
              <a:defRPr>
                <a:solidFill>
                  <a:schemeClr val="tx1"/>
                </a:solidFill>
                <a:latin typeface="Corbel" pitchFamily="34" charset="0"/>
              </a:defRPr>
            </a:lvl7pPr>
            <a:lvl8pPr marL="3429000" indent="-228600" defTabSz="925513" fontAlgn="base">
              <a:spcBef>
                <a:spcPct val="0"/>
              </a:spcBef>
              <a:spcAft>
                <a:spcPct val="0"/>
              </a:spcAft>
              <a:defRPr>
                <a:solidFill>
                  <a:schemeClr val="tx1"/>
                </a:solidFill>
                <a:latin typeface="Corbel" pitchFamily="34" charset="0"/>
              </a:defRPr>
            </a:lvl8pPr>
            <a:lvl9pPr marL="3886200" indent="-228600" defTabSz="925513"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7344479F-9525-48F2-93B8-E84DC66550FD}" type="slidenum">
              <a:rPr lang="en-US">
                <a:latin typeface="Times New Roman" pitchFamily="18" charset="0"/>
              </a:rPr>
              <a:pPr fontAlgn="base">
                <a:spcBef>
                  <a:spcPct val="0"/>
                </a:spcBef>
                <a:spcAft>
                  <a:spcPct val="0"/>
                </a:spcAft>
              </a:pPr>
              <a:t>5</a:t>
            </a:fld>
            <a:endParaRPr lang="en-US">
              <a:latin typeface="Times New Roman" pitchFamily="18" charset="0"/>
            </a:endParaRPr>
          </a:p>
        </p:txBody>
      </p:sp>
      <p:sp>
        <p:nvSpPr>
          <p:cNvPr id="5837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Understanding the ADA’s definition of disability will help you better understand an example of individuals to whom we are referring.  The American with Disabilities Act (ADA) Definition of Disability: An individual with a disability is a person who  </a:t>
            </a:r>
          </a:p>
          <a:p>
            <a:pPr>
              <a:spcBef>
                <a:spcPct val="0"/>
              </a:spcBef>
            </a:pPr>
            <a:r>
              <a:rPr lang="en-US" i="1" smtClean="0"/>
              <a:t>-Has a physical or mental impairment that substantially limits one or more major life activities  </a:t>
            </a:r>
          </a:p>
          <a:p>
            <a:pPr>
              <a:spcBef>
                <a:spcPct val="0"/>
              </a:spcBef>
            </a:pPr>
            <a:r>
              <a:rPr lang="en-US" i="1" smtClean="0"/>
              <a:t>-Has a record of such an impairment or</a:t>
            </a:r>
          </a:p>
          <a:p>
            <a:pPr>
              <a:spcBef>
                <a:spcPct val="0"/>
              </a:spcBef>
            </a:pPr>
            <a:r>
              <a:rPr lang="en-US" i="1" smtClean="0"/>
              <a:t>-Is regarded as having such an impairment</a:t>
            </a:r>
          </a:p>
          <a:p>
            <a:pPr>
              <a:spcBef>
                <a:spcPct val="0"/>
              </a:spcBef>
            </a:pPr>
            <a:r>
              <a:rPr lang="en-US" i="1" smtClean="0"/>
              <a:t>It is important to note there are other definitions of disability for different purposes, this is however the ADA definition</a:t>
            </a:r>
          </a:p>
          <a:p>
            <a:pPr>
              <a:spcBef>
                <a:spcPct val="0"/>
              </a:spcBef>
            </a:pPr>
            <a:endParaRPr lang="en-US" i="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 This slide give us an overall look at different types of disabilities, however it is important to note we all have more in common than not.</a:t>
            </a:r>
            <a:endParaRPr lang="en-US" smtClean="0"/>
          </a:p>
          <a:p>
            <a:pPr>
              <a:spcBef>
                <a:spcPct val="0"/>
              </a:spcBef>
            </a:pPr>
            <a:r>
              <a:rPr lang="en-US" i="1" smtClean="0">
                <a:solidFill>
                  <a:srgbClr val="FF0000"/>
                </a:solidFill>
              </a:rPr>
              <a:t>*Keep in mind that some disabilities such as mental health/emotional and health conditions (ex: Epilepsy) are considered to be hidden disabilities, but still remain to be protected under the ADA</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52AE8C66-9F0C-492B-8ECA-D82B1206FBBA}" type="slidenum">
              <a:rPr lang="en-US">
                <a:latin typeface="Calibri" pitchFamily="34" charset="0"/>
              </a:rPr>
              <a:pPr fontAlgn="base">
                <a:spcBef>
                  <a:spcPct val="0"/>
                </a:spcBef>
                <a:spcAft>
                  <a:spcPct val="0"/>
                </a:spcAft>
              </a:pPr>
              <a:t>6</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There are many different demographics and types of individuals throughout our country.  And although we may never know what it is like to be of a different group who is classically referred to as a minority such as, African-American, Latino, Women any one of us at any time could become a person with a disability.  Disability crosses all ethnicities, religions, social and financial backgrounds. </a:t>
            </a:r>
          </a:p>
          <a:p>
            <a:pPr>
              <a:spcBef>
                <a:spcPct val="0"/>
              </a:spcBef>
            </a:pPr>
            <a:r>
              <a:rPr lang="en-US" i="1" smtClean="0"/>
              <a:t>The importance of this is to understand that persons with disabilities are </a:t>
            </a:r>
            <a:r>
              <a:rPr lang="en-US" i="1" u="sng" smtClean="0"/>
              <a:t>PEOPLE</a:t>
            </a:r>
            <a:r>
              <a:rPr lang="en-US" i="1" smtClean="0"/>
              <a:t> first who have more in common with you than </a:t>
            </a:r>
            <a:r>
              <a:rPr lang="en-US" i="1" u="sng" smtClean="0"/>
              <a:t>NOT</a:t>
            </a:r>
            <a:r>
              <a:rPr lang="en-US" i="1" smtClean="0"/>
              <a:t> and should be treated like everyone else. </a:t>
            </a:r>
          </a:p>
          <a:p>
            <a:pPr>
              <a:spcBef>
                <a:spcPct val="0"/>
              </a:spcBef>
            </a:pPr>
            <a:r>
              <a:rPr lang="en-US" i="1" smtClean="0"/>
              <a:t>We are all individuals with commonalities and differences. </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58D1C7B8-4E5F-46A7-9546-52E29EF8DD0B}" type="slidenum">
              <a:rPr lang="en-US">
                <a:latin typeface="Calibri" pitchFamily="34" charset="0"/>
              </a:rPr>
              <a:pPr fontAlgn="base">
                <a:spcBef>
                  <a:spcPct val="0"/>
                </a:spcBef>
                <a:spcAft>
                  <a:spcPct val="0"/>
                </a:spcAft>
              </a:pPr>
              <a:t>7</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Disability is much more common than we think or realize and persons with disabilities should be treated no differently than anyone else.</a:t>
            </a:r>
          </a:p>
          <a:p>
            <a:pPr>
              <a:spcBef>
                <a:spcPct val="0"/>
              </a:spcBef>
            </a:pPr>
            <a:r>
              <a:rPr lang="en-US" i="1" smtClean="0"/>
              <a:t>These are some interesting statistics that may help us all relate to persons with disabilities and understand what a large demographic we are actually referring to</a:t>
            </a:r>
          </a:p>
          <a:p>
            <a:pPr>
              <a:spcBef>
                <a:spcPct val="0"/>
              </a:spcBef>
            </a:pPr>
            <a:endParaRPr lang="en-US" i="1" smtClean="0"/>
          </a:p>
          <a:p>
            <a:pPr>
              <a:spcBef>
                <a:spcPct val="0"/>
              </a:spcBef>
            </a:pPr>
            <a:r>
              <a:rPr lang="en-US" smtClean="0"/>
              <a:t>Read or highlight statistics from slide</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BA241E47-8E58-4F9F-A14C-739B5AB05894}" type="slidenum">
              <a:rPr lang="en-US">
                <a:latin typeface="Calibri" pitchFamily="34" charset="0"/>
              </a:rPr>
              <a:pPr fontAlgn="base">
                <a:spcBef>
                  <a:spcPct val="0"/>
                </a:spcBef>
                <a:spcAft>
                  <a:spcPct val="0"/>
                </a:spcAft>
              </a:pPr>
              <a:t>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Script:  </a:t>
            </a:r>
            <a:r>
              <a:rPr lang="en-US" i="1" smtClean="0"/>
              <a:t>Pity or Pedestal?  </a:t>
            </a:r>
          </a:p>
          <a:p>
            <a:pPr>
              <a:spcBef>
                <a:spcPct val="0"/>
              </a:spcBef>
            </a:pPr>
            <a:r>
              <a:rPr lang="en-US" i="1" smtClean="0"/>
              <a:t>Neither,  It is important to remember when it comes to persons with disabilities the answer is NOT to pity and individual or to put them up on a pedestal as though accomplishing every day tasks would not be an ability they could manage –  we should go back to the golden rule we all hopefully learned growing up – TREAT OTHERS AS YOU WOULD LIKE TO BE TREATED – treat everyone as equals regardless </a:t>
            </a: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2052597D-ED2C-4022-ADE4-DD00669842E8}" type="slidenum">
              <a:rPr lang="en-US">
                <a:latin typeface="Calibri" pitchFamily="34" charset="0"/>
              </a:rPr>
              <a:pPr fontAlgn="base">
                <a:spcBef>
                  <a:spcPct val="0"/>
                </a:spcBef>
                <a:spcAft>
                  <a:spcPct val="0"/>
                </a:spcAft>
              </a:pPr>
              <a:t>9</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5859"/>
            <a:ext cx="7772400" cy="1270271"/>
          </a:xfrm>
        </p:spPr>
        <p:txBody>
          <a:bodyPr>
            <a:normAutofit/>
          </a:bodyPr>
          <a:lstStyle>
            <a:lvl1pPr>
              <a:defRPr sz="4000" b="1" cap="all">
                <a:solidFill>
                  <a:srgbClr val="10408A"/>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19083"/>
            <a:ext cx="6400800" cy="153855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xfrm>
            <a:off x="8199438" y="6356350"/>
            <a:ext cx="487362" cy="365125"/>
          </a:xfrm>
        </p:spPr>
        <p:txBody>
          <a:bodyPr/>
          <a:lstStyle>
            <a:lvl1pPr>
              <a:defRPr/>
            </a:lvl1pPr>
          </a:lstStyle>
          <a:p>
            <a:pPr>
              <a:defRPr/>
            </a:pPr>
            <a:fld id="{9469EBCC-A15F-FF4F-871E-4606A9F28BB1}" type="slidenum">
              <a:rPr lang="en-US" smtClean="0"/>
              <a:pPr>
                <a:defRPr/>
              </a:pPr>
              <a:t>‹#›</a:t>
            </a:fld>
            <a:endParaRPr lang="en-US"/>
          </a:p>
        </p:txBody>
      </p:sp>
    </p:spTree>
    <p:extLst>
      <p:ext uri="{BB962C8B-B14F-4D97-AF65-F5344CB8AC3E}">
        <p14:creationId xmlns:p14="http://schemas.microsoft.com/office/powerpoint/2010/main" val="374602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9228"/>
            <a:ext cx="8229600" cy="1143000"/>
          </a:xfrm>
        </p:spPr>
        <p:txBody>
          <a:bodyPr/>
          <a:lstStyle>
            <a:lvl1pPr>
              <a:defRPr>
                <a:solidFill>
                  <a:srgbClr val="10408A"/>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63724FC-77A2-0E4F-A60D-ED95F58F7708}" type="datetimeFigureOut">
              <a:rPr lang="en-US" smtClean="0"/>
              <a:pPr>
                <a:defRPr/>
              </a:pPr>
              <a:t>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0F6438-9B3D-1D48-9306-7C55F3A5F43F}" type="slidenum">
              <a:rPr lang="en-US" smtClean="0"/>
              <a:pPr>
                <a:defRPr/>
              </a:pPr>
              <a:t>‹#›</a:t>
            </a:fld>
            <a:endParaRPr lang="en-US"/>
          </a:p>
        </p:txBody>
      </p:sp>
    </p:spTree>
    <p:extLst>
      <p:ext uri="{BB962C8B-B14F-4D97-AF65-F5344CB8AC3E}">
        <p14:creationId xmlns:p14="http://schemas.microsoft.com/office/powerpoint/2010/main" val="407388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10408A"/>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FF40DD-B972-EB4A-A07E-D0FEBAA46109}" type="datetimeFigureOut">
              <a:rPr lang="en-US" smtClean="0"/>
              <a:pPr>
                <a:defRPr/>
              </a:pPr>
              <a:t>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457793-CB22-CA4F-9DFB-5EAC396149B7}" type="slidenum">
              <a:rPr lang="en-US" smtClean="0"/>
              <a:pPr>
                <a:defRPr/>
              </a:pPr>
              <a:t>‹#›</a:t>
            </a:fld>
            <a:endParaRPr lang="en-US"/>
          </a:p>
        </p:txBody>
      </p:sp>
    </p:spTree>
    <p:extLst>
      <p:ext uri="{BB962C8B-B14F-4D97-AF65-F5344CB8AC3E}">
        <p14:creationId xmlns:p14="http://schemas.microsoft.com/office/powerpoint/2010/main" val="403680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34443"/>
            <a:ext cx="4038600" cy="42917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34443"/>
            <a:ext cx="4038600" cy="42917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5EA5833-729F-404F-AF79-348034B7728F}" type="datetimeFigureOut">
              <a:rPr lang="en-US" smtClean="0"/>
              <a:pPr>
                <a:defRPr/>
              </a:pPr>
              <a:t>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C75D9A-83C6-6041-8420-DD1D26CDF138}" type="slidenum">
              <a:rPr lang="en-US" smtClean="0"/>
              <a:pPr>
                <a:defRPr/>
              </a:pPr>
              <a:t>‹#›</a:t>
            </a:fld>
            <a:endParaRPr lang="en-US"/>
          </a:p>
        </p:txBody>
      </p:sp>
    </p:spTree>
    <p:extLst>
      <p:ext uri="{BB962C8B-B14F-4D97-AF65-F5344CB8AC3E}">
        <p14:creationId xmlns:p14="http://schemas.microsoft.com/office/powerpoint/2010/main" val="78803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B54EC4-BD61-9D41-81AF-3255745004BA}" type="datetimeFigureOut">
              <a:rPr lang="en-US" smtClean="0"/>
              <a:pPr>
                <a:defRPr/>
              </a:pPr>
              <a:t>2/3/2020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07CE88-17C3-DD4F-AD39-466D704968EB}" type="slidenum">
              <a:rPr lang="en-US" smtClean="0"/>
              <a:pPr>
                <a:defRPr/>
              </a:pPr>
              <a:t>‹#›</a:t>
            </a:fld>
            <a:endParaRPr lang="en-US"/>
          </a:p>
        </p:txBody>
      </p:sp>
    </p:spTree>
    <p:extLst>
      <p:ext uri="{BB962C8B-B14F-4D97-AF65-F5344CB8AC3E}">
        <p14:creationId xmlns:p14="http://schemas.microsoft.com/office/powerpoint/2010/main" val="361962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DB10AE-8148-B543-8001-69C87F9FAE98}" type="datetimeFigureOut">
              <a:rPr lang="en-US" smtClean="0"/>
              <a:pPr>
                <a:defRPr/>
              </a:pPr>
              <a:t>2/3/2020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347DF4-DA15-1344-AC4F-F5C5C8878758}" type="slidenum">
              <a:rPr lang="en-US" smtClean="0"/>
              <a:pPr>
                <a:defRPr/>
              </a:pPr>
              <a:t>‹#›</a:t>
            </a:fld>
            <a:endParaRPr lang="en-US"/>
          </a:p>
        </p:txBody>
      </p:sp>
    </p:spTree>
    <p:extLst>
      <p:ext uri="{BB962C8B-B14F-4D97-AF65-F5344CB8AC3E}">
        <p14:creationId xmlns:p14="http://schemas.microsoft.com/office/powerpoint/2010/main" val="240538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NDI PPT Template v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958850"/>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2130425"/>
            <a:ext cx="82296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F44D67A8-276C-2E4E-92AB-18A7D8E57F8E}" type="datetimeFigureOut">
              <a:rPr lang="en-US" smtClean="0"/>
              <a:pPr>
                <a:defRPr/>
              </a:pPr>
              <a:t>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5B2CF1B7-C12A-5E44-AEDA-EB1D362E7C0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ctr" defTabSz="457200" rtl="0" eaLnBrk="1" fontAlgn="base" hangingPunct="1">
        <a:spcBef>
          <a:spcPct val="0"/>
        </a:spcBef>
        <a:spcAft>
          <a:spcPct val="0"/>
        </a:spcAft>
        <a:defRPr sz="4400" kern="1200">
          <a:solidFill>
            <a:srgbClr val="10408A"/>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rgbClr val="10408A"/>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rgbClr val="10408A"/>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rgbClr val="10408A"/>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rgbClr val="10408A"/>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rgbClr val="F2F2F2"/>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rgbClr val="F2F2F2"/>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rgbClr val="F2F2F2"/>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rgbClr val="F2F2F2"/>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SzPct val="50000"/>
        <a:buFont typeface="Wingdings" charset="0"/>
        <a:buChar char=""/>
        <a:defRPr sz="2400" kern="1200">
          <a:solidFill>
            <a:srgbClr val="3F7AA5"/>
          </a:solidFill>
          <a:latin typeface="+mn-lt"/>
          <a:ea typeface="ＭＳ Ｐゴシック" charset="0"/>
          <a:cs typeface="+mn-cs"/>
        </a:defRPr>
      </a:lvl2pPr>
      <a:lvl3pPr marL="1143000" indent="-228600" algn="l" defTabSz="457200" rtl="0" eaLnBrk="1" fontAlgn="base" hangingPunct="1">
        <a:spcBef>
          <a:spcPct val="20000"/>
        </a:spcBef>
        <a:spcAft>
          <a:spcPct val="0"/>
        </a:spcAft>
        <a:buSzPct val="80000"/>
        <a:buFont typeface="Lucida Grande" charset="0"/>
        <a:buChar char="»"/>
        <a:defRPr sz="2000" kern="1200">
          <a:solidFill>
            <a:srgbClr val="7F7F7F"/>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SzPct val="100000"/>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aaronfotheringham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info@ndi-inc.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realeconomicimpact.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4669"/>
            <a:ext cx="8077200" cy="1673352"/>
          </a:xfrm>
        </p:spPr>
        <p:txBody>
          <a:bodyPr>
            <a:normAutofit fontScale="90000"/>
          </a:bodyPr>
          <a:lstStyle/>
          <a:p>
            <a:pPr fontAlgn="auto">
              <a:spcAft>
                <a:spcPts val="0"/>
              </a:spcAft>
              <a:defRPr/>
            </a:pPr>
            <a:r>
              <a:rPr lang="en-US" sz="8800" dirty="0" smtClean="0">
                <a:solidFill>
                  <a:srgbClr val="112F74"/>
                </a:solidFill>
              </a:rPr>
              <a:t>Disability Awareness</a:t>
            </a:r>
            <a:endParaRPr lang="en-US" sz="8800" dirty="0">
              <a:solidFill>
                <a:srgbClr val="112F74"/>
              </a:solidFill>
            </a:endParaRPr>
          </a:p>
        </p:txBody>
      </p:sp>
      <p:sp>
        <p:nvSpPr>
          <p:cNvPr id="8195" name="Subtitle 2"/>
          <p:cNvSpPr>
            <a:spLocks noGrp="1"/>
          </p:cNvSpPr>
          <p:nvPr>
            <p:ph type="subTitle" idx="1"/>
          </p:nvPr>
        </p:nvSpPr>
        <p:spPr>
          <a:xfrm>
            <a:off x="685800" y="4023360"/>
            <a:ext cx="8077200" cy="1500188"/>
          </a:xfrm>
        </p:spPr>
        <p:txBody>
          <a:bodyPr/>
          <a:lstStyle/>
          <a:p>
            <a:r>
              <a:rPr lang="en-US" sz="4000" b="1" dirty="0" smtClean="0">
                <a:solidFill>
                  <a:srgbClr val="112F74"/>
                </a:solidFill>
              </a:rPr>
              <a:t>Training for VITA volunteers</a:t>
            </a:r>
          </a:p>
        </p:txBody>
      </p:sp>
    </p:spTree>
    <p:extLst>
      <p:ext uri="{BB962C8B-B14F-4D97-AF65-F5344CB8AC3E}">
        <p14:creationId xmlns:p14="http://schemas.microsoft.com/office/powerpoint/2010/main" val="129075762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fontAlgn="auto">
              <a:spcAft>
                <a:spcPts val="0"/>
              </a:spcAft>
              <a:defRPr/>
            </a:pPr>
            <a:r>
              <a:rPr lang="en-US" dirty="0" smtClean="0">
                <a:solidFill>
                  <a:schemeClr val="bg1"/>
                </a:solidFill>
              </a:rPr>
              <a:t>Stereotypes	</a:t>
            </a:r>
          </a:p>
        </p:txBody>
      </p:sp>
      <p:sp>
        <p:nvSpPr>
          <p:cNvPr id="18435" name="Rectangle 3"/>
          <p:cNvSpPr>
            <a:spLocks noGrp="1" noChangeArrowheads="1"/>
          </p:cNvSpPr>
          <p:nvPr>
            <p:ph idx="1"/>
          </p:nvPr>
        </p:nvSpPr>
        <p:spPr>
          <a:xfrm>
            <a:off x="304800" y="1600200"/>
            <a:ext cx="8382000" cy="4114800"/>
          </a:xfrm>
        </p:spPr>
        <p:txBody>
          <a:bodyPr/>
          <a:lstStyle/>
          <a:p>
            <a:pPr algn="ctr">
              <a:buFont typeface="Wingdings" pitchFamily="2" charset="2"/>
              <a:buNone/>
            </a:pPr>
            <a:r>
              <a:rPr lang="en-US" sz="4000" smtClean="0"/>
              <a:t>Assumptions that are made about a person or group’s character or attributes, based on a general image of a particular group of people.</a:t>
            </a:r>
            <a:r>
              <a:rPr lang="en-US" smtClean="0"/>
              <a:t> </a:t>
            </a:r>
          </a:p>
        </p:txBody>
      </p:sp>
    </p:spTree>
    <p:extLst>
      <p:ext uri="{BB962C8B-B14F-4D97-AF65-F5344CB8AC3E}">
        <p14:creationId xmlns:p14="http://schemas.microsoft.com/office/powerpoint/2010/main" val="183547546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algn="ctr" fontAlgn="auto">
              <a:spcAft>
                <a:spcPts val="0"/>
              </a:spcAft>
              <a:defRPr/>
            </a:pPr>
            <a:r>
              <a:rPr lang="en-US" dirty="0" smtClean="0">
                <a:solidFill>
                  <a:schemeClr val="bg1"/>
                </a:solidFill>
              </a:rPr>
              <a:t>Do not get swept up in Stereotypes</a:t>
            </a:r>
          </a:p>
        </p:txBody>
      </p:sp>
      <p:sp>
        <p:nvSpPr>
          <p:cNvPr id="33795" name="Rectangle 3"/>
          <p:cNvSpPr>
            <a:spLocks noGrp="1" noChangeArrowheads="1"/>
          </p:cNvSpPr>
          <p:nvPr>
            <p:ph idx="1"/>
          </p:nvPr>
        </p:nvSpPr>
        <p:spPr>
          <a:xfrm>
            <a:off x="2895600" y="982196"/>
            <a:ext cx="6096000" cy="5029200"/>
          </a:xfrm>
        </p:spPr>
        <p:txBody>
          <a:bodyPr/>
          <a:lstStyle/>
          <a:p>
            <a:pPr>
              <a:lnSpc>
                <a:spcPct val="70000"/>
              </a:lnSpc>
              <a:buFont typeface="Wingdings" pitchFamily="2" charset="2"/>
              <a:buNone/>
            </a:pPr>
            <a:endParaRPr lang="en-US" u="sng" dirty="0" smtClean="0"/>
          </a:p>
          <a:p>
            <a:pPr>
              <a:lnSpc>
                <a:spcPct val="70000"/>
              </a:lnSpc>
            </a:pPr>
            <a:r>
              <a:rPr lang="en-US" dirty="0" smtClean="0"/>
              <a:t>Persons with disabilities are all ages, come from diverse cultures and financial backgrounds. </a:t>
            </a:r>
          </a:p>
          <a:p>
            <a:pPr>
              <a:lnSpc>
                <a:spcPct val="70000"/>
              </a:lnSpc>
            </a:pPr>
            <a:r>
              <a:rPr lang="en-US" dirty="0" smtClean="0"/>
              <a:t>People with disabilities work</a:t>
            </a:r>
          </a:p>
          <a:p>
            <a:pPr>
              <a:lnSpc>
                <a:spcPct val="70000"/>
              </a:lnSpc>
            </a:pPr>
            <a:r>
              <a:rPr lang="en-US" dirty="0" smtClean="0"/>
              <a:t>They have families </a:t>
            </a:r>
          </a:p>
          <a:p>
            <a:pPr>
              <a:lnSpc>
                <a:spcPct val="70000"/>
              </a:lnSpc>
            </a:pPr>
            <a:r>
              <a:rPr lang="en-US" dirty="0" smtClean="0"/>
              <a:t>Not all persons with disabilities are on or receive benefits such as SSI, Medicaid etc. </a:t>
            </a:r>
          </a:p>
          <a:p>
            <a:pPr>
              <a:lnSpc>
                <a:spcPct val="70000"/>
              </a:lnSpc>
            </a:pPr>
            <a:r>
              <a:rPr lang="en-US" dirty="0" smtClean="0"/>
              <a:t>They have goals and dreams</a:t>
            </a:r>
          </a:p>
          <a:p>
            <a:pPr>
              <a:lnSpc>
                <a:spcPct val="70000"/>
              </a:lnSpc>
            </a:pPr>
            <a:r>
              <a:rPr lang="en-US" dirty="0" smtClean="0"/>
              <a:t>All people with disabilities do not necessarily want or need assistance</a:t>
            </a:r>
          </a:p>
          <a:p>
            <a:pPr>
              <a:lnSpc>
                <a:spcPct val="70000"/>
              </a:lnSpc>
              <a:buFont typeface="Wingdings" pitchFamily="2" charset="2"/>
              <a:buNone/>
            </a:pPr>
            <a:endParaRPr lang="en-US" sz="2400" dirty="0" smtClean="0"/>
          </a:p>
        </p:txBody>
      </p:sp>
      <p:pic>
        <p:nvPicPr>
          <p:cNvPr id="4" name="Picture 3" descr="C:\Users\Metz\AppData\Local\Microsoft\Windows\Temporary Internet Files\Low\Content.IE5\UAOWEQO4\304025_10150811665390472_803490471_20725807_1722602086_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58471"/>
            <a:ext cx="2452688"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57200" y="5472953"/>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200" dirty="0"/>
              <a:t>Aaron </a:t>
            </a:r>
            <a:r>
              <a:rPr lang="en-US" sz="1200" dirty="0" err="1"/>
              <a:t>Fotheringham</a:t>
            </a:r>
            <a:r>
              <a:rPr lang="en-US" sz="1200" dirty="0"/>
              <a:t>, Extreme Wheelchair Sportsman</a:t>
            </a:r>
          </a:p>
          <a:p>
            <a:r>
              <a:rPr lang="en-US" sz="1200" dirty="0">
                <a:hlinkClick r:id="rId4"/>
              </a:rPr>
              <a:t>www.aaronfotheringham.com</a:t>
            </a:r>
            <a:r>
              <a:rPr lang="en-US" sz="1200" dirty="0"/>
              <a:t>  </a:t>
            </a:r>
          </a:p>
        </p:txBody>
      </p:sp>
    </p:spTree>
    <p:extLst>
      <p:ext uri="{BB962C8B-B14F-4D97-AF65-F5344CB8AC3E}">
        <p14:creationId xmlns:p14="http://schemas.microsoft.com/office/powerpoint/2010/main" val="1364344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nodeType="afterGroup">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rgbClr val="112F74"/>
                </a:solidFill>
              </a:rPr>
              <a:t>Other common stereotypes….</a:t>
            </a:r>
            <a:endParaRPr lang="en-US" dirty="0">
              <a:solidFill>
                <a:srgbClr val="112F74"/>
              </a:solidFill>
            </a:endParaRPr>
          </a:p>
        </p:txBody>
      </p:sp>
      <p:sp>
        <p:nvSpPr>
          <p:cNvPr id="4" name="Content Placeholder 3"/>
          <p:cNvSpPr>
            <a:spLocks noGrp="1"/>
          </p:cNvSpPr>
          <p:nvPr>
            <p:ph idx="1"/>
          </p:nvPr>
        </p:nvSpPr>
        <p:spPr/>
        <p:txBody>
          <a:bodyPr/>
          <a:lstStyle/>
          <a:p>
            <a:r>
              <a:rPr lang="en-US" sz="2400" dirty="0"/>
              <a:t>People who are blind or have low vision may wear glasses</a:t>
            </a:r>
          </a:p>
          <a:p>
            <a:r>
              <a:rPr lang="en-US" sz="2400" dirty="0"/>
              <a:t>People who are deaf may have excellent speech and read lips but not all </a:t>
            </a:r>
          </a:p>
          <a:p>
            <a:r>
              <a:rPr lang="en-US" sz="2400" dirty="0"/>
              <a:t>Not all people that use wheelchairs are completely paralyzed – some may transfer or be able to walk short distances</a:t>
            </a:r>
          </a:p>
          <a:p>
            <a:r>
              <a:rPr lang="en-US" sz="2400" dirty="0"/>
              <a:t>Delayed or slow speech is not necessarily a sign of a slowed mental process</a:t>
            </a:r>
          </a:p>
          <a:p>
            <a:r>
              <a:rPr lang="en-US" sz="2400" dirty="0"/>
              <a:t>Persons with learning disabilities can be highly intelligent individuals they simply have a different way of learning </a:t>
            </a:r>
          </a:p>
          <a:p>
            <a:endParaRPr lang="en-US" sz="2400" dirty="0"/>
          </a:p>
          <a:p>
            <a:endParaRPr lang="en-US" sz="2400" dirty="0"/>
          </a:p>
        </p:txBody>
      </p:sp>
    </p:spTree>
    <p:extLst>
      <p:ext uri="{BB962C8B-B14F-4D97-AF65-F5344CB8AC3E}">
        <p14:creationId xmlns:p14="http://schemas.microsoft.com/office/powerpoint/2010/main" val="1112276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2438400"/>
            <a:ext cx="8077200" cy="1673352"/>
          </a:xfrm>
        </p:spPr>
        <p:txBody>
          <a:bodyPr/>
          <a:lstStyle/>
          <a:p>
            <a:pPr fontAlgn="auto">
              <a:spcAft>
                <a:spcPts val="0"/>
              </a:spcAft>
              <a:defRPr/>
            </a:pPr>
            <a:r>
              <a:rPr lang="en-US" dirty="0" smtClean="0">
                <a:solidFill>
                  <a:srgbClr val="112F74"/>
                </a:solidFill>
              </a:rPr>
              <a:t>Tips on Interacting with Persons with Disabilities</a:t>
            </a:r>
            <a:endParaRPr lang="en-US" dirty="0">
              <a:solidFill>
                <a:srgbClr val="112F74"/>
              </a:solidFill>
            </a:endParaRPr>
          </a:p>
        </p:txBody>
      </p:sp>
    </p:spTree>
    <p:extLst>
      <p:ext uri="{BB962C8B-B14F-4D97-AF65-F5344CB8AC3E}">
        <p14:creationId xmlns:p14="http://schemas.microsoft.com/office/powerpoint/2010/main" val="190449844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rgbClr val="112F74"/>
                </a:solidFill>
              </a:rPr>
              <a:t>People First Language</a:t>
            </a:r>
            <a:endParaRPr lang="en-US" dirty="0">
              <a:solidFill>
                <a:srgbClr val="112F74"/>
              </a:solidFill>
            </a:endParaRPr>
          </a:p>
        </p:txBody>
      </p:sp>
      <p:sp>
        <p:nvSpPr>
          <p:cNvPr id="22531" name="Content Placeholder 2"/>
          <p:cNvSpPr>
            <a:spLocks noGrp="1"/>
          </p:cNvSpPr>
          <p:nvPr>
            <p:ph idx="1"/>
          </p:nvPr>
        </p:nvSpPr>
        <p:spPr/>
        <p:txBody>
          <a:bodyPr/>
          <a:lstStyle/>
          <a:p>
            <a:pPr>
              <a:buFont typeface="Arial" charset="0"/>
              <a:buNone/>
            </a:pPr>
            <a:r>
              <a:rPr lang="en-US" smtClean="0"/>
              <a:t>“People-first” language helps us remember that people are unique individuals and that their abilities or disabilities are only part of who they are. </a:t>
            </a:r>
          </a:p>
          <a:p>
            <a:pPr>
              <a:buFont typeface="Arial" charset="0"/>
              <a:buNone/>
            </a:pPr>
            <a:r>
              <a:rPr lang="en-US" smtClean="0"/>
              <a:t>When speaking about people with disabilities the rule of thumb is to always think about putting the </a:t>
            </a:r>
            <a:r>
              <a:rPr lang="en-US" b="1" smtClean="0"/>
              <a:t>person</a:t>
            </a:r>
            <a:r>
              <a:rPr lang="en-US" smtClean="0"/>
              <a:t> first.</a:t>
            </a:r>
          </a:p>
          <a:p>
            <a:pPr>
              <a:buFont typeface="Arial" charset="0"/>
              <a:buNone/>
            </a:pPr>
            <a:endParaRPr lang="en-US" smtClean="0"/>
          </a:p>
          <a:p>
            <a:endParaRPr lang="en-US" smtClean="0"/>
          </a:p>
        </p:txBody>
      </p:sp>
    </p:spTree>
    <p:extLst>
      <p:ext uri="{BB962C8B-B14F-4D97-AF65-F5344CB8AC3E}">
        <p14:creationId xmlns:p14="http://schemas.microsoft.com/office/powerpoint/2010/main" val="107031157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6021"/>
            <a:ext cx="8229600" cy="1143000"/>
          </a:xfrm>
        </p:spPr>
        <p:txBody>
          <a:bodyPr/>
          <a:lstStyle/>
          <a:p>
            <a:pPr algn="ctr" fontAlgn="auto">
              <a:spcAft>
                <a:spcPts val="0"/>
              </a:spcAft>
              <a:defRPr/>
            </a:pPr>
            <a:r>
              <a:rPr lang="en-US" dirty="0" smtClean="0">
                <a:solidFill>
                  <a:srgbClr val="112F74"/>
                </a:solidFill>
              </a:rPr>
              <a:t>Examples of People First</a:t>
            </a:r>
            <a:endParaRPr lang="en-US" dirty="0">
              <a:solidFill>
                <a:srgbClr val="112F74"/>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946133"/>
              </p:ext>
            </p:extLst>
          </p:nvPr>
        </p:nvGraphicFramePr>
        <p:xfrm>
          <a:off x="457200" y="1774825"/>
          <a:ext cx="8229600" cy="43894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96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1" i="0" u="sng" strike="noStrike" cap="none" normalizeH="0" baseline="0" dirty="0" smtClean="0">
                          <a:ln>
                            <a:noFill/>
                          </a:ln>
                          <a:solidFill>
                            <a:schemeClr val="bg1"/>
                          </a:solidFill>
                          <a:effectLst/>
                          <a:latin typeface="Times New Roman" pitchFamily="18" charset="0"/>
                          <a:cs typeface="Times New Roman" pitchFamily="18" charset="0"/>
                        </a:rPr>
                        <a:t>Positive</a:t>
                      </a:r>
                      <a:endParaRPr kumimoji="1" lang="en-US" sz="2000" b="1" i="0" u="none" strike="noStrike" cap="none" normalizeH="0" baseline="0" dirty="0" smtClean="0">
                        <a:ln>
                          <a:noFill/>
                        </a:ln>
                        <a:solidFill>
                          <a:schemeClr val="bg1"/>
                        </a:solidFill>
                        <a:effectLst/>
                        <a:latin typeface="Times New Roman" pitchFamily="18" charset="0"/>
                      </a:endParaRPr>
                    </a:p>
                  </a:txBody>
                  <a:tcPr marT="45723" marB="45723" horzOverflow="overflow">
                    <a:solidFill>
                      <a:schemeClr val="accent1">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1" i="0" u="sng" strike="noStrike" cap="none" normalizeH="0" baseline="0" dirty="0" smtClean="0">
                          <a:ln>
                            <a:noFill/>
                          </a:ln>
                          <a:solidFill>
                            <a:schemeClr val="bg1"/>
                          </a:solidFill>
                          <a:effectLst/>
                          <a:latin typeface="Times New Roman" pitchFamily="18" charset="0"/>
                          <a:cs typeface="Times New Roman" pitchFamily="18" charset="0"/>
                        </a:rPr>
                        <a:t>Negative </a:t>
                      </a:r>
                      <a:endParaRPr kumimoji="1" lang="en-US" sz="2000" b="1" i="0" u="none" strike="noStrike" cap="none" normalizeH="0" baseline="0" dirty="0" smtClean="0">
                        <a:ln>
                          <a:noFill/>
                        </a:ln>
                        <a:solidFill>
                          <a:schemeClr val="bg1"/>
                        </a:solidFill>
                        <a:effectLst/>
                        <a:latin typeface="Times New Roman" pitchFamily="18" charset="0"/>
                      </a:endParaRPr>
                    </a:p>
                  </a:txBody>
                  <a:tcPr marT="45723" marB="45723" horzOverflow="overflow">
                    <a:solidFill>
                      <a:schemeClr val="accent1">
                        <a:lumMod val="50000"/>
                      </a:schemeClr>
                    </a:solidFill>
                  </a:tcPr>
                </a:tc>
                <a:extLst>
                  <a:ext uri="{0D108BD9-81ED-4DB2-BD59-A6C34878D82A}">
                    <a16:rowId xmlns:a16="http://schemas.microsoft.com/office/drawing/2014/main" val="10000"/>
                  </a:ext>
                </a:extLst>
              </a:tr>
              <a:tr h="100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latin typeface="Times New Roman" pitchFamily="18" charset="0"/>
                          <a:cs typeface="Times New Roman" pitchFamily="18" charset="0"/>
                        </a:rPr>
                        <a:t>Accessible or Barrier Free (such as parking or entrances, seating, restrooms etc)</a:t>
                      </a:r>
                    </a:p>
                  </a:txBody>
                  <a:tcPr marT="45723" marB="45723" horzOverflow="overflow">
                    <a:solidFill>
                      <a:schemeClr val="accent1">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latin typeface="Times New Roman" pitchFamily="18" charset="0"/>
                          <a:cs typeface="Times New Roman" pitchFamily="18" charset="0"/>
                        </a:rPr>
                        <a:t>Handicapped</a:t>
                      </a:r>
                      <a:endParaRPr kumimoji="1" lang="en-US" sz="2000" b="0" i="0" u="none" strike="noStrike" cap="none" normalizeH="0" baseline="0" dirty="0" smtClean="0">
                        <a:ln>
                          <a:noFill/>
                        </a:ln>
                        <a:solidFill>
                          <a:schemeClr val="bg1"/>
                        </a:solidFill>
                        <a:effectLst/>
                        <a:latin typeface="Times New Roman" pitchFamily="18" charset="0"/>
                      </a:endParaRPr>
                    </a:p>
                  </a:txBody>
                  <a:tcPr marT="45723" marB="45723" horzOverflow="overflow">
                    <a:solidFill>
                      <a:schemeClr val="accent1">
                        <a:lumMod val="50000"/>
                      </a:schemeClr>
                    </a:solidFill>
                  </a:tcPr>
                </a:tc>
                <a:extLst>
                  <a:ext uri="{0D108BD9-81ED-4DB2-BD59-A6C34878D82A}">
                    <a16:rowId xmlns:a16="http://schemas.microsoft.com/office/drawing/2014/main" val="10001"/>
                  </a:ext>
                </a:extLst>
              </a:tr>
              <a:tr h="396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latin typeface="Times New Roman" pitchFamily="18" charset="0"/>
                          <a:cs typeface="Times New Roman" pitchFamily="18" charset="0"/>
                        </a:rPr>
                        <a:t>Person who is hard of hearing</a:t>
                      </a:r>
                    </a:p>
                  </a:txBody>
                  <a:tcPr marT="45723" marB="45723" horzOverflow="overflow">
                    <a:solidFill>
                      <a:schemeClr val="accent1">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latin typeface="Times New Roman" pitchFamily="18" charset="0"/>
                          <a:cs typeface="Times New Roman" pitchFamily="18" charset="0"/>
                        </a:rPr>
                        <a:t>Partially Deaf, Hearing Impaired</a:t>
                      </a:r>
                      <a:endParaRPr kumimoji="1" lang="en-US" sz="2000" b="0" i="0" u="none" strike="noStrike" cap="none" normalizeH="0" baseline="0" dirty="0" smtClean="0">
                        <a:ln>
                          <a:noFill/>
                        </a:ln>
                        <a:solidFill>
                          <a:schemeClr val="bg1"/>
                        </a:solidFill>
                        <a:effectLst/>
                        <a:latin typeface="Times New Roman" pitchFamily="18" charset="0"/>
                      </a:endParaRPr>
                    </a:p>
                  </a:txBody>
                  <a:tcPr marT="45723" marB="45723" horzOverflow="overflow">
                    <a:solidFill>
                      <a:schemeClr val="accent1">
                        <a:lumMod val="50000"/>
                      </a:schemeClr>
                    </a:solidFill>
                  </a:tcPr>
                </a:tc>
                <a:extLst>
                  <a:ext uri="{0D108BD9-81ED-4DB2-BD59-A6C34878D82A}">
                    <a16:rowId xmlns:a16="http://schemas.microsoft.com/office/drawing/2014/main" val="10002"/>
                  </a:ext>
                </a:extLst>
              </a:tr>
              <a:tr h="396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latin typeface="Times New Roman" pitchFamily="18" charset="0"/>
                          <a:cs typeface="Times New Roman" pitchFamily="18" charset="0"/>
                        </a:rPr>
                        <a:t>Person who has low vision</a:t>
                      </a:r>
                    </a:p>
                  </a:txBody>
                  <a:tcPr marT="45723" marB="45723" horzOverflow="overflow">
                    <a:solidFill>
                      <a:schemeClr val="accent1">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latin typeface="Times New Roman" pitchFamily="18" charset="0"/>
                          <a:cs typeface="Times New Roman" pitchFamily="18" charset="0"/>
                        </a:rPr>
                        <a:t>Partially Blind, Vision Impaired</a:t>
                      </a:r>
                      <a:endParaRPr kumimoji="1" lang="en-US" sz="2000" b="0" i="0" u="none" strike="noStrike" cap="none" normalizeH="0" baseline="0" dirty="0" smtClean="0">
                        <a:ln>
                          <a:noFill/>
                        </a:ln>
                        <a:solidFill>
                          <a:schemeClr val="bg1"/>
                        </a:solidFill>
                        <a:effectLst/>
                        <a:latin typeface="Times New Roman" pitchFamily="18" charset="0"/>
                      </a:endParaRPr>
                    </a:p>
                  </a:txBody>
                  <a:tcPr marT="45723" marB="45723" horzOverflow="overflow">
                    <a:solidFill>
                      <a:schemeClr val="accent1">
                        <a:lumMod val="50000"/>
                      </a:schemeClr>
                    </a:solidFill>
                  </a:tcPr>
                </a:tc>
                <a:extLst>
                  <a:ext uri="{0D108BD9-81ED-4DB2-BD59-A6C34878D82A}">
                    <a16:rowId xmlns:a16="http://schemas.microsoft.com/office/drawing/2014/main" val="10003"/>
                  </a:ext>
                </a:extLst>
              </a:tr>
              <a:tr h="396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latin typeface="Times New Roman" pitchFamily="18" charset="0"/>
                          <a:cs typeface="Times New Roman" pitchFamily="18" charset="0"/>
                        </a:rPr>
                        <a:t>Wheelchair User</a:t>
                      </a:r>
                    </a:p>
                  </a:txBody>
                  <a:tcPr marT="45723" marB="45723" horzOverflow="overflow">
                    <a:solidFill>
                      <a:schemeClr val="accent1">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latin typeface="Times New Roman" pitchFamily="18" charset="0"/>
                          <a:cs typeface="Times New Roman" pitchFamily="18" charset="0"/>
                        </a:rPr>
                        <a:t>Wheelchair Bound</a:t>
                      </a:r>
                      <a:endParaRPr kumimoji="1" lang="en-US" sz="2000" b="0" i="0" u="none" strike="noStrike" cap="none" normalizeH="0" baseline="0" dirty="0" smtClean="0">
                        <a:ln>
                          <a:noFill/>
                        </a:ln>
                        <a:solidFill>
                          <a:schemeClr val="bg1"/>
                        </a:solidFill>
                        <a:effectLst/>
                        <a:latin typeface="Times New Roman" pitchFamily="18" charset="0"/>
                      </a:endParaRPr>
                    </a:p>
                  </a:txBody>
                  <a:tcPr marT="45723" marB="45723" horzOverflow="overflow">
                    <a:solidFill>
                      <a:schemeClr val="accent1">
                        <a:lumMod val="50000"/>
                      </a:schemeClr>
                    </a:solidFill>
                  </a:tcPr>
                </a:tc>
                <a:extLst>
                  <a:ext uri="{0D108BD9-81ED-4DB2-BD59-A6C34878D82A}">
                    <a16:rowId xmlns:a16="http://schemas.microsoft.com/office/drawing/2014/main" val="10004"/>
                  </a:ext>
                </a:extLst>
              </a:tr>
              <a:tr h="7010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latin typeface="Times New Roman" pitchFamily="18" charset="0"/>
                          <a:cs typeface="Times New Roman" pitchFamily="18" charset="0"/>
                        </a:rPr>
                        <a:t>People or Person with Disability</a:t>
                      </a:r>
                      <a:endParaRPr kumimoji="1" lang="en-US" sz="2000" b="0" i="0" u="none" strike="noStrike" cap="none" normalizeH="0" baseline="0" dirty="0" smtClean="0">
                        <a:ln>
                          <a:noFill/>
                        </a:ln>
                        <a:solidFill>
                          <a:schemeClr val="bg1"/>
                        </a:solidFill>
                        <a:effectLst/>
                        <a:latin typeface="Times New Roman" pitchFamily="18" charset="0"/>
                      </a:endParaRPr>
                    </a:p>
                  </a:txBody>
                  <a:tcPr marT="45723" marB="45723" horzOverflow="overflow">
                    <a:solidFill>
                      <a:schemeClr val="accent1">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latin typeface="Times New Roman" pitchFamily="18" charset="0"/>
                          <a:cs typeface="Times New Roman" pitchFamily="18" charset="0"/>
                        </a:rPr>
                        <a:t>Handicapped, the disabled, physically challenged, crippled etc</a:t>
                      </a:r>
                    </a:p>
                  </a:txBody>
                  <a:tcPr marT="45723" marB="45723" horzOverflow="overflow">
                    <a:solidFill>
                      <a:schemeClr val="accent1">
                        <a:lumMod val="50000"/>
                      </a:schemeClr>
                    </a:solidFill>
                  </a:tcPr>
                </a:tc>
                <a:extLst>
                  <a:ext uri="{0D108BD9-81ED-4DB2-BD59-A6C34878D82A}">
                    <a16:rowId xmlns:a16="http://schemas.microsoft.com/office/drawing/2014/main" val="10005"/>
                  </a:ext>
                </a:extLst>
              </a:tr>
              <a:tr h="7010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latin typeface="Times New Roman" pitchFamily="18" charset="0"/>
                          <a:cs typeface="Times New Roman" pitchFamily="18" charset="0"/>
                        </a:rPr>
                        <a:t>Person with a developmental/ intellectual disability </a:t>
                      </a:r>
                      <a:endParaRPr kumimoji="1" lang="en-US" sz="2000" b="0" i="0" u="none" strike="noStrike" cap="none" normalizeH="0" baseline="0" dirty="0" smtClean="0">
                        <a:ln>
                          <a:noFill/>
                        </a:ln>
                        <a:solidFill>
                          <a:schemeClr val="bg1"/>
                        </a:solidFill>
                        <a:effectLst/>
                        <a:latin typeface="Times New Roman" pitchFamily="18" charset="0"/>
                      </a:endParaRPr>
                    </a:p>
                  </a:txBody>
                  <a:tcPr marT="45723" marB="45723" horzOverflow="overflow">
                    <a:solidFill>
                      <a:schemeClr val="accent1">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latin typeface="Times New Roman" pitchFamily="18" charset="0"/>
                          <a:cs typeface="Times New Roman" pitchFamily="18" charset="0"/>
                        </a:rPr>
                        <a:t>Retarded, mentally defective, mongoloid</a:t>
                      </a:r>
                    </a:p>
                  </a:txBody>
                  <a:tcPr marT="45723" marB="45723" horzOverflow="overflow">
                    <a:solidFill>
                      <a:schemeClr val="accent1">
                        <a:lumMod val="50000"/>
                      </a:schemeClr>
                    </a:solidFill>
                  </a:tcPr>
                </a:tc>
                <a:extLst>
                  <a:ext uri="{0D108BD9-81ED-4DB2-BD59-A6C34878D82A}">
                    <a16:rowId xmlns:a16="http://schemas.microsoft.com/office/drawing/2014/main" val="10006"/>
                  </a:ext>
                </a:extLst>
              </a:tr>
              <a:tr h="396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latin typeface="Times New Roman" pitchFamily="18" charset="0"/>
                          <a:cs typeface="Times New Roman" pitchFamily="18" charset="0"/>
                        </a:rPr>
                        <a:t>Born with a disability. </a:t>
                      </a:r>
                      <a:endParaRPr kumimoji="1" lang="en-US" sz="2000" b="0" i="0" u="none" strike="noStrike" cap="none" normalizeH="0" baseline="0" dirty="0" smtClean="0">
                        <a:ln>
                          <a:noFill/>
                        </a:ln>
                        <a:solidFill>
                          <a:schemeClr val="bg1"/>
                        </a:solidFill>
                        <a:effectLst/>
                        <a:latin typeface="Times New Roman" pitchFamily="18" charset="0"/>
                      </a:endParaRPr>
                    </a:p>
                  </a:txBody>
                  <a:tcPr marT="45723" marB="45723" horzOverflow="overflow">
                    <a:solidFill>
                      <a:schemeClr val="accent1">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latin typeface="Times New Roman" pitchFamily="18" charset="0"/>
                          <a:cs typeface="Times New Roman" pitchFamily="18" charset="0"/>
                        </a:rPr>
                        <a:t>Birth defect</a:t>
                      </a:r>
                      <a:endParaRPr kumimoji="1" lang="en-US" sz="2000" b="0" i="0" u="none" strike="noStrike" cap="none" normalizeH="0" baseline="0" dirty="0" smtClean="0">
                        <a:ln>
                          <a:noFill/>
                        </a:ln>
                        <a:solidFill>
                          <a:schemeClr val="bg1"/>
                        </a:solidFill>
                        <a:effectLst/>
                        <a:latin typeface="Times New Roman" pitchFamily="18" charset="0"/>
                      </a:endParaRPr>
                    </a:p>
                  </a:txBody>
                  <a:tcPr marT="45723" marB="45723" horzOverflow="overflow">
                    <a:solidFill>
                      <a:schemeClr val="accent1">
                        <a:lumMod val="5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9354037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2816"/>
            <a:ext cx="8229600" cy="1143000"/>
          </a:xfrm>
        </p:spPr>
        <p:txBody>
          <a:bodyPr/>
          <a:lstStyle/>
          <a:p>
            <a:pPr algn="ctr" fontAlgn="auto">
              <a:spcAft>
                <a:spcPts val="0"/>
              </a:spcAft>
              <a:defRPr/>
            </a:pPr>
            <a:r>
              <a:rPr lang="en-US" dirty="0" smtClean="0">
                <a:solidFill>
                  <a:srgbClr val="112F74"/>
                </a:solidFill>
              </a:rPr>
              <a:t># 1 Tip for Communication	</a:t>
            </a:r>
            <a:endParaRPr lang="en-US" dirty="0">
              <a:solidFill>
                <a:srgbClr val="112F74"/>
              </a:solidFill>
            </a:endParaRPr>
          </a:p>
        </p:txBody>
      </p:sp>
      <p:sp>
        <p:nvSpPr>
          <p:cNvPr id="24579" name="Content Placeholder 2"/>
          <p:cNvSpPr>
            <a:spLocks noGrp="1"/>
          </p:cNvSpPr>
          <p:nvPr>
            <p:ph idx="1"/>
          </p:nvPr>
        </p:nvSpPr>
        <p:spPr/>
        <p:txBody>
          <a:bodyPr/>
          <a:lstStyle/>
          <a:p>
            <a:pPr marL="117475" indent="0" algn="ctr">
              <a:buFont typeface="Wingdings 2" pitchFamily="18" charset="2"/>
              <a:buNone/>
            </a:pPr>
            <a:endParaRPr lang="en-US" sz="4400" b="1" smtClean="0"/>
          </a:p>
          <a:p>
            <a:pPr marL="117475" indent="0" algn="ctr">
              <a:buFont typeface="Wingdings 2" pitchFamily="18" charset="2"/>
              <a:buNone/>
            </a:pPr>
            <a:r>
              <a:rPr lang="en-US" sz="7200" b="1" smtClean="0"/>
              <a:t>Ask FIRST</a:t>
            </a:r>
          </a:p>
          <a:p>
            <a:pPr marL="117475" indent="0" algn="ctr">
              <a:buFont typeface="Wingdings 2" pitchFamily="18" charset="2"/>
              <a:buNone/>
            </a:pPr>
            <a:r>
              <a:rPr lang="en-US" sz="4000" b="1" smtClean="0"/>
              <a:t> </a:t>
            </a:r>
          </a:p>
        </p:txBody>
      </p:sp>
    </p:spTree>
    <p:extLst>
      <p:ext uri="{BB962C8B-B14F-4D97-AF65-F5344CB8AC3E}">
        <p14:creationId xmlns:p14="http://schemas.microsoft.com/office/powerpoint/2010/main" val="1196941435"/>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747770"/>
            <a:ext cx="8229600" cy="743074"/>
          </a:xfrm>
        </p:spPr>
        <p:txBody>
          <a:bodyPr/>
          <a:lstStyle/>
          <a:p>
            <a:pPr fontAlgn="auto">
              <a:spcAft>
                <a:spcPts val="0"/>
              </a:spcAft>
              <a:defRPr/>
            </a:pPr>
            <a:r>
              <a:rPr lang="en-US" sz="4000" dirty="0" smtClean="0">
                <a:solidFill>
                  <a:srgbClr val="112F74"/>
                </a:solidFill>
              </a:rPr>
              <a:t>Tips in General</a:t>
            </a:r>
          </a:p>
        </p:txBody>
      </p:sp>
      <p:sp>
        <p:nvSpPr>
          <p:cNvPr id="20483" name="Rectangle 3"/>
          <p:cNvSpPr>
            <a:spLocks noGrp="1" noChangeArrowheads="1"/>
          </p:cNvSpPr>
          <p:nvPr>
            <p:ph idx="1"/>
          </p:nvPr>
        </p:nvSpPr>
        <p:spPr>
          <a:xfrm>
            <a:off x="381000" y="1600200"/>
            <a:ext cx="8229600" cy="4525963"/>
          </a:xfrm>
        </p:spPr>
        <p:txBody>
          <a:bodyPr rtlCol="0">
            <a:normAutofit lnSpcReduction="10000"/>
          </a:bodyPr>
          <a:lstStyle/>
          <a:p>
            <a:pPr marL="438912" indent="-320040" fontAlgn="auto">
              <a:spcBef>
                <a:spcPts val="0"/>
              </a:spcBef>
              <a:spcAft>
                <a:spcPts val="0"/>
              </a:spcAft>
              <a:buFont typeface="Wingdings 2"/>
              <a:buChar char=""/>
              <a:defRPr/>
            </a:pPr>
            <a:r>
              <a:rPr lang="en-US" sz="2400" dirty="0" smtClean="0">
                <a:cs typeface="Times New Roman" pitchFamily="18" charset="0"/>
              </a:rPr>
              <a:t>Offer to shake hands when introduced. People with limited hand use or an artificial limb can usually shake hands and offering the left hand is an acceptable greeting</a:t>
            </a:r>
          </a:p>
          <a:p>
            <a:pPr marL="438912" indent="-320040" fontAlgn="auto">
              <a:spcBef>
                <a:spcPts val="0"/>
              </a:spcBef>
              <a:spcAft>
                <a:spcPts val="0"/>
              </a:spcAft>
              <a:buFont typeface="Wingdings 2"/>
              <a:buChar char=""/>
              <a:defRPr/>
            </a:pPr>
            <a:r>
              <a:rPr lang="en-US" sz="2400" dirty="0" smtClean="0">
                <a:cs typeface="Times New Roman" pitchFamily="18" charset="0"/>
              </a:rPr>
              <a:t>Treat adults as adults! Address people with disabilities by their first names only when extending that same familiarity to all others.</a:t>
            </a:r>
          </a:p>
          <a:p>
            <a:pPr marL="438912" indent="-320040" fontAlgn="auto">
              <a:spcBef>
                <a:spcPts val="0"/>
              </a:spcBef>
              <a:spcAft>
                <a:spcPts val="0"/>
              </a:spcAft>
              <a:buFont typeface="Wingdings 2"/>
              <a:buChar char=""/>
              <a:defRPr/>
            </a:pPr>
            <a:r>
              <a:rPr lang="en-US" sz="2400" dirty="0" smtClean="0">
                <a:cs typeface="Times New Roman" pitchFamily="18" charset="0"/>
              </a:rPr>
              <a:t>ASK FIRST - If you offer assistance, (always ask before assisting someone), then wait until the offer is accepted.  Then ask the individual with a disability for instructions on how you may assist them. </a:t>
            </a:r>
          </a:p>
          <a:p>
            <a:pPr marL="438912" indent="-320040" fontAlgn="auto">
              <a:spcBef>
                <a:spcPts val="0"/>
              </a:spcBef>
              <a:spcAft>
                <a:spcPts val="0"/>
              </a:spcAft>
              <a:buFont typeface="Wingdings 2"/>
              <a:buChar char=""/>
              <a:defRPr/>
            </a:pPr>
            <a:r>
              <a:rPr lang="en-US" sz="2400" dirty="0" smtClean="0">
                <a:cs typeface="Times New Roman" pitchFamily="18" charset="0"/>
              </a:rPr>
              <a:t>RELAX. Don’t be embarrassed if you happen to use common expressions such as “see you later” or “Did you hear about this?” that seem to relate to a person’s disability. </a:t>
            </a:r>
          </a:p>
          <a:p>
            <a:pPr marL="438912" indent="-320040" fontAlgn="auto">
              <a:lnSpc>
                <a:spcPct val="70000"/>
              </a:lnSpc>
              <a:spcBef>
                <a:spcPts val="0"/>
              </a:spcBef>
              <a:spcAft>
                <a:spcPts val="0"/>
              </a:spcAft>
              <a:buFont typeface="Wingdings 2"/>
              <a:buChar char=""/>
              <a:defRPr/>
            </a:pPr>
            <a:endParaRPr lang="en-US" sz="2200" dirty="0" smtClean="0"/>
          </a:p>
          <a:p>
            <a:pPr marL="438912" indent="-320040" fontAlgn="auto">
              <a:lnSpc>
                <a:spcPct val="70000"/>
              </a:lnSpc>
              <a:spcBef>
                <a:spcPts val="0"/>
              </a:spcBef>
              <a:spcAft>
                <a:spcPts val="0"/>
              </a:spcAft>
              <a:buFont typeface="Wingdings 2"/>
              <a:buChar char=""/>
              <a:defRPr/>
            </a:pPr>
            <a:endParaRPr lang="en-US" sz="2200" dirty="0" smtClean="0"/>
          </a:p>
        </p:txBody>
      </p:sp>
    </p:spTree>
    <p:extLst>
      <p:ext uri="{BB962C8B-B14F-4D97-AF65-F5344CB8AC3E}">
        <p14:creationId xmlns:p14="http://schemas.microsoft.com/office/powerpoint/2010/main" val="320845366"/>
      </p:ext>
    </p:extLst>
  </p:cSld>
  <p:clrMapOvr>
    <a:masterClrMapping/>
  </p:clrMapOvr>
  <p:transition spd="slow">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574765"/>
            <a:ext cx="7167885" cy="1001249"/>
          </a:xfrm>
        </p:spPr>
        <p:txBody>
          <a:bodyPr>
            <a:noAutofit/>
          </a:bodyPr>
          <a:lstStyle/>
          <a:p>
            <a:pPr fontAlgn="auto">
              <a:spcAft>
                <a:spcPts val="0"/>
              </a:spcAft>
              <a:defRPr/>
            </a:pPr>
            <a:r>
              <a:rPr lang="en-US" sz="2800" dirty="0" smtClean="0">
                <a:solidFill>
                  <a:srgbClr val="112F74"/>
                </a:solidFill>
              </a:rPr>
              <a:t>Tips for Communicating with Individuals </a:t>
            </a:r>
            <a:br>
              <a:rPr lang="en-US" sz="2800" dirty="0" smtClean="0">
                <a:solidFill>
                  <a:srgbClr val="112F74"/>
                </a:solidFill>
              </a:rPr>
            </a:br>
            <a:r>
              <a:rPr lang="en-US" sz="2800" dirty="0" smtClean="0">
                <a:solidFill>
                  <a:srgbClr val="112F74"/>
                </a:solidFill>
              </a:rPr>
              <a:t>who are Blind or have Low Vision </a:t>
            </a:r>
            <a:endParaRPr lang="en-US" sz="2800" dirty="0">
              <a:solidFill>
                <a:srgbClr val="112F74"/>
              </a:solidFill>
            </a:endParaRPr>
          </a:p>
        </p:txBody>
      </p:sp>
      <p:sp>
        <p:nvSpPr>
          <p:cNvPr id="26627" name="Content Placeholder 2"/>
          <p:cNvSpPr>
            <a:spLocks noGrp="1"/>
          </p:cNvSpPr>
          <p:nvPr>
            <p:ph idx="1"/>
          </p:nvPr>
        </p:nvSpPr>
        <p:spPr>
          <a:xfrm>
            <a:off x="152400" y="1524000"/>
            <a:ext cx="8534400" cy="5334000"/>
          </a:xfrm>
        </p:spPr>
        <p:txBody>
          <a:bodyPr/>
          <a:lstStyle/>
          <a:p>
            <a:pPr>
              <a:lnSpc>
                <a:spcPct val="70000"/>
              </a:lnSpc>
            </a:pPr>
            <a:r>
              <a:rPr lang="en-US" sz="2800" dirty="0" smtClean="0">
                <a:cs typeface="Times New Roman" pitchFamily="18" charset="0"/>
              </a:rPr>
              <a:t>When approaching state clearly who you are, speaking in a normal tone of voice. Do not shout </a:t>
            </a:r>
          </a:p>
          <a:p>
            <a:pPr>
              <a:lnSpc>
                <a:spcPct val="70000"/>
              </a:lnSpc>
            </a:pPr>
            <a:r>
              <a:rPr lang="en-US" sz="2800" dirty="0" smtClean="0">
                <a:cs typeface="Times New Roman" pitchFamily="18" charset="0"/>
              </a:rPr>
              <a:t>When conversing in a group, remember to identify yourself and the person to whom you are speaking.</a:t>
            </a:r>
          </a:p>
          <a:p>
            <a:pPr>
              <a:lnSpc>
                <a:spcPct val="70000"/>
              </a:lnSpc>
            </a:pPr>
            <a:r>
              <a:rPr lang="en-US" sz="2800" dirty="0" smtClean="0">
                <a:cs typeface="Times New Roman" pitchFamily="18" charset="0"/>
              </a:rPr>
              <a:t>Tell the individual when you are leaving</a:t>
            </a:r>
          </a:p>
          <a:p>
            <a:pPr>
              <a:lnSpc>
                <a:spcPct val="70000"/>
              </a:lnSpc>
            </a:pPr>
            <a:r>
              <a:rPr lang="en-US" sz="2800" dirty="0" smtClean="0">
                <a:cs typeface="Times New Roman" pitchFamily="18" charset="0"/>
              </a:rPr>
              <a:t>Do not attempt to lead an individual without first asking; if they choose to do so, allow the person to hold your arm/elbow</a:t>
            </a:r>
          </a:p>
          <a:p>
            <a:pPr>
              <a:lnSpc>
                <a:spcPct val="70000"/>
              </a:lnSpc>
            </a:pPr>
            <a:r>
              <a:rPr lang="en-US" sz="2800" dirty="0" smtClean="0">
                <a:cs typeface="Times New Roman" pitchFamily="18" charset="0"/>
              </a:rPr>
              <a:t>Be descriptive and specific when giving directions</a:t>
            </a:r>
          </a:p>
          <a:p>
            <a:pPr>
              <a:lnSpc>
                <a:spcPct val="70000"/>
              </a:lnSpc>
              <a:buFont typeface="Wingdings 2" pitchFamily="18" charset="2"/>
              <a:buNone/>
            </a:pPr>
            <a:r>
              <a:rPr lang="en-US" sz="2800" dirty="0" smtClean="0">
                <a:cs typeface="Times New Roman" pitchFamily="18" charset="0"/>
              </a:rPr>
              <a:t>	For example if steps, mention how many and location such as left or right</a:t>
            </a:r>
          </a:p>
          <a:p>
            <a:pPr>
              <a:lnSpc>
                <a:spcPct val="70000"/>
              </a:lnSpc>
            </a:pPr>
            <a:r>
              <a:rPr lang="en-US" sz="2800" dirty="0" smtClean="0">
                <a:cs typeface="Times New Roman" pitchFamily="18" charset="0"/>
              </a:rPr>
              <a:t>If you are offering a seat, either give verbal cues or if acting as a guide gently place the individual’s hand on the back or arm of the chair so that the person can locate their seat. </a:t>
            </a:r>
          </a:p>
        </p:txBody>
      </p:sp>
    </p:spTree>
    <p:extLst>
      <p:ext uri="{BB962C8B-B14F-4D97-AF65-F5344CB8AC3E}">
        <p14:creationId xmlns:p14="http://schemas.microsoft.com/office/powerpoint/2010/main" val="4174204599"/>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9" y="718484"/>
            <a:ext cx="8229600" cy="1143000"/>
          </a:xfrm>
        </p:spPr>
        <p:txBody>
          <a:bodyPr/>
          <a:lstStyle/>
          <a:p>
            <a:pPr fontAlgn="auto">
              <a:spcAft>
                <a:spcPts val="0"/>
              </a:spcAft>
              <a:defRPr/>
            </a:pPr>
            <a:r>
              <a:rPr lang="en-US" sz="2800" dirty="0" smtClean="0">
                <a:solidFill>
                  <a:srgbClr val="112F74"/>
                </a:solidFill>
              </a:rPr>
              <a:t>Tips for Communicating with Individuals </a:t>
            </a:r>
            <a:br>
              <a:rPr lang="en-US" sz="2800" dirty="0" smtClean="0">
                <a:solidFill>
                  <a:srgbClr val="112F74"/>
                </a:solidFill>
              </a:rPr>
            </a:br>
            <a:r>
              <a:rPr lang="en-US" sz="2800" dirty="0" smtClean="0">
                <a:solidFill>
                  <a:srgbClr val="112F74"/>
                </a:solidFill>
              </a:rPr>
              <a:t>who are Deaf or Hard of Hearing</a:t>
            </a:r>
            <a:endParaRPr lang="en-US" sz="2800" dirty="0">
              <a:solidFill>
                <a:srgbClr val="112F74"/>
              </a:solidFill>
            </a:endParaRPr>
          </a:p>
        </p:txBody>
      </p:sp>
      <p:sp>
        <p:nvSpPr>
          <p:cNvPr id="4" name="Content Placeholder 3"/>
          <p:cNvSpPr>
            <a:spLocks noGrp="1"/>
          </p:cNvSpPr>
          <p:nvPr>
            <p:ph idx="1"/>
          </p:nvPr>
        </p:nvSpPr>
        <p:spPr>
          <a:xfrm>
            <a:off x="457200" y="1867274"/>
            <a:ext cx="8229600" cy="3995738"/>
          </a:xfrm>
        </p:spPr>
        <p:txBody>
          <a:bodyPr/>
          <a:lstStyle/>
          <a:p>
            <a:r>
              <a:rPr lang="en-US" sz="2400" dirty="0"/>
              <a:t>Gain the person’s attention before starting a conversation (i.e. gently wave your hand in their line of vision or  tap the person gently on the shoulder or arm)</a:t>
            </a:r>
          </a:p>
          <a:p>
            <a:r>
              <a:rPr lang="en-US" sz="2400" dirty="0"/>
              <a:t>If the individual uses a sign language interpreter, speak directly to the person, not the interpreter</a:t>
            </a:r>
          </a:p>
          <a:p>
            <a:r>
              <a:rPr lang="en-US" sz="2400" dirty="0"/>
              <a:t>Know that some people who are deaf speak quite clearly and then others are non-verbal</a:t>
            </a:r>
          </a:p>
          <a:p>
            <a:r>
              <a:rPr lang="en-US" sz="2400" dirty="0"/>
              <a:t>When speaking with someone who reads lips, look directly at the individual, face the light, speak clearly, in a normal tone of voice and keep your hands away from your face. Avoid smoking or chewing gum. </a:t>
            </a:r>
          </a:p>
        </p:txBody>
      </p:sp>
    </p:spTree>
    <p:extLst>
      <p:ext uri="{BB962C8B-B14F-4D97-AF65-F5344CB8AC3E}">
        <p14:creationId xmlns:p14="http://schemas.microsoft.com/office/powerpoint/2010/main" val="356800475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112F74"/>
                </a:solidFill>
              </a:rPr>
              <a:t>Agenda</a:t>
            </a:r>
            <a:endParaRPr lang="en-US" dirty="0">
              <a:solidFill>
                <a:srgbClr val="112F74"/>
              </a:solidFill>
            </a:endParaRPr>
          </a:p>
        </p:txBody>
      </p:sp>
      <p:sp>
        <p:nvSpPr>
          <p:cNvPr id="9219" name="Content Placeholder 2"/>
          <p:cNvSpPr>
            <a:spLocks noGrp="1"/>
          </p:cNvSpPr>
          <p:nvPr>
            <p:ph idx="1"/>
          </p:nvPr>
        </p:nvSpPr>
        <p:spPr>
          <a:xfrm>
            <a:off x="457200" y="1803853"/>
            <a:ext cx="8229600" cy="4191998"/>
          </a:xfrm>
        </p:spPr>
        <p:txBody>
          <a:bodyPr/>
          <a:lstStyle/>
          <a:p>
            <a:pPr marL="457200" indent="-457200">
              <a:buFont typeface="Arial" charset="0"/>
              <a:buChar char="•"/>
            </a:pPr>
            <a:r>
              <a:rPr lang="en-US" dirty="0" smtClean="0"/>
              <a:t>What is disability</a:t>
            </a:r>
          </a:p>
          <a:p>
            <a:pPr marL="457200" indent="-457200">
              <a:buFont typeface="Arial" charset="0"/>
              <a:buChar char="•"/>
            </a:pPr>
            <a:r>
              <a:rPr lang="en-US" dirty="0" smtClean="0"/>
              <a:t>Different types of disabilities</a:t>
            </a:r>
          </a:p>
          <a:p>
            <a:pPr marL="457200" indent="-457200">
              <a:buFont typeface="Arial" charset="0"/>
              <a:buChar char="•"/>
            </a:pPr>
            <a:r>
              <a:rPr lang="en-US" dirty="0" smtClean="0"/>
              <a:t>People First Language</a:t>
            </a:r>
          </a:p>
          <a:p>
            <a:pPr marL="457200" indent="-457200">
              <a:buFont typeface="Arial" charset="0"/>
              <a:buChar char="•"/>
            </a:pPr>
            <a:r>
              <a:rPr lang="en-US" dirty="0" smtClean="0"/>
              <a:t>Tips for Communicating</a:t>
            </a:r>
          </a:p>
          <a:p>
            <a:pPr marL="457200" indent="-457200">
              <a:buFont typeface="Arial" charset="0"/>
              <a:buChar char="•"/>
            </a:pPr>
            <a:r>
              <a:rPr lang="en-US" dirty="0" smtClean="0"/>
              <a:t>Service Animals</a:t>
            </a:r>
          </a:p>
          <a:p>
            <a:pPr marL="457200" indent="-457200">
              <a:buFont typeface="Arial" charset="0"/>
              <a:buChar char="•"/>
            </a:pPr>
            <a:r>
              <a:rPr lang="en-US" dirty="0" smtClean="0"/>
              <a:t>Policies and Procedures</a:t>
            </a:r>
          </a:p>
          <a:p>
            <a:pPr marL="457200" indent="-457200">
              <a:buFont typeface="Arial" charset="0"/>
              <a:buChar char="•"/>
            </a:pPr>
            <a:r>
              <a:rPr lang="en-US" dirty="0" smtClean="0"/>
              <a:t>Site Coordinator Training</a:t>
            </a:r>
          </a:p>
          <a:p>
            <a:pPr marL="857250" lvl="1" indent="-457200">
              <a:buFont typeface="Arial" charset="0"/>
              <a:buChar char="•"/>
            </a:pPr>
            <a:r>
              <a:rPr lang="en-US" dirty="0" smtClean="0"/>
              <a:t>Site Accessibility</a:t>
            </a:r>
          </a:p>
        </p:txBody>
      </p:sp>
    </p:spTree>
    <p:extLst>
      <p:ext uri="{BB962C8B-B14F-4D97-AF65-F5344CB8AC3E}">
        <p14:creationId xmlns:p14="http://schemas.microsoft.com/office/powerpoint/2010/main" val="178655453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07824" y="509216"/>
            <a:ext cx="7123571" cy="1143000"/>
          </a:xfrm>
        </p:spPr>
        <p:txBody>
          <a:bodyPr/>
          <a:lstStyle/>
          <a:p>
            <a:pPr fontAlgn="auto">
              <a:spcAft>
                <a:spcPts val="0"/>
              </a:spcAft>
              <a:defRPr/>
            </a:pPr>
            <a:r>
              <a:rPr lang="en-US" sz="2800" dirty="0" smtClean="0">
                <a:solidFill>
                  <a:srgbClr val="112F74"/>
                </a:solidFill>
              </a:rPr>
              <a:t>Tips for Communicating with </a:t>
            </a:r>
            <a:br>
              <a:rPr lang="en-US" sz="2800" dirty="0" smtClean="0">
                <a:solidFill>
                  <a:srgbClr val="112F74"/>
                </a:solidFill>
              </a:rPr>
            </a:br>
            <a:r>
              <a:rPr lang="en-US" sz="2800" dirty="0" smtClean="0">
                <a:solidFill>
                  <a:srgbClr val="112F74"/>
                </a:solidFill>
              </a:rPr>
              <a:t>Individuals with Limited Mobility</a:t>
            </a:r>
          </a:p>
        </p:txBody>
      </p:sp>
      <p:sp>
        <p:nvSpPr>
          <p:cNvPr id="28675" name="Content Placeholder 2"/>
          <p:cNvSpPr>
            <a:spLocks noGrp="1"/>
          </p:cNvSpPr>
          <p:nvPr>
            <p:ph idx="1"/>
          </p:nvPr>
        </p:nvSpPr>
        <p:spPr>
          <a:xfrm>
            <a:off x="512692" y="1600200"/>
            <a:ext cx="8174107" cy="4784483"/>
          </a:xfrm>
        </p:spPr>
        <p:txBody>
          <a:bodyPr/>
          <a:lstStyle/>
          <a:p>
            <a:pPr>
              <a:lnSpc>
                <a:spcPct val="70000"/>
              </a:lnSpc>
            </a:pPr>
            <a:r>
              <a:rPr lang="en-US" sz="2400" dirty="0" smtClean="0">
                <a:cs typeface="Times New Roman" pitchFamily="18" charset="0"/>
              </a:rPr>
              <a:t>If possible, put yourself at the wheelchair user’s eye level. (especially if speaking to a person for more than a few minutes) </a:t>
            </a:r>
          </a:p>
          <a:p>
            <a:pPr>
              <a:lnSpc>
                <a:spcPct val="70000"/>
              </a:lnSpc>
            </a:pPr>
            <a:r>
              <a:rPr lang="en-US" sz="2400" dirty="0" smtClean="0">
                <a:cs typeface="Times New Roman" pitchFamily="18" charset="0"/>
              </a:rPr>
              <a:t>Do not lean on a wheelchair or any other assistive device</a:t>
            </a:r>
          </a:p>
          <a:p>
            <a:pPr>
              <a:lnSpc>
                <a:spcPct val="70000"/>
              </a:lnSpc>
            </a:pPr>
            <a:r>
              <a:rPr lang="en-US" sz="2400" dirty="0" smtClean="0">
                <a:cs typeface="Times New Roman" pitchFamily="18" charset="0"/>
              </a:rPr>
              <a:t>Never patronize people who use wheelchairs by patting them on the head or shoulder</a:t>
            </a:r>
          </a:p>
          <a:p>
            <a:pPr>
              <a:lnSpc>
                <a:spcPct val="70000"/>
              </a:lnSpc>
            </a:pPr>
            <a:r>
              <a:rPr lang="en-US" sz="2400" dirty="0" smtClean="0">
                <a:cs typeface="Times New Roman" pitchFamily="18" charset="0"/>
              </a:rPr>
              <a:t>Do not assume the individual wants to be pushed – ASK FIRST</a:t>
            </a:r>
          </a:p>
          <a:p>
            <a:pPr>
              <a:lnSpc>
                <a:spcPct val="70000"/>
              </a:lnSpc>
            </a:pPr>
            <a:r>
              <a:rPr lang="en-US" sz="2400" dirty="0" smtClean="0">
                <a:cs typeface="Times New Roman" pitchFamily="18" charset="0"/>
              </a:rPr>
              <a:t>When assisting in going up or down a curb, ask if he or she prefers going forward or backward.  When pushing a wheelchair and entering an elevator, enter and turn the person around to face the opening doors (not facing a wall)</a:t>
            </a:r>
          </a:p>
          <a:p>
            <a:pPr>
              <a:lnSpc>
                <a:spcPct val="70000"/>
              </a:lnSpc>
            </a:pPr>
            <a:r>
              <a:rPr lang="en-US" sz="2400" dirty="0" smtClean="0">
                <a:cs typeface="Times New Roman" pitchFamily="18" charset="0"/>
              </a:rPr>
              <a:t>OFFER assistance if the individual appears to be having difficult opening a door</a:t>
            </a:r>
          </a:p>
          <a:p>
            <a:pPr>
              <a:lnSpc>
                <a:spcPct val="70000"/>
              </a:lnSpc>
            </a:pPr>
            <a:r>
              <a:rPr lang="en-US" sz="2400" dirty="0" smtClean="0">
                <a:cs typeface="Times New Roman" pitchFamily="18" charset="0"/>
              </a:rPr>
              <a:t>Do not take mobility aids away from users unless they request it or it is required for safety reasons. If it is necessary let the user know exactly where there equipment is being placed.</a:t>
            </a:r>
          </a:p>
          <a:p>
            <a:pPr marL="0" indent="0">
              <a:lnSpc>
                <a:spcPct val="70000"/>
              </a:lnSpc>
              <a:buNone/>
            </a:pPr>
            <a:endParaRPr lang="en-US" sz="2000" dirty="0" smtClean="0"/>
          </a:p>
          <a:p>
            <a:pPr>
              <a:lnSpc>
                <a:spcPct val="70000"/>
              </a:lnSpc>
            </a:pPr>
            <a:endParaRPr lang="en-US" sz="2000" dirty="0" smtClean="0"/>
          </a:p>
          <a:p>
            <a:endParaRPr lang="en-US" sz="2000" dirty="0" smtClean="0"/>
          </a:p>
        </p:txBody>
      </p:sp>
    </p:spTree>
    <p:extLst>
      <p:ext uri="{BB962C8B-B14F-4D97-AF65-F5344CB8AC3E}">
        <p14:creationId xmlns:p14="http://schemas.microsoft.com/office/powerpoint/2010/main" val="149267919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5733"/>
            <a:ext cx="7955629" cy="1143000"/>
          </a:xfrm>
        </p:spPr>
        <p:txBody>
          <a:bodyPr>
            <a:noAutofit/>
          </a:bodyPr>
          <a:lstStyle/>
          <a:p>
            <a:pPr fontAlgn="auto">
              <a:spcAft>
                <a:spcPts val="0"/>
              </a:spcAft>
              <a:defRPr/>
            </a:pPr>
            <a:r>
              <a:rPr lang="en-US" sz="2800" dirty="0" smtClean="0">
                <a:solidFill>
                  <a:srgbClr val="112F74"/>
                </a:solidFill>
              </a:rPr>
              <a:t>Tips for Communicating with Individuals </a:t>
            </a:r>
            <a:br>
              <a:rPr lang="en-US" sz="2800" dirty="0" smtClean="0">
                <a:solidFill>
                  <a:srgbClr val="112F74"/>
                </a:solidFill>
              </a:rPr>
            </a:br>
            <a:r>
              <a:rPr lang="en-US" sz="2800" dirty="0" smtClean="0">
                <a:solidFill>
                  <a:srgbClr val="112F74"/>
                </a:solidFill>
              </a:rPr>
              <a:t>with Speech Impairments</a:t>
            </a:r>
            <a:endParaRPr lang="en-US" sz="2800" dirty="0">
              <a:solidFill>
                <a:srgbClr val="112F74"/>
              </a:solidFill>
            </a:endParaRPr>
          </a:p>
        </p:txBody>
      </p:sp>
      <p:sp>
        <p:nvSpPr>
          <p:cNvPr id="29699" name="Content Placeholder 2"/>
          <p:cNvSpPr>
            <a:spLocks noGrp="1"/>
          </p:cNvSpPr>
          <p:nvPr>
            <p:ph idx="1"/>
          </p:nvPr>
        </p:nvSpPr>
        <p:spPr>
          <a:xfrm>
            <a:off x="457200" y="1752600"/>
            <a:ext cx="8229600" cy="4876800"/>
          </a:xfrm>
        </p:spPr>
        <p:txBody>
          <a:bodyPr/>
          <a:lstStyle/>
          <a:p>
            <a:pPr>
              <a:lnSpc>
                <a:spcPct val="70000"/>
              </a:lnSpc>
            </a:pPr>
            <a:r>
              <a:rPr lang="en-US" sz="3000" dirty="0" smtClean="0">
                <a:cs typeface="Times New Roman" pitchFamily="18" charset="0"/>
              </a:rPr>
              <a:t>If you do not understand something the individual says, do not pretend that you do. Ask the individual to repeat what he or she said and then repeat it back. </a:t>
            </a:r>
          </a:p>
          <a:p>
            <a:pPr>
              <a:lnSpc>
                <a:spcPct val="70000"/>
              </a:lnSpc>
            </a:pPr>
            <a:r>
              <a:rPr lang="en-US" sz="3000" dirty="0" smtClean="0">
                <a:cs typeface="Times New Roman" pitchFamily="18" charset="0"/>
              </a:rPr>
              <a:t>Be patient and concentrate on what the individual is saying. Take as much time as necessary</a:t>
            </a:r>
          </a:p>
          <a:p>
            <a:pPr>
              <a:lnSpc>
                <a:spcPct val="70000"/>
              </a:lnSpc>
            </a:pPr>
            <a:r>
              <a:rPr lang="en-US" sz="3000" dirty="0" smtClean="0">
                <a:cs typeface="Times New Roman" pitchFamily="18" charset="0"/>
              </a:rPr>
              <a:t>Do not speak for the individual or attempt to finish her or his sentences.</a:t>
            </a:r>
          </a:p>
          <a:p>
            <a:pPr>
              <a:lnSpc>
                <a:spcPct val="70000"/>
              </a:lnSpc>
            </a:pPr>
            <a:r>
              <a:rPr lang="en-US" sz="3000" dirty="0" smtClean="0">
                <a:cs typeface="Times New Roman" pitchFamily="18" charset="0"/>
              </a:rPr>
              <a:t>If you are having difficulty understanding the individual, consider writing as an alternative means of communicating, but first ask the individual if this is acceptable and only as a last resort</a:t>
            </a:r>
            <a:endParaRPr lang="en-US" dirty="0" smtClean="0"/>
          </a:p>
        </p:txBody>
      </p:sp>
    </p:spTree>
    <p:extLst>
      <p:ext uri="{BB962C8B-B14F-4D97-AF65-F5344CB8AC3E}">
        <p14:creationId xmlns:p14="http://schemas.microsoft.com/office/powerpoint/2010/main" val="159800305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13508" y="591845"/>
            <a:ext cx="8229600" cy="1143000"/>
          </a:xfrm>
        </p:spPr>
        <p:txBody>
          <a:bodyPr/>
          <a:lstStyle/>
          <a:p>
            <a:pPr fontAlgn="auto">
              <a:spcAft>
                <a:spcPts val="0"/>
              </a:spcAft>
              <a:defRPr/>
            </a:pPr>
            <a:r>
              <a:rPr lang="en-US" sz="2800" dirty="0" smtClean="0">
                <a:solidFill>
                  <a:srgbClr val="112F74"/>
                </a:solidFill>
              </a:rPr>
              <a:t>Tips for Communicating with </a:t>
            </a:r>
            <a:br>
              <a:rPr lang="en-US" sz="2800" dirty="0" smtClean="0">
                <a:solidFill>
                  <a:srgbClr val="112F74"/>
                </a:solidFill>
              </a:rPr>
            </a:br>
            <a:r>
              <a:rPr lang="en-US" sz="2800" dirty="0" smtClean="0">
                <a:solidFill>
                  <a:srgbClr val="112F74"/>
                </a:solidFill>
              </a:rPr>
              <a:t>Individuals with Intellectual Disabilities</a:t>
            </a:r>
          </a:p>
        </p:txBody>
      </p:sp>
      <p:sp>
        <p:nvSpPr>
          <p:cNvPr id="30723" name="Content Placeholder 2"/>
          <p:cNvSpPr>
            <a:spLocks noGrp="1"/>
          </p:cNvSpPr>
          <p:nvPr>
            <p:ph idx="1"/>
          </p:nvPr>
        </p:nvSpPr>
        <p:spPr>
          <a:xfrm>
            <a:off x="457200" y="1734845"/>
            <a:ext cx="8229600" cy="4946516"/>
          </a:xfrm>
        </p:spPr>
        <p:txBody>
          <a:bodyPr/>
          <a:lstStyle/>
          <a:p>
            <a:pPr>
              <a:lnSpc>
                <a:spcPct val="70000"/>
              </a:lnSpc>
              <a:buFont typeface="Arial" charset="0"/>
              <a:buChar char="•"/>
            </a:pPr>
            <a:r>
              <a:rPr lang="en-US" sz="3000" dirty="0" smtClean="0">
                <a:cs typeface="Times New Roman" pitchFamily="18" charset="0"/>
              </a:rPr>
              <a:t>If you are in a public area with many distractions, consider moving to a quiet or private location.</a:t>
            </a:r>
          </a:p>
          <a:p>
            <a:pPr>
              <a:lnSpc>
                <a:spcPct val="70000"/>
              </a:lnSpc>
              <a:buFont typeface="Arial" charset="0"/>
              <a:buChar char="•"/>
            </a:pPr>
            <a:r>
              <a:rPr lang="en-US" sz="3000" dirty="0" smtClean="0">
                <a:cs typeface="Times New Roman" pitchFamily="18" charset="0"/>
              </a:rPr>
              <a:t>Speak to the individual directly in simple to understand components without being patronizing and in a normal tone of voice. </a:t>
            </a:r>
          </a:p>
          <a:p>
            <a:pPr>
              <a:lnSpc>
                <a:spcPct val="70000"/>
              </a:lnSpc>
              <a:buFont typeface="Arial" charset="0"/>
              <a:buChar char="•"/>
            </a:pPr>
            <a:r>
              <a:rPr lang="en-US" sz="3000" dirty="0" smtClean="0">
                <a:cs typeface="Times New Roman" pitchFamily="18" charset="0"/>
              </a:rPr>
              <a:t>Be prepared to repeat what you say, orally or in writing.</a:t>
            </a:r>
          </a:p>
          <a:p>
            <a:pPr>
              <a:lnSpc>
                <a:spcPct val="70000"/>
              </a:lnSpc>
              <a:buFont typeface="Arial" charset="0"/>
              <a:buChar char="•"/>
            </a:pPr>
            <a:r>
              <a:rPr lang="en-US" sz="3000" b="1" dirty="0" smtClean="0">
                <a:cs typeface="Times New Roman" pitchFamily="18" charset="0"/>
              </a:rPr>
              <a:t>OFFER</a:t>
            </a:r>
            <a:r>
              <a:rPr lang="en-US" sz="3000" dirty="0" smtClean="0">
                <a:cs typeface="Times New Roman" pitchFamily="18" charset="0"/>
              </a:rPr>
              <a:t> assistance completing forms or understanding written instructions and provide extra time for decision-making. Wait for the individual to accept the offer of assistance, do not over-assist or be patronizing. </a:t>
            </a:r>
          </a:p>
          <a:p>
            <a:pPr>
              <a:lnSpc>
                <a:spcPct val="70000"/>
              </a:lnSpc>
              <a:buFont typeface="Arial" charset="0"/>
              <a:buNone/>
            </a:pPr>
            <a:endParaRPr lang="en-US" dirty="0" smtClean="0"/>
          </a:p>
          <a:p>
            <a:pPr>
              <a:buFont typeface="Arial" charset="0"/>
              <a:buChar char="•"/>
            </a:pPr>
            <a:endParaRPr lang="en-US" dirty="0" smtClean="0"/>
          </a:p>
        </p:txBody>
      </p:sp>
    </p:spTree>
    <p:extLst>
      <p:ext uri="{BB962C8B-B14F-4D97-AF65-F5344CB8AC3E}">
        <p14:creationId xmlns:p14="http://schemas.microsoft.com/office/powerpoint/2010/main" val="1519995227"/>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09800"/>
            <a:ext cx="8077200" cy="1673352"/>
          </a:xfrm>
        </p:spPr>
        <p:txBody>
          <a:bodyPr/>
          <a:lstStyle/>
          <a:p>
            <a:pPr algn="ctr" fontAlgn="auto">
              <a:spcAft>
                <a:spcPts val="0"/>
              </a:spcAft>
              <a:defRPr/>
            </a:pPr>
            <a:r>
              <a:rPr lang="en-US" sz="7200" dirty="0" smtClean="0">
                <a:solidFill>
                  <a:srgbClr val="112F74"/>
                </a:solidFill>
              </a:rPr>
              <a:t>Service Animals</a:t>
            </a:r>
            <a:endParaRPr lang="en-US" sz="7200" dirty="0">
              <a:solidFill>
                <a:srgbClr val="112F74"/>
              </a:solidFill>
            </a:endParaRPr>
          </a:p>
        </p:txBody>
      </p:sp>
    </p:spTree>
    <p:extLst>
      <p:ext uri="{BB962C8B-B14F-4D97-AF65-F5344CB8AC3E}">
        <p14:creationId xmlns:p14="http://schemas.microsoft.com/office/powerpoint/2010/main" val="231443530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31800" y="384479"/>
            <a:ext cx="8229600" cy="1139825"/>
          </a:xfrm>
        </p:spPr>
        <p:txBody>
          <a:bodyPr/>
          <a:lstStyle/>
          <a:p>
            <a:pPr fontAlgn="auto">
              <a:spcAft>
                <a:spcPts val="0"/>
              </a:spcAft>
              <a:defRPr/>
            </a:pPr>
            <a:r>
              <a:rPr lang="en-US" sz="4800" dirty="0" smtClean="0">
                <a:solidFill>
                  <a:srgbClr val="112F74"/>
                </a:solidFill>
              </a:rPr>
              <a:t>TRUE or FALSE?</a:t>
            </a:r>
          </a:p>
        </p:txBody>
      </p:sp>
      <p:sp>
        <p:nvSpPr>
          <p:cNvPr id="112643" name="Rectangle 3"/>
          <p:cNvSpPr>
            <a:spLocks noGrp="1" noChangeArrowheads="1"/>
          </p:cNvSpPr>
          <p:nvPr>
            <p:ph idx="1"/>
          </p:nvPr>
        </p:nvSpPr>
        <p:spPr>
          <a:xfrm>
            <a:off x="503238" y="1636713"/>
            <a:ext cx="8355012" cy="792162"/>
          </a:xfrm>
        </p:spPr>
        <p:txBody>
          <a:bodyPr rtlCol="0">
            <a:normAutofit/>
          </a:bodyPr>
          <a:lstStyle/>
          <a:p>
            <a:pPr marL="438912" indent="-320040" algn="ctr" fontAlgn="auto">
              <a:lnSpc>
                <a:spcPct val="90000"/>
              </a:lnSpc>
              <a:spcBef>
                <a:spcPts val="0"/>
              </a:spcBef>
              <a:spcAft>
                <a:spcPts val="0"/>
              </a:spcAft>
              <a:buFont typeface="Wingdings" pitchFamily="2" charset="2"/>
              <a:buNone/>
              <a:defRPr/>
            </a:pPr>
            <a:r>
              <a:rPr lang="en-US" sz="2400" dirty="0" smtClean="0">
                <a:effectLst>
                  <a:outerShdw blurRad="38100" dist="38100" dir="2700000" algn="tl">
                    <a:srgbClr val="000000">
                      <a:alpha val="43137"/>
                    </a:srgbClr>
                  </a:outerShdw>
                </a:effectLst>
              </a:rPr>
              <a:t>All service animals must be allowed in all places of business with their owners.</a:t>
            </a:r>
          </a:p>
          <a:p>
            <a:pPr marL="438912" indent="-320040" algn="ctr" fontAlgn="auto">
              <a:lnSpc>
                <a:spcPct val="90000"/>
              </a:lnSpc>
              <a:spcBef>
                <a:spcPts val="0"/>
              </a:spcBef>
              <a:spcAft>
                <a:spcPts val="0"/>
              </a:spcAft>
              <a:buFont typeface="Wingdings" pitchFamily="2" charset="2"/>
              <a:buNone/>
              <a:defRPr/>
            </a:pPr>
            <a:endParaRPr lang="en-US" sz="2400" dirty="0" smtClean="0"/>
          </a:p>
        </p:txBody>
      </p:sp>
      <p:sp>
        <p:nvSpPr>
          <p:cNvPr id="112645" name="Text Box 5"/>
          <p:cNvSpPr txBox="1">
            <a:spLocks noChangeArrowheads="1"/>
          </p:cNvSpPr>
          <p:nvPr/>
        </p:nvSpPr>
        <p:spPr bwMode="auto">
          <a:xfrm>
            <a:off x="1863725" y="2428875"/>
            <a:ext cx="52197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a:spcBef>
                <a:spcPct val="50000"/>
              </a:spcBef>
            </a:pPr>
            <a:r>
              <a:rPr lang="en-US" sz="2600" b="1">
                <a:solidFill>
                  <a:srgbClr val="CC0000"/>
                </a:solidFill>
              </a:rPr>
              <a:t>TRUE</a:t>
            </a:r>
          </a:p>
        </p:txBody>
      </p:sp>
      <p:sp>
        <p:nvSpPr>
          <p:cNvPr id="112650" name="Text Box 10"/>
          <p:cNvSpPr txBox="1">
            <a:spLocks noChangeArrowheads="1"/>
          </p:cNvSpPr>
          <p:nvPr/>
        </p:nvSpPr>
        <p:spPr bwMode="auto">
          <a:xfrm>
            <a:off x="1582738" y="3552825"/>
            <a:ext cx="59404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a:spcBef>
                <a:spcPct val="50000"/>
              </a:spcBef>
            </a:pPr>
            <a:r>
              <a:rPr lang="en-US" sz="2600" b="1">
                <a:solidFill>
                  <a:srgbClr val="CC0000"/>
                </a:solidFill>
              </a:rPr>
              <a:t>FALSE</a:t>
            </a:r>
          </a:p>
        </p:txBody>
      </p:sp>
      <p:sp>
        <p:nvSpPr>
          <p:cNvPr id="112651" name="Text Box 11"/>
          <p:cNvSpPr txBox="1">
            <a:spLocks noChangeArrowheads="1"/>
          </p:cNvSpPr>
          <p:nvPr/>
        </p:nvSpPr>
        <p:spPr bwMode="auto">
          <a:xfrm>
            <a:off x="1792288" y="4645025"/>
            <a:ext cx="56530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a:spcBef>
                <a:spcPct val="50000"/>
              </a:spcBef>
            </a:pPr>
            <a:r>
              <a:rPr lang="en-US" sz="2800" b="1">
                <a:solidFill>
                  <a:srgbClr val="CC0000"/>
                </a:solidFill>
              </a:rPr>
              <a:t>FALSE</a:t>
            </a:r>
          </a:p>
        </p:txBody>
      </p:sp>
      <p:sp>
        <p:nvSpPr>
          <p:cNvPr id="112653" name="Rectangle 13"/>
          <p:cNvSpPr>
            <a:spLocks noChangeArrowheads="1"/>
          </p:cNvSpPr>
          <p:nvPr/>
        </p:nvSpPr>
        <p:spPr bwMode="auto">
          <a:xfrm>
            <a:off x="-22225" y="5197475"/>
            <a:ext cx="8991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auto">
              <a:lnSpc>
                <a:spcPct val="90000"/>
              </a:lnSpc>
              <a:spcBef>
                <a:spcPct val="20000"/>
              </a:spcBef>
              <a:spcAft>
                <a:spcPts val="0"/>
              </a:spcAft>
              <a:buClr>
                <a:schemeClr val="hlink"/>
              </a:buClr>
              <a:buSzPct val="80000"/>
              <a:buFont typeface="Wingdings" pitchFamily="2" charset="2"/>
              <a:buNone/>
              <a:defRPr/>
            </a:pPr>
            <a:r>
              <a:rPr lang="en-US" sz="2200" dirty="0">
                <a:effectLst>
                  <a:outerShdw blurRad="38100" dist="38100" dir="2700000" algn="tl">
                    <a:srgbClr val="000000"/>
                  </a:outerShdw>
                </a:effectLst>
                <a:latin typeface="+mn-lt"/>
                <a:cs typeface="+mn-cs"/>
              </a:rPr>
              <a:t>There is never a reason to evict or deny access to a service animal. </a:t>
            </a:r>
          </a:p>
          <a:p>
            <a:pPr marL="342900" indent="-342900" algn="ctr" fontAlgn="auto">
              <a:lnSpc>
                <a:spcPct val="90000"/>
              </a:lnSpc>
              <a:spcBef>
                <a:spcPct val="20000"/>
              </a:spcBef>
              <a:spcAft>
                <a:spcPts val="0"/>
              </a:spcAft>
              <a:buClr>
                <a:schemeClr val="hlink"/>
              </a:buClr>
              <a:buSzPct val="80000"/>
              <a:buFont typeface="Wingdings" pitchFamily="2" charset="2"/>
              <a:buNone/>
              <a:defRPr/>
            </a:pPr>
            <a:endParaRPr lang="en-US" sz="2400" dirty="0">
              <a:effectLst>
                <a:outerShdw blurRad="38100" dist="38100" dir="2700000" algn="tl">
                  <a:srgbClr val="000000"/>
                </a:outerShdw>
              </a:effectLst>
              <a:latin typeface="+mn-lt"/>
              <a:cs typeface="+mn-cs"/>
            </a:endParaRPr>
          </a:p>
        </p:txBody>
      </p:sp>
      <p:sp>
        <p:nvSpPr>
          <p:cNvPr id="112654" name="Rectangle 14"/>
          <p:cNvSpPr>
            <a:spLocks noChangeArrowheads="1"/>
          </p:cNvSpPr>
          <p:nvPr/>
        </p:nvSpPr>
        <p:spPr bwMode="auto">
          <a:xfrm>
            <a:off x="266700" y="3001963"/>
            <a:ext cx="88773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auto">
              <a:lnSpc>
                <a:spcPct val="90000"/>
              </a:lnSpc>
              <a:spcBef>
                <a:spcPct val="20000"/>
              </a:spcBef>
              <a:spcAft>
                <a:spcPts val="0"/>
              </a:spcAft>
              <a:buClr>
                <a:schemeClr val="hlink"/>
              </a:buClr>
              <a:buSzPct val="80000"/>
              <a:buFont typeface="Wingdings" pitchFamily="2" charset="2"/>
              <a:buNone/>
              <a:defRPr/>
            </a:pPr>
            <a:r>
              <a:rPr lang="en-US" sz="2400" dirty="0">
                <a:effectLst>
                  <a:outerShdw blurRad="38100" dist="38100" dir="2700000" algn="tl">
                    <a:srgbClr val="000000">
                      <a:alpha val="43137"/>
                    </a:srgbClr>
                  </a:outerShdw>
                </a:effectLst>
                <a:latin typeface="+mn-lt"/>
                <a:cs typeface="+mn-cs"/>
              </a:rPr>
              <a:t>All service animals wear official identification such as a vest.</a:t>
            </a:r>
          </a:p>
        </p:txBody>
      </p:sp>
      <p:sp>
        <p:nvSpPr>
          <p:cNvPr id="112655" name="Rectangle 15"/>
          <p:cNvSpPr>
            <a:spLocks noChangeArrowheads="1"/>
          </p:cNvSpPr>
          <p:nvPr/>
        </p:nvSpPr>
        <p:spPr bwMode="auto">
          <a:xfrm>
            <a:off x="503238" y="4111625"/>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auto">
              <a:lnSpc>
                <a:spcPct val="90000"/>
              </a:lnSpc>
              <a:spcBef>
                <a:spcPct val="20000"/>
              </a:spcBef>
              <a:spcAft>
                <a:spcPts val="0"/>
              </a:spcAft>
              <a:buClr>
                <a:schemeClr val="hlink"/>
              </a:buClr>
              <a:buSzPct val="80000"/>
              <a:buFont typeface="Wingdings" pitchFamily="2" charset="2"/>
              <a:buNone/>
              <a:defRPr/>
            </a:pPr>
            <a:r>
              <a:rPr lang="en-US" sz="2400" dirty="0">
                <a:effectLst>
                  <a:outerShdw blurRad="38100" dist="38100" dir="2700000" algn="tl">
                    <a:srgbClr val="000000">
                      <a:alpha val="43137"/>
                    </a:srgbClr>
                  </a:outerShdw>
                </a:effectLst>
                <a:latin typeface="+mn-lt"/>
                <a:cs typeface="+mn-cs"/>
              </a:rPr>
              <a:t>It is required for a service animal to have an ID card</a:t>
            </a:r>
            <a:endParaRPr lang="en-US" sz="2400" dirty="0">
              <a:effectLst>
                <a:outerShdw blurRad="38100" dist="38100" dir="2700000" algn="tl">
                  <a:srgbClr val="000000"/>
                </a:outerShdw>
              </a:effectLst>
              <a:latin typeface="+mn-lt"/>
              <a:cs typeface="+mn-cs"/>
            </a:endParaRPr>
          </a:p>
        </p:txBody>
      </p:sp>
      <p:sp>
        <p:nvSpPr>
          <p:cNvPr id="112656" name="Text Box 16"/>
          <p:cNvSpPr txBox="1">
            <a:spLocks noChangeArrowheads="1"/>
          </p:cNvSpPr>
          <p:nvPr/>
        </p:nvSpPr>
        <p:spPr bwMode="auto">
          <a:xfrm>
            <a:off x="1774825" y="5989638"/>
            <a:ext cx="5653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a:spcBef>
                <a:spcPct val="50000"/>
              </a:spcBef>
            </a:pPr>
            <a:r>
              <a:rPr lang="en-US" sz="2800" b="1">
                <a:solidFill>
                  <a:srgbClr val="CC0000"/>
                </a:solidFill>
              </a:rPr>
              <a:t>FALSE</a:t>
            </a:r>
          </a:p>
        </p:txBody>
      </p:sp>
    </p:spTree>
    <p:extLst>
      <p:ext uri="{BB962C8B-B14F-4D97-AF65-F5344CB8AC3E}">
        <p14:creationId xmlns:p14="http://schemas.microsoft.com/office/powerpoint/2010/main" val="26041555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blinds(horizontal)">
                                      <p:cBhvr>
                                        <p:cTn id="7" dur="1000"/>
                                        <p:tgtEl>
                                          <p:spTgt spid="112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50"/>
                                        </p:tgtEl>
                                        <p:attrNameLst>
                                          <p:attrName>style.visibility</p:attrName>
                                        </p:attrNameLst>
                                      </p:cBhvr>
                                      <p:to>
                                        <p:strVal val="visible"/>
                                      </p:to>
                                    </p:set>
                                    <p:animEffect transition="in" filter="blinds(horizontal)">
                                      <p:cBhvr>
                                        <p:cTn id="12" dur="1000"/>
                                        <p:tgtEl>
                                          <p:spTgt spid="1126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51"/>
                                        </p:tgtEl>
                                        <p:attrNameLst>
                                          <p:attrName>style.visibility</p:attrName>
                                        </p:attrNameLst>
                                      </p:cBhvr>
                                      <p:to>
                                        <p:strVal val="visible"/>
                                      </p:to>
                                    </p:set>
                                    <p:animEffect transition="in" filter="blinds(horizontal)">
                                      <p:cBhvr>
                                        <p:cTn id="17" dur="1000"/>
                                        <p:tgtEl>
                                          <p:spTgt spid="1126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656"/>
                                        </p:tgtEl>
                                        <p:attrNameLst>
                                          <p:attrName>style.visibility</p:attrName>
                                        </p:attrNameLst>
                                      </p:cBhvr>
                                      <p:to>
                                        <p:strVal val="visible"/>
                                      </p:to>
                                    </p:set>
                                    <p:animEffect transition="in" filter="blinds(horizontal)">
                                      <p:cBhvr>
                                        <p:cTn id="22" dur="1000"/>
                                        <p:tgtEl>
                                          <p:spTgt spid="112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112650" grpId="0"/>
      <p:bldP spid="112651" grpId="0"/>
      <p:bldP spid="1126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4916"/>
            <a:ext cx="8229600" cy="1143000"/>
          </a:xfrm>
        </p:spPr>
        <p:txBody>
          <a:bodyPr/>
          <a:lstStyle/>
          <a:p>
            <a:pPr algn="ctr" fontAlgn="auto">
              <a:spcAft>
                <a:spcPts val="0"/>
              </a:spcAft>
              <a:defRPr/>
            </a:pPr>
            <a:r>
              <a:rPr lang="en-US" dirty="0" smtClean="0">
                <a:solidFill>
                  <a:srgbClr val="112F74"/>
                </a:solidFill>
              </a:rPr>
              <a:t>Definition of a Service Animal </a:t>
            </a:r>
            <a:endParaRPr lang="en-US" dirty="0">
              <a:solidFill>
                <a:srgbClr val="112F74"/>
              </a:solidFill>
            </a:endParaRPr>
          </a:p>
        </p:txBody>
      </p:sp>
      <p:sp>
        <p:nvSpPr>
          <p:cNvPr id="3" name="Content Placeholder 2"/>
          <p:cNvSpPr>
            <a:spLocks noGrp="1"/>
          </p:cNvSpPr>
          <p:nvPr>
            <p:ph idx="1"/>
          </p:nvPr>
        </p:nvSpPr>
        <p:spPr>
          <a:xfrm>
            <a:off x="360363" y="1573213"/>
            <a:ext cx="8229600" cy="2971800"/>
          </a:xfrm>
        </p:spPr>
        <p:txBody>
          <a:bodyPr rtlCol="0">
            <a:normAutofit fontScale="92500"/>
          </a:bodyPr>
          <a:lstStyle/>
          <a:p>
            <a:pPr marL="438912" indent="-320040" fontAlgn="auto">
              <a:spcBef>
                <a:spcPts val="0"/>
              </a:spcBef>
              <a:spcAft>
                <a:spcPts val="0"/>
              </a:spcAft>
              <a:buFont typeface="Wingdings 2"/>
              <a:buChar char=""/>
              <a:defRPr/>
            </a:pPr>
            <a:r>
              <a:rPr lang="en-US" dirty="0" smtClean="0"/>
              <a:t> Any dog that is individually trained to perform tasks for people with disabilities. Such as guiding people who are blind, alerting people who are deaf, pulling wheelchairs, alerting and protecting a person who is having a seizure or performing other special tasks. </a:t>
            </a:r>
            <a:endParaRPr lang="en-US" dirty="0"/>
          </a:p>
        </p:txBody>
      </p:sp>
      <p:sp>
        <p:nvSpPr>
          <p:cNvPr id="4" name="Text Box 5"/>
          <p:cNvSpPr txBox="1">
            <a:spLocks noChangeArrowheads="1"/>
          </p:cNvSpPr>
          <p:nvPr/>
        </p:nvSpPr>
        <p:spPr bwMode="auto">
          <a:xfrm>
            <a:off x="0" y="4545013"/>
            <a:ext cx="70580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en-US" sz="4000" dirty="0">
                <a:effectLst>
                  <a:outerShdw blurRad="38100" dist="38100" dir="2700000" algn="tl">
                    <a:srgbClr val="000000"/>
                  </a:outerShdw>
                </a:effectLst>
                <a:latin typeface="+mn-lt"/>
                <a:cs typeface="+mn-cs"/>
              </a:rPr>
              <a:t>Service animals are working animals, not pets.</a:t>
            </a:r>
          </a:p>
        </p:txBody>
      </p:sp>
      <p:pic>
        <p:nvPicPr>
          <p:cNvPr id="5" name="Picture 4" descr="Zoey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114800"/>
            <a:ext cx="1655763"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9155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704416"/>
            <a:ext cx="8229600" cy="1143000"/>
          </a:xfrm>
        </p:spPr>
        <p:txBody>
          <a:bodyPr/>
          <a:lstStyle/>
          <a:p>
            <a:pPr fontAlgn="auto">
              <a:spcAft>
                <a:spcPts val="0"/>
              </a:spcAft>
              <a:defRPr/>
            </a:pPr>
            <a:r>
              <a:rPr lang="en-US" dirty="0" smtClean="0">
                <a:solidFill>
                  <a:srgbClr val="112F74"/>
                </a:solidFill>
              </a:rPr>
              <a:t>Do……</a:t>
            </a:r>
          </a:p>
        </p:txBody>
      </p:sp>
      <p:sp>
        <p:nvSpPr>
          <p:cNvPr id="113667" name="Rectangle 3"/>
          <p:cNvSpPr>
            <a:spLocks noGrp="1" noChangeArrowheads="1"/>
          </p:cNvSpPr>
          <p:nvPr>
            <p:ph idx="1"/>
          </p:nvPr>
        </p:nvSpPr>
        <p:spPr>
          <a:xfrm>
            <a:off x="381000" y="1524000"/>
            <a:ext cx="8305800" cy="4876800"/>
          </a:xfrm>
        </p:spPr>
        <p:txBody>
          <a:bodyPr/>
          <a:lstStyle/>
          <a:p>
            <a:pPr>
              <a:lnSpc>
                <a:spcPct val="80000"/>
              </a:lnSpc>
              <a:buFont typeface="Wingdings" pitchFamily="2" charset="2"/>
              <a:buNone/>
            </a:pPr>
            <a:endParaRPr lang="en-US" sz="2000" dirty="0" smtClean="0"/>
          </a:p>
          <a:p>
            <a:pPr>
              <a:lnSpc>
                <a:spcPct val="80000"/>
              </a:lnSpc>
            </a:pPr>
            <a:r>
              <a:rPr lang="en-US" sz="2400" dirty="0" smtClean="0"/>
              <a:t>Do expect that the animal is to be kept under control by the handler at all times. A handler cannot be asked to remove his or her service animal unless – the animal is out of control and the owner does not take effective control (example excessive barking) or – animal poses a </a:t>
            </a:r>
            <a:r>
              <a:rPr lang="en-US" sz="2400" u="sng" dirty="0" smtClean="0"/>
              <a:t>direct threat</a:t>
            </a:r>
            <a:r>
              <a:rPr lang="en-US" sz="2400" dirty="0" smtClean="0"/>
              <a:t> to health or safety of others. </a:t>
            </a:r>
          </a:p>
          <a:p>
            <a:pPr>
              <a:lnSpc>
                <a:spcPct val="80000"/>
              </a:lnSpc>
            </a:pPr>
            <a:endParaRPr lang="en-US" sz="2400" dirty="0" smtClean="0"/>
          </a:p>
          <a:p>
            <a:pPr>
              <a:lnSpc>
                <a:spcPct val="80000"/>
              </a:lnSpc>
            </a:pPr>
            <a:r>
              <a:rPr lang="en-US" sz="2400" dirty="0" smtClean="0"/>
              <a:t>Do allow service animals into all public establishments </a:t>
            </a:r>
          </a:p>
          <a:p>
            <a:pPr>
              <a:lnSpc>
                <a:spcPct val="80000"/>
              </a:lnSpc>
            </a:pPr>
            <a:endParaRPr lang="en-US" sz="2400" dirty="0" smtClean="0"/>
          </a:p>
          <a:p>
            <a:pPr>
              <a:lnSpc>
                <a:spcPct val="80000"/>
              </a:lnSpc>
            </a:pPr>
            <a:r>
              <a:rPr lang="en-US" sz="2400" dirty="0" smtClean="0"/>
              <a:t>May ask the person if they have a disability, if an animal is a service animal or ask how the animal assists the individual but cannot require special ID cards (certification) for the animal or ask specifics about the person’s disability.</a:t>
            </a:r>
          </a:p>
        </p:txBody>
      </p:sp>
    </p:spTree>
    <p:extLst>
      <p:ext uri="{BB962C8B-B14F-4D97-AF65-F5344CB8AC3E}">
        <p14:creationId xmlns:p14="http://schemas.microsoft.com/office/powerpoint/2010/main" val="41811220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3667">
                                            <p:txEl>
                                              <p:pRg st="1" end="1"/>
                                            </p:txEl>
                                          </p:spTgt>
                                        </p:tgtEl>
                                        <p:attrNameLst>
                                          <p:attrName>style.visibility</p:attrName>
                                        </p:attrNameLst>
                                      </p:cBhvr>
                                      <p:to>
                                        <p:strVal val="visible"/>
                                      </p:to>
                                    </p:set>
                                    <p:anim calcmode="lin" valueType="num">
                                      <p:cBhvr>
                                        <p:cTn id="7" dur="500" fill="hold"/>
                                        <p:tgtEl>
                                          <p:spTgt spid="11366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366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3667">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3667">
                                            <p:txEl>
                                              <p:pRg st="3" end="3"/>
                                            </p:txEl>
                                          </p:spTgt>
                                        </p:tgtEl>
                                        <p:attrNameLst>
                                          <p:attrName>style.visibility</p:attrName>
                                        </p:attrNameLst>
                                      </p:cBhvr>
                                      <p:to>
                                        <p:strVal val="visible"/>
                                      </p:to>
                                    </p:set>
                                    <p:anim calcmode="lin" valueType="num">
                                      <p:cBhvr>
                                        <p:cTn id="14" dur="500" fill="hold"/>
                                        <p:tgtEl>
                                          <p:spTgt spid="11366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11366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11366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3667">
                                            <p:txEl>
                                              <p:pRg st="5" end="5"/>
                                            </p:txEl>
                                          </p:spTgt>
                                        </p:tgtEl>
                                        <p:attrNameLst>
                                          <p:attrName>style.visibility</p:attrName>
                                        </p:attrNameLst>
                                      </p:cBhvr>
                                      <p:to>
                                        <p:strVal val="visible"/>
                                      </p:to>
                                    </p:set>
                                    <p:anim calcmode="lin" valueType="num">
                                      <p:cBhvr>
                                        <p:cTn id="21" dur="500" fill="hold"/>
                                        <p:tgtEl>
                                          <p:spTgt spid="113667">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113667">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1136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68313" y="714762"/>
            <a:ext cx="8229600" cy="728663"/>
          </a:xfrm>
        </p:spPr>
        <p:txBody>
          <a:bodyPr/>
          <a:lstStyle/>
          <a:p>
            <a:pPr fontAlgn="auto">
              <a:spcAft>
                <a:spcPts val="0"/>
              </a:spcAft>
              <a:defRPr/>
            </a:pPr>
            <a:r>
              <a:rPr lang="en-US" sz="4000" dirty="0" smtClean="0">
                <a:solidFill>
                  <a:srgbClr val="112F74"/>
                </a:solidFill>
              </a:rPr>
              <a:t>DON’T…….</a:t>
            </a:r>
          </a:p>
        </p:txBody>
      </p:sp>
      <p:sp>
        <p:nvSpPr>
          <p:cNvPr id="110595" name="Rectangle 3"/>
          <p:cNvSpPr>
            <a:spLocks noGrp="1" noChangeArrowheads="1"/>
          </p:cNvSpPr>
          <p:nvPr>
            <p:ph idx="1"/>
          </p:nvPr>
        </p:nvSpPr>
        <p:spPr>
          <a:xfrm>
            <a:off x="381000" y="1600200"/>
            <a:ext cx="8291513" cy="5580063"/>
          </a:xfrm>
        </p:spPr>
        <p:txBody>
          <a:bodyPr/>
          <a:lstStyle/>
          <a:p>
            <a:pPr>
              <a:lnSpc>
                <a:spcPct val="80000"/>
              </a:lnSpc>
            </a:pPr>
            <a:r>
              <a:rPr lang="en-US" sz="2200" dirty="0" smtClean="0"/>
              <a:t>Don’t ask the person what their disability is</a:t>
            </a:r>
          </a:p>
          <a:p>
            <a:pPr>
              <a:lnSpc>
                <a:spcPct val="80000"/>
              </a:lnSpc>
            </a:pPr>
            <a:r>
              <a:rPr lang="en-US" sz="2200" dirty="0" smtClean="0"/>
              <a:t>Don’t ask the person to demonstrate the animal’s tasks</a:t>
            </a:r>
          </a:p>
          <a:p>
            <a:pPr>
              <a:lnSpc>
                <a:spcPct val="80000"/>
              </a:lnSpc>
            </a:pPr>
            <a:r>
              <a:rPr lang="en-US" sz="2200" dirty="0" smtClean="0"/>
              <a:t>Don’t ask for “proof” of disability or training.</a:t>
            </a:r>
          </a:p>
          <a:p>
            <a:pPr>
              <a:lnSpc>
                <a:spcPct val="80000"/>
              </a:lnSpc>
            </a:pPr>
            <a:r>
              <a:rPr lang="en-US" sz="2200" dirty="0" smtClean="0"/>
              <a:t>Don’t pet or talk to the animal without asking the owner first, because it may distract the animal or harm the individual </a:t>
            </a:r>
          </a:p>
          <a:p>
            <a:pPr>
              <a:lnSpc>
                <a:spcPct val="80000"/>
              </a:lnSpc>
            </a:pPr>
            <a:r>
              <a:rPr lang="en-US" sz="2200" dirty="0" smtClean="0"/>
              <a:t>Don’t feed the animal, many are on strict diets</a:t>
            </a:r>
          </a:p>
          <a:p>
            <a:pPr>
              <a:lnSpc>
                <a:spcPct val="80000"/>
              </a:lnSpc>
            </a:pPr>
            <a:r>
              <a:rPr lang="en-US" sz="2200" dirty="0" smtClean="0"/>
              <a:t>Don’t assume the animal will bite, service animals are selected for proper temperament and have been through many hours of training and socialization</a:t>
            </a:r>
          </a:p>
          <a:p>
            <a:pPr>
              <a:lnSpc>
                <a:spcPct val="80000"/>
              </a:lnSpc>
            </a:pPr>
            <a:r>
              <a:rPr lang="en-US" sz="2200" dirty="0" smtClean="0"/>
              <a:t>Don’t assume the individual is blind, many individuals have “invisible” disabilities such as epilepsy, heart conditions, etc. </a:t>
            </a:r>
          </a:p>
          <a:p>
            <a:pPr>
              <a:lnSpc>
                <a:spcPct val="80000"/>
              </a:lnSpc>
            </a:pPr>
            <a:r>
              <a:rPr lang="en-US" sz="2200" dirty="0" smtClean="0"/>
              <a:t>Don’t charge extra fees, isolate from other patrons or treat them less favorably.</a:t>
            </a:r>
          </a:p>
          <a:p>
            <a:pPr>
              <a:lnSpc>
                <a:spcPct val="80000"/>
              </a:lnSpc>
            </a:pPr>
            <a:r>
              <a:rPr lang="en-US" sz="2200" dirty="0" smtClean="0"/>
              <a:t>Don’t think you are required to provide care or food for a service animal or provide special location to relieve itself (Example cannot ask or expect you to walk their dog outside)</a:t>
            </a:r>
          </a:p>
        </p:txBody>
      </p:sp>
    </p:spTree>
    <p:extLst>
      <p:ext uri="{BB962C8B-B14F-4D97-AF65-F5344CB8AC3E}">
        <p14:creationId xmlns:p14="http://schemas.microsoft.com/office/powerpoint/2010/main" val="1170892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5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fade">
                                      <p:cBhvr>
                                        <p:cTn id="12" dur="500"/>
                                        <p:tgtEl>
                                          <p:spTgt spid="1105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fade">
                                      <p:cBhvr>
                                        <p:cTn id="17" dur="500"/>
                                        <p:tgtEl>
                                          <p:spTgt spid="1105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fade">
                                      <p:cBhvr>
                                        <p:cTn id="22" dur="500"/>
                                        <p:tgtEl>
                                          <p:spTgt spid="1105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0595">
                                            <p:txEl>
                                              <p:pRg st="4" end="4"/>
                                            </p:txEl>
                                          </p:spTgt>
                                        </p:tgtEl>
                                        <p:attrNameLst>
                                          <p:attrName>style.visibility</p:attrName>
                                        </p:attrNameLst>
                                      </p:cBhvr>
                                      <p:to>
                                        <p:strVal val="visible"/>
                                      </p:to>
                                    </p:set>
                                    <p:animEffect transition="in" filter="fade">
                                      <p:cBhvr>
                                        <p:cTn id="27" dur="500"/>
                                        <p:tgtEl>
                                          <p:spTgt spid="1105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0595">
                                            <p:txEl>
                                              <p:pRg st="5" end="5"/>
                                            </p:txEl>
                                          </p:spTgt>
                                        </p:tgtEl>
                                        <p:attrNameLst>
                                          <p:attrName>style.visibility</p:attrName>
                                        </p:attrNameLst>
                                      </p:cBhvr>
                                      <p:to>
                                        <p:strVal val="visible"/>
                                      </p:to>
                                    </p:set>
                                    <p:animEffect transition="in" filter="fade">
                                      <p:cBhvr>
                                        <p:cTn id="32" dur="500"/>
                                        <p:tgtEl>
                                          <p:spTgt spid="1105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0595">
                                            <p:txEl>
                                              <p:pRg st="6" end="6"/>
                                            </p:txEl>
                                          </p:spTgt>
                                        </p:tgtEl>
                                        <p:attrNameLst>
                                          <p:attrName>style.visibility</p:attrName>
                                        </p:attrNameLst>
                                      </p:cBhvr>
                                      <p:to>
                                        <p:strVal val="visible"/>
                                      </p:to>
                                    </p:set>
                                    <p:animEffect transition="in" filter="fade">
                                      <p:cBhvr>
                                        <p:cTn id="37" dur="500"/>
                                        <p:tgtEl>
                                          <p:spTgt spid="1105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0595">
                                            <p:txEl>
                                              <p:pRg st="7" end="7"/>
                                            </p:txEl>
                                          </p:spTgt>
                                        </p:tgtEl>
                                        <p:attrNameLst>
                                          <p:attrName>style.visibility</p:attrName>
                                        </p:attrNameLst>
                                      </p:cBhvr>
                                      <p:to>
                                        <p:strVal val="visible"/>
                                      </p:to>
                                    </p:set>
                                    <p:animEffect transition="in" filter="fade">
                                      <p:cBhvr>
                                        <p:cTn id="42" dur="500"/>
                                        <p:tgtEl>
                                          <p:spTgt spid="1105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0595">
                                            <p:txEl>
                                              <p:pRg st="8" end="8"/>
                                            </p:txEl>
                                          </p:spTgt>
                                        </p:tgtEl>
                                        <p:attrNameLst>
                                          <p:attrName>style.visibility</p:attrName>
                                        </p:attrNameLst>
                                      </p:cBhvr>
                                      <p:to>
                                        <p:strVal val="visible"/>
                                      </p:to>
                                    </p:set>
                                    <p:animEffect transition="in" filter="fade">
                                      <p:cBhvr>
                                        <p:cTn id="47" dur="500"/>
                                        <p:tgtEl>
                                          <p:spTgt spid="1105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838200"/>
            <a:ext cx="8229600" cy="1251062"/>
          </a:xfrm>
        </p:spPr>
        <p:txBody>
          <a:bodyPr/>
          <a:lstStyle/>
          <a:p>
            <a:pPr algn="ctr" fontAlgn="auto">
              <a:spcAft>
                <a:spcPts val="0"/>
              </a:spcAft>
              <a:defRPr/>
            </a:pPr>
            <a:r>
              <a:rPr lang="en-US" dirty="0">
                <a:solidFill>
                  <a:schemeClr val="tx2">
                    <a:lumMod val="75000"/>
                  </a:schemeClr>
                </a:solidFill>
              </a:rPr>
              <a:t>Policies and Procedures</a:t>
            </a:r>
          </a:p>
        </p:txBody>
      </p:sp>
      <p:sp>
        <p:nvSpPr>
          <p:cNvPr id="37891" name="Rectangle 3"/>
          <p:cNvSpPr>
            <a:spLocks noGrp="1" noChangeArrowheads="1"/>
          </p:cNvSpPr>
          <p:nvPr>
            <p:ph sz="half" idx="4294967295"/>
          </p:nvPr>
        </p:nvSpPr>
        <p:spPr>
          <a:xfrm>
            <a:off x="0" y="1981200"/>
            <a:ext cx="8686800" cy="1219200"/>
          </a:xfrm>
        </p:spPr>
        <p:txBody>
          <a:bodyPr/>
          <a:lstStyle/>
          <a:p>
            <a:pPr algn="ctr">
              <a:buFontTx/>
              <a:buNone/>
            </a:pPr>
            <a:r>
              <a:rPr lang="en-US" sz="1000" b="1" dirty="0" smtClean="0">
                <a:latin typeface="Arial" charset="0"/>
                <a:ea typeface="ＭＳ Ｐゴシック" pitchFamily="34" charset="-128"/>
                <a:cs typeface="Arial" charset="0"/>
              </a:rPr>
              <a:t>        </a:t>
            </a:r>
            <a:r>
              <a:rPr lang="en-US" sz="2800" b="1" dirty="0" smtClean="0">
                <a:latin typeface="Arial" charset="0"/>
                <a:ea typeface="ＭＳ Ｐゴシック" pitchFamily="34" charset="-128"/>
                <a:cs typeface="Arial" charset="0"/>
              </a:rPr>
              <a:t>What are the policies &amp; procedures for serving</a:t>
            </a:r>
          </a:p>
          <a:p>
            <a:pPr algn="ctr">
              <a:buFontTx/>
              <a:buNone/>
            </a:pPr>
            <a:r>
              <a:rPr lang="en-US" sz="2800" b="1" dirty="0" smtClean="0">
                <a:latin typeface="Arial" charset="0"/>
                <a:ea typeface="ＭＳ Ｐゴシック" pitchFamily="34" charset="-128"/>
                <a:cs typeface="Arial" charset="0"/>
              </a:rPr>
              <a:t> people with disabilities at your VITA site?</a:t>
            </a:r>
          </a:p>
          <a:p>
            <a:pPr>
              <a:lnSpc>
                <a:spcPct val="70000"/>
              </a:lnSpc>
              <a:buFontTx/>
              <a:buNone/>
            </a:pPr>
            <a:endParaRPr lang="en-US" sz="2800" b="1" dirty="0" smtClean="0">
              <a:latin typeface="Arial" charset="0"/>
              <a:ea typeface="ＭＳ Ｐゴシック" pitchFamily="34" charset="-128"/>
              <a:cs typeface="Arial" charset="0"/>
            </a:endParaRPr>
          </a:p>
        </p:txBody>
      </p:sp>
      <p:sp>
        <p:nvSpPr>
          <p:cNvPr id="37892" name="Rectangle 6"/>
          <p:cNvSpPr>
            <a:spLocks noGrp="1" noChangeArrowheads="1"/>
          </p:cNvSpPr>
          <p:nvPr>
            <p:ph sz="half" idx="4294967295"/>
          </p:nvPr>
        </p:nvSpPr>
        <p:spPr>
          <a:xfrm>
            <a:off x="533400" y="3124200"/>
            <a:ext cx="8610600" cy="3048000"/>
          </a:xfrm>
        </p:spPr>
        <p:txBody>
          <a:bodyPr/>
          <a:lstStyle/>
          <a:p>
            <a:pPr lvl="3">
              <a:lnSpc>
                <a:spcPct val="70000"/>
              </a:lnSpc>
              <a:buFontTx/>
              <a:buNone/>
            </a:pPr>
            <a:endParaRPr lang="en-US" sz="1000" b="1" dirty="0" smtClean="0">
              <a:latin typeface="Arial" charset="0"/>
              <a:ea typeface="ＭＳ Ｐゴシック" pitchFamily="34" charset="-128"/>
              <a:cs typeface="Arial" charset="0"/>
            </a:endParaRPr>
          </a:p>
          <a:p>
            <a:pPr>
              <a:lnSpc>
                <a:spcPct val="70000"/>
              </a:lnSpc>
              <a:buFont typeface="Wingdings 3" pitchFamily="18" charset="2"/>
              <a:buNone/>
            </a:pPr>
            <a:r>
              <a:rPr lang="en-US" sz="2400" b="1" dirty="0" smtClean="0">
                <a:latin typeface="Arial" charset="0"/>
                <a:ea typeface="ＭＳ Ｐゴシック" pitchFamily="34" charset="-128"/>
                <a:cs typeface="Arial" charset="0"/>
              </a:rPr>
              <a:t>Examples:</a:t>
            </a:r>
          </a:p>
          <a:p>
            <a:pPr>
              <a:lnSpc>
                <a:spcPct val="70000"/>
              </a:lnSpc>
              <a:buFont typeface="Wingdings 3" pitchFamily="18" charset="2"/>
              <a:buNone/>
            </a:pPr>
            <a:endParaRPr lang="en-US" sz="1800" dirty="0" smtClean="0">
              <a:latin typeface="Arial" charset="0"/>
              <a:ea typeface="ＭＳ Ｐゴシック" pitchFamily="34" charset="-128"/>
              <a:cs typeface="Arial" charset="0"/>
            </a:endParaRPr>
          </a:p>
          <a:p>
            <a:pPr>
              <a:buClr>
                <a:schemeClr val="tx1"/>
              </a:buClr>
              <a:buSzTx/>
              <a:buFont typeface="Wingdings" pitchFamily="2" charset="2"/>
              <a:buChar char="§"/>
            </a:pPr>
            <a:r>
              <a:rPr lang="en-US" sz="2800" dirty="0" smtClean="0">
                <a:ea typeface="ＭＳ Ｐゴシック" pitchFamily="34" charset="-128"/>
                <a:cs typeface="Arial" charset="0"/>
              </a:rPr>
              <a:t>How do you process an accommodation request from a customer with a disability?</a:t>
            </a:r>
          </a:p>
          <a:p>
            <a:pPr>
              <a:buClr>
                <a:schemeClr val="tx1"/>
              </a:buClr>
              <a:buSzTx/>
              <a:buFont typeface="Wingdings" pitchFamily="2" charset="2"/>
              <a:buChar char="§"/>
            </a:pPr>
            <a:endParaRPr lang="en-US" sz="2800" dirty="0" smtClean="0">
              <a:ea typeface="ＭＳ Ｐゴシック" pitchFamily="34" charset="-128"/>
              <a:cs typeface="Arial" charset="0"/>
            </a:endParaRPr>
          </a:p>
          <a:p>
            <a:pPr>
              <a:buClr>
                <a:schemeClr val="tx1"/>
              </a:buClr>
              <a:buSzTx/>
              <a:buFont typeface="Wingdings" pitchFamily="2" charset="2"/>
              <a:buChar char="§"/>
            </a:pPr>
            <a:r>
              <a:rPr lang="en-US" sz="2800" dirty="0" smtClean="0">
                <a:ea typeface="ＭＳ Ｐゴシック" pitchFamily="34" charset="-128"/>
                <a:cs typeface="Arial" charset="0"/>
              </a:rPr>
              <a:t>What are the site’s accessible features and customer service practices? </a:t>
            </a:r>
          </a:p>
          <a:p>
            <a:pPr>
              <a:buFont typeface="Webdings" pitchFamily="18" charset="2"/>
              <a:buChar char="é"/>
            </a:pPr>
            <a:endParaRPr lang="en-US" sz="2800" dirty="0" smtClean="0">
              <a:ea typeface="ＭＳ Ｐゴシック" pitchFamily="34" charset="-128"/>
              <a:cs typeface="Arial" charset="0"/>
            </a:endParaRPr>
          </a:p>
        </p:txBody>
      </p:sp>
    </p:spTree>
    <p:extLst>
      <p:ext uri="{BB962C8B-B14F-4D97-AF65-F5344CB8AC3E}">
        <p14:creationId xmlns:p14="http://schemas.microsoft.com/office/powerpoint/2010/main" val="147406846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30138"/>
            <a:ext cx="8229600" cy="1251062"/>
          </a:xfrm>
        </p:spPr>
        <p:txBody>
          <a:bodyPr>
            <a:normAutofit/>
          </a:bodyPr>
          <a:lstStyle/>
          <a:p>
            <a:pPr fontAlgn="auto">
              <a:spcAft>
                <a:spcPts val="0"/>
              </a:spcAft>
              <a:defRPr/>
            </a:pPr>
            <a:r>
              <a:rPr lang="en-US" sz="3600" dirty="0" smtClean="0">
                <a:solidFill>
                  <a:srgbClr val="234271"/>
                </a:solidFill>
              </a:rPr>
              <a:t>Reasonable modifications are acceptable</a:t>
            </a:r>
            <a:endParaRPr lang="en-US" sz="3600" dirty="0">
              <a:solidFill>
                <a:srgbClr val="234271"/>
              </a:solidFill>
            </a:endParaRPr>
          </a:p>
        </p:txBody>
      </p:sp>
      <p:sp>
        <p:nvSpPr>
          <p:cNvPr id="3" name="Rectangle 6"/>
          <p:cNvSpPr txBox="1">
            <a:spLocks noChangeArrowheads="1"/>
          </p:cNvSpPr>
          <p:nvPr/>
        </p:nvSpPr>
        <p:spPr>
          <a:xfrm>
            <a:off x="4876800" y="1828800"/>
            <a:ext cx="4267200" cy="4343400"/>
          </a:xfrm>
          <a:prstGeom prst="rect">
            <a:avLst/>
          </a:prstGeom>
        </p:spPr>
        <p:txBody>
          <a:bodyPr lIns="54864" tIns="9144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defTabSz="457200">
              <a:lnSpc>
                <a:spcPct val="80000"/>
              </a:lnSpc>
              <a:buClr>
                <a:srgbClr val="6076B4"/>
              </a:buClr>
              <a:buFontTx/>
              <a:buNone/>
              <a:defRPr/>
            </a:pPr>
            <a:r>
              <a:rPr lang="en-US" sz="2800" b="1" dirty="0" smtClean="0">
                <a:solidFill>
                  <a:prstClr val="black"/>
                </a:solidFill>
                <a:latin typeface="Arial" charset="0"/>
                <a:ea typeface="ＭＳ Ｐゴシック" pitchFamily="34" charset="-128"/>
                <a:cs typeface="Arial" charset="0"/>
              </a:rPr>
              <a:t>Examples:</a:t>
            </a:r>
          </a:p>
          <a:p>
            <a:pPr defTabSz="457200">
              <a:lnSpc>
                <a:spcPct val="80000"/>
              </a:lnSpc>
              <a:buClr>
                <a:prstClr val="black"/>
              </a:buClr>
              <a:buSzTx/>
              <a:buFont typeface="Wingdings" pitchFamily="2" charset="2"/>
              <a:buChar char="§"/>
              <a:defRPr/>
            </a:pPr>
            <a:endParaRPr lang="en-US" sz="2800" dirty="0" smtClean="0">
              <a:solidFill>
                <a:prstClr val="black"/>
              </a:solidFill>
              <a:latin typeface="Arial" charset="0"/>
              <a:ea typeface="ＭＳ Ｐゴシック" pitchFamily="34" charset="-128"/>
              <a:cs typeface="Arial" charset="0"/>
            </a:endParaRPr>
          </a:p>
          <a:p>
            <a:pPr defTabSz="457200">
              <a:lnSpc>
                <a:spcPct val="80000"/>
              </a:lnSpc>
              <a:buClr>
                <a:prstClr val="black"/>
              </a:buClr>
              <a:buSzTx/>
              <a:buFont typeface="Wingdings" pitchFamily="2" charset="2"/>
              <a:buChar char="§"/>
              <a:defRPr/>
            </a:pPr>
            <a:r>
              <a:rPr lang="en-US" sz="3600" dirty="0" smtClean="0">
                <a:solidFill>
                  <a:prstClr val="black"/>
                </a:solidFill>
                <a:ea typeface="ＭＳ Ｐゴシック" pitchFamily="34" charset="-128"/>
                <a:cs typeface="Arial" charset="0"/>
              </a:rPr>
              <a:t>Service Animals</a:t>
            </a:r>
          </a:p>
          <a:p>
            <a:pPr defTabSz="457200">
              <a:lnSpc>
                <a:spcPct val="80000"/>
              </a:lnSpc>
              <a:buClr>
                <a:prstClr val="black"/>
              </a:buClr>
              <a:buSzTx/>
              <a:buFont typeface="Wingdings" pitchFamily="2" charset="2"/>
              <a:buChar char="§"/>
              <a:defRPr/>
            </a:pPr>
            <a:endParaRPr lang="en-US" sz="3600" dirty="0" smtClean="0">
              <a:solidFill>
                <a:prstClr val="black"/>
              </a:solidFill>
              <a:ea typeface="ＭＳ Ｐゴシック" pitchFamily="34" charset="-128"/>
              <a:cs typeface="Arial" charset="0"/>
            </a:endParaRPr>
          </a:p>
          <a:p>
            <a:pPr defTabSz="457200">
              <a:lnSpc>
                <a:spcPct val="80000"/>
              </a:lnSpc>
              <a:buClr>
                <a:prstClr val="black"/>
              </a:buClr>
              <a:buSzTx/>
              <a:buFont typeface="Wingdings" pitchFamily="2" charset="2"/>
              <a:buChar char="§"/>
              <a:defRPr/>
            </a:pPr>
            <a:r>
              <a:rPr lang="en-US" sz="3600" dirty="0" smtClean="0">
                <a:solidFill>
                  <a:prstClr val="black"/>
                </a:solidFill>
                <a:ea typeface="ＭＳ Ｐゴシック" pitchFamily="34" charset="-128"/>
                <a:cs typeface="Arial" charset="0"/>
              </a:rPr>
              <a:t>Food and Drink</a:t>
            </a:r>
          </a:p>
          <a:p>
            <a:pPr defTabSz="457200">
              <a:lnSpc>
                <a:spcPct val="80000"/>
              </a:lnSpc>
              <a:buClr>
                <a:prstClr val="black"/>
              </a:buClr>
              <a:buSzTx/>
              <a:buFont typeface="Wingdings" pitchFamily="2" charset="2"/>
              <a:buChar char="§"/>
              <a:defRPr/>
            </a:pPr>
            <a:endParaRPr lang="en-US" sz="3600" dirty="0" smtClean="0">
              <a:solidFill>
                <a:prstClr val="black"/>
              </a:solidFill>
              <a:ea typeface="ＭＳ Ｐゴシック" pitchFamily="34" charset="-128"/>
              <a:cs typeface="Arial" charset="0"/>
            </a:endParaRPr>
          </a:p>
          <a:p>
            <a:pPr defTabSz="457200">
              <a:lnSpc>
                <a:spcPct val="80000"/>
              </a:lnSpc>
              <a:buClr>
                <a:prstClr val="black"/>
              </a:buClr>
              <a:buSzTx/>
              <a:buFont typeface="Wingdings" pitchFamily="2" charset="2"/>
              <a:buChar char="§"/>
              <a:defRPr/>
            </a:pPr>
            <a:r>
              <a:rPr lang="en-US" sz="3600" dirty="0" smtClean="0">
                <a:solidFill>
                  <a:prstClr val="black"/>
                </a:solidFill>
                <a:ea typeface="ＭＳ Ｐゴシック" pitchFamily="34" charset="-128"/>
                <a:cs typeface="Arial" charset="0"/>
              </a:rPr>
              <a:t>Extended Appointment Time</a:t>
            </a:r>
          </a:p>
          <a:p>
            <a:pPr defTabSz="457200">
              <a:lnSpc>
                <a:spcPct val="80000"/>
              </a:lnSpc>
              <a:buClr>
                <a:prstClr val="black"/>
              </a:buClr>
              <a:buSzTx/>
              <a:buFont typeface="Wingdings" pitchFamily="2" charset="2"/>
              <a:buChar char="§"/>
              <a:defRPr/>
            </a:pPr>
            <a:endParaRPr lang="en-US" sz="3600" dirty="0" smtClean="0">
              <a:solidFill>
                <a:prstClr val="black"/>
              </a:solidFill>
              <a:ea typeface="ＭＳ Ｐゴシック" pitchFamily="34" charset="-128"/>
              <a:cs typeface="Arial" charset="0"/>
            </a:endParaRPr>
          </a:p>
          <a:p>
            <a:pPr defTabSz="457200">
              <a:lnSpc>
                <a:spcPct val="80000"/>
              </a:lnSpc>
              <a:buClr>
                <a:prstClr val="black"/>
              </a:buClr>
              <a:buSzTx/>
              <a:buFont typeface="Wingdings" pitchFamily="2" charset="2"/>
              <a:buChar char="§"/>
              <a:defRPr/>
            </a:pPr>
            <a:r>
              <a:rPr lang="en-US" sz="3600" dirty="0" smtClean="0">
                <a:solidFill>
                  <a:prstClr val="black"/>
                </a:solidFill>
                <a:ea typeface="ＭＳ Ｐゴシック" pitchFamily="34" charset="-128"/>
                <a:cs typeface="Arial" charset="0"/>
              </a:rPr>
              <a:t>Alternate Signature</a:t>
            </a:r>
          </a:p>
          <a:p>
            <a:pPr defTabSz="457200">
              <a:lnSpc>
                <a:spcPct val="80000"/>
              </a:lnSpc>
              <a:buClr>
                <a:prstClr val="black"/>
              </a:buClr>
              <a:buSzTx/>
              <a:buFont typeface="Wingdings" pitchFamily="2" charset="2"/>
              <a:buChar char="§"/>
              <a:defRPr/>
            </a:pPr>
            <a:endParaRPr lang="en-US" sz="2400" dirty="0" smtClean="0">
              <a:solidFill>
                <a:prstClr val="black"/>
              </a:solidFill>
              <a:latin typeface="Arial" charset="0"/>
              <a:ea typeface="ＭＳ Ｐゴシック" pitchFamily="34" charset="-128"/>
              <a:cs typeface="Arial" charset="0"/>
            </a:endParaRPr>
          </a:p>
          <a:p>
            <a:pPr defTabSz="457200">
              <a:lnSpc>
                <a:spcPct val="80000"/>
              </a:lnSpc>
              <a:buClr>
                <a:srgbClr val="6076B4"/>
              </a:buClr>
              <a:buFont typeface="Webdings" pitchFamily="18" charset="2"/>
              <a:buChar char="é"/>
              <a:defRPr/>
            </a:pPr>
            <a:endParaRPr lang="en-US" sz="2400" dirty="0" smtClean="0">
              <a:solidFill>
                <a:prstClr val="black"/>
              </a:solidFill>
              <a:latin typeface="Arial" charset="0"/>
              <a:ea typeface="ＭＳ Ｐゴシック" pitchFamily="34" charset="-128"/>
              <a:cs typeface="Arial" charset="0"/>
            </a:endParaRPr>
          </a:p>
          <a:p>
            <a:pPr defTabSz="457200">
              <a:lnSpc>
                <a:spcPct val="80000"/>
              </a:lnSpc>
              <a:buClr>
                <a:srgbClr val="6076B4"/>
              </a:buClr>
              <a:buFont typeface="Webdings" pitchFamily="18" charset="2"/>
              <a:buChar char="é"/>
              <a:defRPr/>
            </a:pPr>
            <a:endParaRPr lang="en-US" sz="2400" dirty="0" smtClean="0">
              <a:solidFill>
                <a:prstClr val="black"/>
              </a:solidFill>
              <a:latin typeface="Arial" charset="0"/>
              <a:ea typeface="ＭＳ Ｐゴシック" pitchFamily="34" charset="-128"/>
              <a:cs typeface="Arial" charset="0"/>
            </a:endParaRPr>
          </a:p>
          <a:p>
            <a:pPr defTabSz="457200">
              <a:lnSpc>
                <a:spcPct val="80000"/>
              </a:lnSpc>
              <a:buClr>
                <a:srgbClr val="6076B4"/>
              </a:buClr>
              <a:buFont typeface="Webdings" pitchFamily="18" charset="2"/>
              <a:buChar char="é"/>
              <a:defRPr/>
            </a:pPr>
            <a:endParaRPr lang="en-US" sz="1400" dirty="0" smtClean="0">
              <a:solidFill>
                <a:prstClr val="black"/>
              </a:solidFill>
              <a:latin typeface="Arial" charset="0"/>
              <a:ea typeface="ＭＳ Ｐゴシック" pitchFamily="34" charset="-128"/>
              <a:cs typeface="Arial" charset="0"/>
            </a:endParaRP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5775"/>
            <a:ext cx="33528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2735"/>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112F74"/>
                </a:solidFill>
              </a:rPr>
              <a:t>Disability Awareness Training</a:t>
            </a:r>
            <a:endParaRPr lang="en-US" dirty="0">
              <a:solidFill>
                <a:srgbClr val="112F74"/>
              </a:solidFill>
            </a:endParaRPr>
          </a:p>
        </p:txBody>
      </p:sp>
      <p:sp>
        <p:nvSpPr>
          <p:cNvPr id="11267" name="Content Placeholder 2"/>
          <p:cNvSpPr>
            <a:spLocks noGrp="1"/>
          </p:cNvSpPr>
          <p:nvPr>
            <p:ph idx="1"/>
          </p:nvPr>
        </p:nvSpPr>
        <p:spPr/>
        <p:txBody>
          <a:bodyPr/>
          <a:lstStyle/>
          <a:p>
            <a:r>
              <a:rPr lang="en-US" smtClean="0"/>
              <a:t>Provides information that will allow you to interact more effectively with people with disabilities.</a:t>
            </a:r>
          </a:p>
          <a:p>
            <a:r>
              <a:rPr lang="en-US" smtClean="0"/>
              <a:t>Provides basic tips on interacting with persons with disabilities.</a:t>
            </a:r>
          </a:p>
          <a:p>
            <a:r>
              <a:rPr lang="en-US" smtClean="0"/>
              <a:t>Eliminates myths and increases awareness of a growing demographic we serve in VITA Sites.</a:t>
            </a:r>
          </a:p>
        </p:txBody>
      </p:sp>
    </p:spTree>
    <p:extLst>
      <p:ext uri="{BB962C8B-B14F-4D97-AF65-F5344CB8AC3E}">
        <p14:creationId xmlns:p14="http://schemas.microsoft.com/office/powerpoint/2010/main" val="139343016"/>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rgbClr val="234271"/>
                </a:solidFill>
              </a:rPr>
              <a:t>Tips on Site Accessibility</a:t>
            </a:r>
            <a:endParaRPr lang="en-US" dirty="0">
              <a:solidFill>
                <a:srgbClr val="234271"/>
              </a:solidFill>
            </a:endParaRPr>
          </a:p>
        </p:txBody>
      </p:sp>
      <p:sp>
        <p:nvSpPr>
          <p:cNvPr id="3" name="Content Placeholder 2"/>
          <p:cNvSpPr>
            <a:spLocks noGrp="1"/>
          </p:cNvSpPr>
          <p:nvPr>
            <p:ph idx="1"/>
          </p:nvPr>
        </p:nvSpPr>
        <p:spPr>
          <a:xfrm>
            <a:off x="381000" y="2057400"/>
            <a:ext cx="8229600" cy="3200400"/>
          </a:xfrm>
        </p:spPr>
        <p:txBody>
          <a:bodyPr rtlCol="0">
            <a:normAutofit/>
          </a:bodyPr>
          <a:lstStyle/>
          <a:p>
            <a:pPr marL="0" indent="0" fontAlgn="auto">
              <a:spcBef>
                <a:spcPts val="0"/>
              </a:spcBef>
              <a:spcAft>
                <a:spcPts val="0"/>
              </a:spcAft>
              <a:buFont typeface="Wingdings 2"/>
              <a:buNone/>
              <a:defRPr/>
            </a:pPr>
            <a:r>
              <a:rPr lang="en-US" dirty="0" smtClean="0"/>
              <a:t>Site Accessibility is everyone’s mission!</a:t>
            </a:r>
          </a:p>
          <a:p>
            <a:pPr marL="0" indent="0" fontAlgn="auto">
              <a:spcBef>
                <a:spcPts val="0"/>
              </a:spcBef>
              <a:spcAft>
                <a:spcPts val="0"/>
              </a:spcAft>
              <a:buFont typeface="Wingdings 2"/>
              <a:buNone/>
              <a:defRPr/>
            </a:pPr>
            <a:endParaRPr lang="en-US" dirty="0" smtClean="0"/>
          </a:p>
          <a:p>
            <a:pPr marL="438912" indent="-320040" fontAlgn="auto">
              <a:spcBef>
                <a:spcPts val="0"/>
              </a:spcBef>
              <a:spcAft>
                <a:spcPts val="0"/>
              </a:spcAft>
              <a:buFont typeface="Wingdings 2"/>
              <a:buChar char=""/>
              <a:defRPr/>
            </a:pPr>
            <a:r>
              <a:rPr lang="en-US" dirty="0"/>
              <a:t>In order to ensure continued accessibility it is important everyone is aware of common barriers to avoid on a day to day basis.</a:t>
            </a:r>
          </a:p>
          <a:p>
            <a:pPr marL="438912" indent="-320040" fontAlgn="auto">
              <a:spcAft>
                <a:spcPts val="0"/>
              </a:spcAft>
              <a:buFont typeface="Wingdings 2"/>
              <a:buChar char=""/>
              <a:defRPr/>
            </a:pPr>
            <a:endParaRPr lang="en-US" dirty="0"/>
          </a:p>
          <a:p>
            <a:pPr marL="0" indent="0" fontAlgn="auto">
              <a:spcBef>
                <a:spcPts val="0"/>
              </a:spcBef>
              <a:spcAft>
                <a:spcPts val="0"/>
              </a:spcAft>
              <a:buFont typeface="Wingdings 2"/>
              <a:buNone/>
              <a:defRPr/>
            </a:pPr>
            <a:endParaRPr lang="en-US" dirty="0"/>
          </a:p>
        </p:txBody>
      </p:sp>
    </p:spTree>
    <p:extLst>
      <p:ext uri="{BB962C8B-B14F-4D97-AF65-F5344CB8AC3E}">
        <p14:creationId xmlns:p14="http://schemas.microsoft.com/office/powerpoint/2010/main" val="318831068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685800" y="609600"/>
            <a:ext cx="7772400" cy="1143000"/>
          </a:xfrm>
        </p:spPr>
        <p:txBody>
          <a:bodyPr/>
          <a:lstStyle/>
          <a:p>
            <a:pPr fontAlgn="auto">
              <a:spcAft>
                <a:spcPts val="0"/>
              </a:spcAft>
              <a:defRPr/>
            </a:pPr>
            <a:r>
              <a:rPr lang="en-US" sz="4400" dirty="0" smtClean="0">
                <a:solidFill>
                  <a:srgbClr val="234271"/>
                </a:solidFill>
              </a:rPr>
              <a:t>Auxiliary Aids &amp; Services</a:t>
            </a:r>
            <a:endParaRPr lang="en-US" sz="4400" dirty="0">
              <a:solidFill>
                <a:srgbClr val="234271"/>
              </a:solidFill>
            </a:endParaRPr>
          </a:p>
        </p:txBody>
      </p:sp>
      <p:sp>
        <p:nvSpPr>
          <p:cNvPr id="40963" name="Rectangle 5"/>
          <p:cNvSpPr>
            <a:spLocks noGrp="1" noChangeArrowheads="1"/>
          </p:cNvSpPr>
          <p:nvPr>
            <p:ph sz="half" idx="1"/>
          </p:nvPr>
        </p:nvSpPr>
        <p:spPr>
          <a:xfrm>
            <a:off x="457200" y="1905000"/>
            <a:ext cx="4343400" cy="4221163"/>
          </a:xfrm>
        </p:spPr>
        <p:txBody>
          <a:bodyPr/>
          <a:lstStyle/>
          <a:p>
            <a:pPr marL="0" indent="0" algn="ctr">
              <a:lnSpc>
                <a:spcPct val="90000"/>
              </a:lnSpc>
              <a:buFont typeface="Wingdings 3" pitchFamily="18" charset="2"/>
              <a:buNone/>
            </a:pPr>
            <a:r>
              <a:rPr lang="en-US" sz="3600" smtClean="0">
                <a:latin typeface="Arial" charset="0"/>
                <a:ea typeface="ＭＳ Ｐゴシック" pitchFamily="34" charset="-128"/>
                <a:cs typeface="Arial" charset="0"/>
              </a:rPr>
              <a:t>“</a:t>
            </a:r>
            <a:r>
              <a:rPr lang="en-US" sz="3600" b="1" smtClean="0">
                <a:latin typeface="Arial" charset="0"/>
                <a:ea typeface="ＭＳ Ｐゴシック" pitchFamily="34" charset="-128"/>
                <a:cs typeface="Arial" charset="0"/>
              </a:rPr>
              <a:t>Auxiliary aids and services</a:t>
            </a:r>
            <a:r>
              <a:rPr lang="en-US" sz="3600" smtClean="0">
                <a:latin typeface="Arial" charset="0"/>
                <a:ea typeface="ＭＳ Ｐゴシック" pitchFamily="34" charset="-128"/>
                <a:cs typeface="Arial" charset="0"/>
              </a:rPr>
              <a:t>” </a:t>
            </a:r>
            <a:br>
              <a:rPr lang="en-US" sz="3600" smtClean="0">
                <a:latin typeface="Arial" charset="0"/>
                <a:ea typeface="ＭＳ Ｐゴシック" pitchFamily="34" charset="-128"/>
                <a:cs typeface="Arial" charset="0"/>
              </a:rPr>
            </a:br>
            <a:r>
              <a:rPr lang="en-US" sz="3600" smtClean="0">
                <a:latin typeface="Arial" charset="0"/>
                <a:ea typeface="ＭＳ Ｐゴシック" pitchFamily="34" charset="-128"/>
                <a:cs typeface="Arial" charset="0"/>
              </a:rPr>
              <a:t>are devices or services that enable effective communication for people with disabilities.</a:t>
            </a:r>
          </a:p>
        </p:txBody>
      </p:sp>
      <p:pic>
        <p:nvPicPr>
          <p:cNvPr id="40964" name="Picture 9" descr="A car salesman is negotiating a sale with a couple. The husband listens while his wife uses a sign language interpreter to understand what the salesman is say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8893" r="8893"/>
          <a:stretch>
            <a:fillRect/>
          </a:stretch>
        </p:blipFill>
        <p:spPr/>
      </p:pic>
    </p:spTree>
    <p:extLst>
      <p:ext uri="{BB962C8B-B14F-4D97-AF65-F5344CB8AC3E}">
        <p14:creationId xmlns:p14="http://schemas.microsoft.com/office/powerpoint/2010/main" val="3227753536"/>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1251062"/>
          </a:xfrm>
        </p:spPr>
        <p:txBody>
          <a:bodyPr/>
          <a:lstStyle/>
          <a:p>
            <a:pPr algn="ctr" fontAlgn="auto">
              <a:spcAft>
                <a:spcPts val="0"/>
              </a:spcAft>
              <a:defRPr/>
            </a:pPr>
            <a:r>
              <a:rPr lang="en-US" dirty="0" smtClean="0">
                <a:solidFill>
                  <a:srgbClr val="234271"/>
                </a:solidFill>
              </a:rPr>
              <a:t>Effective Communication</a:t>
            </a:r>
            <a:endParaRPr lang="en-US" dirty="0">
              <a:solidFill>
                <a:srgbClr val="234271"/>
              </a:solidFill>
            </a:endParaRPr>
          </a:p>
        </p:txBody>
      </p:sp>
      <p:sp>
        <p:nvSpPr>
          <p:cNvPr id="41987" name="Rectangle 5"/>
          <p:cNvSpPr>
            <a:spLocks noGrp="1" noChangeArrowheads="1"/>
          </p:cNvSpPr>
          <p:nvPr>
            <p:ph sz="half" idx="4294967295"/>
          </p:nvPr>
        </p:nvSpPr>
        <p:spPr>
          <a:xfrm>
            <a:off x="0" y="1447800"/>
            <a:ext cx="8610600" cy="1143000"/>
          </a:xfrm>
        </p:spPr>
        <p:txBody>
          <a:bodyPr/>
          <a:lstStyle/>
          <a:p>
            <a:pPr algn="ctr">
              <a:buFontTx/>
              <a:buNone/>
            </a:pPr>
            <a:r>
              <a:rPr lang="en-US" sz="2400" b="1" smtClean="0">
                <a:latin typeface="Arial" charset="0"/>
                <a:ea typeface="ＭＳ Ｐゴシック" pitchFamily="34" charset="-128"/>
                <a:cs typeface="Arial" charset="0"/>
              </a:rPr>
              <a:t>    </a:t>
            </a:r>
            <a:r>
              <a:rPr lang="en-US" sz="2800" b="1" smtClean="0">
                <a:latin typeface="Arial" charset="0"/>
                <a:ea typeface="ＭＳ Ｐゴシック" pitchFamily="34" charset="-128"/>
                <a:cs typeface="Arial" charset="0"/>
              </a:rPr>
              <a:t>When a person with a disability requests an </a:t>
            </a:r>
            <a:br>
              <a:rPr lang="en-US" sz="2800" b="1" smtClean="0">
                <a:latin typeface="Arial" charset="0"/>
                <a:ea typeface="ＭＳ Ｐゴシック" pitchFamily="34" charset="-128"/>
                <a:cs typeface="Arial" charset="0"/>
              </a:rPr>
            </a:br>
            <a:r>
              <a:rPr lang="en-US" sz="2800" b="1" smtClean="0">
                <a:latin typeface="Arial" charset="0"/>
                <a:ea typeface="ＭＳ Ｐゴシック" pitchFamily="34" charset="-128"/>
                <a:cs typeface="Arial" charset="0"/>
              </a:rPr>
              <a:t>auxiliary aid or service:</a:t>
            </a:r>
          </a:p>
        </p:txBody>
      </p:sp>
      <p:sp>
        <p:nvSpPr>
          <p:cNvPr id="41988" name="Rectangle 6"/>
          <p:cNvSpPr>
            <a:spLocks noGrp="1" noChangeArrowheads="1"/>
          </p:cNvSpPr>
          <p:nvPr>
            <p:ph sz="half" idx="4294967295"/>
          </p:nvPr>
        </p:nvSpPr>
        <p:spPr>
          <a:xfrm>
            <a:off x="3733800" y="2667000"/>
            <a:ext cx="5410200" cy="3429000"/>
          </a:xfrm>
        </p:spPr>
        <p:txBody>
          <a:bodyPr/>
          <a:lstStyle/>
          <a:p>
            <a:pPr>
              <a:buClr>
                <a:schemeClr val="tx1"/>
              </a:buClr>
              <a:buSzTx/>
              <a:buFont typeface="Wingdings" pitchFamily="2" charset="2"/>
              <a:buChar char="§"/>
            </a:pPr>
            <a:r>
              <a:rPr lang="en-US" sz="2800" smtClean="0">
                <a:ea typeface="ＭＳ Ｐゴシック" pitchFamily="34" charset="-128"/>
                <a:cs typeface="Arial" charset="0"/>
              </a:rPr>
              <a:t>Consult with the individual about their choice of aid or service.</a:t>
            </a:r>
          </a:p>
          <a:p>
            <a:pPr>
              <a:buClr>
                <a:schemeClr val="tx1"/>
              </a:buClr>
              <a:buSzTx/>
              <a:buFont typeface="Wingdings" pitchFamily="2" charset="2"/>
              <a:buChar char="§"/>
            </a:pPr>
            <a:endParaRPr lang="en-US" sz="2800" smtClean="0">
              <a:ea typeface="ＭＳ Ｐゴシック" pitchFamily="34" charset="-128"/>
              <a:cs typeface="Arial" charset="0"/>
            </a:endParaRPr>
          </a:p>
          <a:p>
            <a:pPr>
              <a:buClr>
                <a:schemeClr val="tx1"/>
              </a:buClr>
              <a:buSzTx/>
              <a:buFont typeface="Wingdings" pitchFamily="2" charset="2"/>
              <a:buChar char="§"/>
            </a:pPr>
            <a:r>
              <a:rPr lang="en-US" sz="2800" smtClean="0">
                <a:ea typeface="ＭＳ Ｐゴシック" pitchFamily="34" charset="-128"/>
                <a:cs typeface="Arial" charset="0"/>
              </a:rPr>
              <a:t>Businesses cannot charge the person for the communication aids or services provided.</a:t>
            </a:r>
          </a:p>
          <a:p>
            <a:pPr>
              <a:buClr>
                <a:schemeClr val="tx1"/>
              </a:buClr>
              <a:buSzTx/>
              <a:buFont typeface="Wingdings" pitchFamily="2" charset="2"/>
              <a:buChar char="§"/>
            </a:pPr>
            <a:endParaRPr lang="en-US" sz="1800" smtClean="0">
              <a:latin typeface="Arial" charset="0"/>
              <a:ea typeface="ＭＳ Ｐゴシック" pitchFamily="34" charset="-128"/>
              <a:cs typeface="Arial" charset="0"/>
            </a:endParaRPr>
          </a:p>
          <a:p>
            <a:pPr>
              <a:buFont typeface="Webdings" pitchFamily="18" charset="2"/>
              <a:buChar char="é"/>
            </a:pPr>
            <a:endParaRPr lang="en-US" sz="2400" smtClean="0">
              <a:latin typeface="Arial" charset="0"/>
              <a:ea typeface="ＭＳ Ｐゴシック" pitchFamily="34" charset="-128"/>
              <a:cs typeface="Arial" charset="0"/>
            </a:endParaRPr>
          </a:p>
          <a:p>
            <a:endParaRPr lang="en-US" sz="2400" b="1" smtClean="0">
              <a:latin typeface="Arial" charset="0"/>
              <a:ea typeface="ＭＳ Ｐゴシック" pitchFamily="34" charset="-128"/>
              <a:cs typeface="Arial"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2190750"/>
            <a:ext cx="9080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309245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00" y="400685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983163"/>
            <a:ext cx="901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4189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1000"/>
                                        <p:tgtEl>
                                          <p:spTgt spid="1029"/>
                                        </p:tgtEl>
                                      </p:cBhvr>
                                    </p:animEffect>
                                    <p:anim calcmode="lin" valueType="num">
                                      <p:cBhvr>
                                        <p:cTn id="13" dur="1000" fill="hold"/>
                                        <p:tgtEl>
                                          <p:spTgt spid="1029"/>
                                        </p:tgtEl>
                                        <p:attrNameLst>
                                          <p:attrName>ppt_x</p:attrName>
                                        </p:attrNameLst>
                                      </p:cBhvr>
                                      <p:tavLst>
                                        <p:tav tm="0">
                                          <p:val>
                                            <p:strVal val="#ppt_x"/>
                                          </p:val>
                                        </p:tav>
                                        <p:tav tm="100000">
                                          <p:val>
                                            <p:strVal val="#ppt_x"/>
                                          </p:val>
                                        </p:tav>
                                      </p:tavLst>
                                    </p:anim>
                                    <p:anim calcmode="lin" valueType="num">
                                      <p:cBhvr>
                                        <p:cTn id="14" dur="1000" fill="hold"/>
                                        <p:tgtEl>
                                          <p:spTgt spid="102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030"/>
                                        </p:tgtEl>
                                        <p:attrNameLst>
                                          <p:attrName>style.visibility</p:attrName>
                                        </p:attrNameLst>
                                      </p:cBhvr>
                                      <p:to>
                                        <p:strVal val="visible"/>
                                      </p:to>
                                    </p:set>
                                    <p:anim calcmode="lin" valueType="num">
                                      <p:cBhvr>
                                        <p:cTn id="18" dur="500" fill="hold"/>
                                        <p:tgtEl>
                                          <p:spTgt spid="1030"/>
                                        </p:tgtEl>
                                        <p:attrNameLst>
                                          <p:attrName>ppt_w</p:attrName>
                                        </p:attrNameLst>
                                      </p:cBhvr>
                                      <p:tavLst>
                                        <p:tav tm="0">
                                          <p:val>
                                            <p:fltVal val="0"/>
                                          </p:val>
                                        </p:tav>
                                        <p:tav tm="100000">
                                          <p:val>
                                            <p:strVal val="#ppt_w"/>
                                          </p:val>
                                        </p:tav>
                                      </p:tavLst>
                                    </p:anim>
                                    <p:anim calcmode="lin" valueType="num">
                                      <p:cBhvr>
                                        <p:cTn id="19" dur="500" fill="hold"/>
                                        <p:tgtEl>
                                          <p:spTgt spid="1030"/>
                                        </p:tgtEl>
                                        <p:attrNameLst>
                                          <p:attrName>ppt_h</p:attrName>
                                        </p:attrNameLst>
                                      </p:cBhvr>
                                      <p:tavLst>
                                        <p:tav tm="0">
                                          <p:val>
                                            <p:fltVal val="0"/>
                                          </p:val>
                                        </p:tav>
                                        <p:tav tm="100000">
                                          <p:val>
                                            <p:strVal val="#ppt_h"/>
                                          </p:val>
                                        </p:tav>
                                      </p:tavLst>
                                    </p:anim>
                                    <p:animEffect transition="in" filter="fade">
                                      <p:cBhvr>
                                        <p:cTn id="20" dur="500"/>
                                        <p:tgtEl>
                                          <p:spTgt spid="1030"/>
                                        </p:tgtEl>
                                      </p:cBhvr>
                                    </p:animEffect>
                                  </p:childTnLst>
                                </p:cTn>
                              </p:par>
                            </p:childTnLst>
                          </p:cTn>
                        </p:par>
                        <p:par>
                          <p:cTn id="21" fill="hold" nodeType="afterGroup">
                            <p:stCondLst>
                              <p:cond delay="2000"/>
                            </p:stCondLst>
                            <p:childTnLst>
                              <p:par>
                                <p:cTn id="22" presetID="31" presetClass="entr" presetSubtype="0" fill="hold" nodeType="afterEffect">
                                  <p:stCondLst>
                                    <p:cond delay="0"/>
                                  </p:stCondLst>
                                  <p:childTnLst>
                                    <p:set>
                                      <p:cBhvr>
                                        <p:cTn id="23" dur="1" fill="hold">
                                          <p:stCondLst>
                                            <p:cond delay="0"/>
                                          </p:stCondLst>
                                        </p:cTn>
                                        <p:tgtEl>
                                          <p:spTgt spid="1031"/>
                                        </p:tgtEl>
                                        <p:attrNameLst>
                                          <p:attrName>style.visibility</p:attrName>
                                        </p:attrNameLst>
                                      </p:cBhvr>
                                      <p:to>
                                        <p:strVal val="visible"/>
                                      </p:to>
                                    </p:set>
                                    <p:anim calcmode="lin" valueType="num">
                                      <p:cBhvr>
                                        <p:cTn id="24" dur="1000" fill="hold"/>
                                        <p:tgtEl>
                                          <p:spTgt spid="1031"/>
                                        </p:tgtEl>
                                        <p:attrNameLst>
                                          <p:attrName>ppt_w</p:attrName>
                                        </p:attrNameLst>
                                      </p:cBhvr>
                                      <p:tavLst>
                                        <p:tav tm="0">
                                          <p:val>
                                            <p:fltVal val="0"/>
                                          </p:val>
                                        </p:tav>
                                        <p:tav tm="100000">
                                          <p:val>
                                            <p:strVal val="#ppt_w"/>
                                          </p:val>
                                        </p:tav>
                                      </p:tavLst>
                                    </p:anim>
                                    <p:anim calcmode="lin" valueType="num">
                                      <p:cBhvr>
                                        <p:cTn id="25" dur="1000" fill="hold"/>
                                        <p:tgtEl>
                                          <p:spTgt spid="1031"/>
                                        </p:tgtEl>
                                        <p:attrNameLst>
                                          <p:attrName>ppt_h</p:attrName>
                                        </p:attrNameLst>
                                      </p:cBhvr>
                                      <p:tavLst>
                                        <p:tav tm="0">
                                          <p:val>
                                            <p:fltVal val="0"/>
                                          </p:val>
                                        </p:tav>
                                        <p:tav tm="100000">
                                          <p:val>
                                            <p:strVal val="#ppt_h"/>
                                          </p:val>
                                        </p:tav>
                                      </p:tavLst>
                                    </p:anim>
                                    <p:anim calcmode="lin" valueType="num">
                                      <p:cBhvr>
                                        <p:cTn id="26" dur="1000" fill="hold"/>
                                        <p:tgtEl>
                                          <p:spTgt spid="1031"/>
                                        </p:tgtEl>
                                        <p:attrNameLst>
                                          <p:attrName>style.rotation</p:attrName>
                                        </p:attrNameLst>
                                      </p:cBhvr>
                                      <p:tavLst>
                                        <p:tav tm="0">
                                          <p:val>
                                            <p:fltVal val="90"/>
                                          </p:val>
                                        </p:tav>
                                        <p:tav tm="100000">
                                          <p:val>
                                            <p:fltVal val="0"/>
                                          </p:val>
                                        </p:tav>
                                      </p:tavLst>
                                    </p:anim>
                                    <p:animEffect transition="in" filter="fade">
                                      <p:cBhvr>
                                        <p:cTn id="27" dur="1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647"/>
            <a:ext cx="8229600" cy="1251062"/>
          </a:xfrm>
        </p:spPr>
        <p:txBody>
          <a:bodyPr/>
          <a:lstStyle/>
          <a:p>
            <a:pPr fontAlgn="auto">
              <a:spcAft>
                <a:spcPts val="0"/>
              </a:spcAft>
              <a:defRPr/>
            </a:pPr>
            <a:r>
              <a:rPr lang="en-US" dirty="0" smtClean="0">
                <a:solidFill>
                  <a:srgbClr val="234271"/>
                </a:solidFill>
              </a:rPr>
              <a:t>Accessible Parking</a:t>
            </a:r>
            <a:endParaRPr lang="en-US" dirty="0">
              <a:solidFill>
                <a:srgbClr val="234271"/>
              </a:solidFill>
            </a:endParaRPr>
          </a:p>
        </p:txBody>
      </p:sp>
      <p:sp>
        <p:nvSpPr>
          <p:cNvPr id="43011" name="Subtitle 2"/>
          <p:cNvSpPr>
            <a:spLocks noGrp="1"/>
          </p:cNvSpPr>
          <p:nvPr>
            <p:ph type="subTitle" idx="4294967295"/>
          </p:nvPr>
        </p:nvSpPr>
        <p:spPr>
          <a:xfrm>
            <a:off x="4953000" y="1524000"/>
            <a:ext cx="4191000" cy="4389438"/>
          </a:xfrm>
        </p:spPr>
        <p:txBody>
          <a:bodyPr/>
          <a:lstStyle/>
          <a:p>
            <a:pPr marL="117475" indent="0">
              <a:buFont typeface="Wingdings 2" pitchFamily="18" charset="2"/>
              <a:buNone/>
            </a:pPr>
            <a:r>
              <a:rPr lang="en-US" smtClean="0"/>
              <a:t>You may have accessible parking available however are your access lanes and curb cuts clear of possible debris and other barriers</a:t>
            </a:r>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89038"/>
            <a:ext cx="3581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845813"/>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5847" y="363072"/>
            <a:ext cx="7772400" cy="1295400"/>
          </a:xfrm>
        </p:spPr>
        <p:txBody>
          <a:bodyPr>
            <a:normAutofit/>
          </a:bodyPr>
          <a:lstStyle/>
          <a:p>
            <a:pPr fontAlgn="auto">
              <a:spcAft>
                <a:spcPts val="0"/>
              </a:spcAft>
              <a:defRPr/>
            </a:pPr>
            <a:r>
              <a:rPr lang="en-US" sz="3600" dirty="0" smtClean="0">
                <a:solidFill>
                  <a:srgbClr val="234271"/>
                </a:solidFill>
              </a:rPr>
              <a:t>Facility Access: Building </a:t>
            </a:r>
            <a:r>
              <a:rPr lang="en-US" sz="3600" dirty="0">
                <a:solidFill>
                  <a:srgbClr val="234271"/>
                </a:solidFill>
              </a:rPr>
              <a:t>Entrance </a:t>
            </a:r>
          </a:p>
        </p:txBody>
      </p:sp>
      <p:sp>
        <p:nvSpPr>
          <p:cNvPr id="39937" name="Rectangle 3"/>
          <p:cNvSpPr>
            <a:spLocks noGrp="1" noChangeArrowheads="1"/>
          </p:cNvSpPr>
          <p:nvPr>
            <p:ph sz="half" idx="1"/>
          </p:nvPr>
        </p:nvSpPr>
        <p:spPr>
          <a:xfrm>
            <a:off x="304800" y="1752600"/>
            <a:ext cx="4114800" cy="4419600"/>
          </a:xfrm>
        </p:spPr>
        <p:txBody>
          <a:bodyPr rtlCol="0">
            <a:noAutofit/>
          </a:bodyPr>
          <a:lstStyle/>
          <a:p>
            <a:pPr marL="118872" indent="0" fontAlgn="auto">
              <a:spcBef>
                <a:spcPts val="0"/>
              </a:spcBef>
              <a:spcAft>
                <a:spcPts val="0"/>
              </a:spcAft>
              <a:buClr>
                <a:schemeClr val="tx1"/>
              </a:buClr>
              <a:buSzTx/>
              <a:buFont typeface="Wingdings 2"/>
              <a:buNone/>
              <a:defRPr/>
            </a:pPr>
            <a:r>
              <a:rPr lang="en-US" dirty="0" smtClean="0">
                <a:ea typeface="ＭＳ Ｐゴシック" pitchFamily="34" charset="-128"/>
                <a:cs typeface="Arial" charset="0"/>
              </a:rPr>
              <a:t>If there are stairs at the main entrance…</a:t>
            </a:r>
          </a:p>
          <a:p>
            <a:pPr marL="438912" indent="-320040" fontAlgn="auto">
              <a:spcBef>
                <a:spcPts val="0"/>
              </a:spcBef>
              <a:spcAft>
                <a:spcPts val="0"/>
              </a:spcAft>
              <a:buClr>
                <a:schemeClr val="tx1"/>
              </a:buClr>
              <a:buSzTx/>
              <a:buFont typeface="Wingdings 2"/>
              <a:buChar char=""/>
              <a:defRPr/>
            </a:pPr>
            <a:r>
              <a:rPr lang="en-US" dirty="0" smtClean="0">
                <a:ea typeface="ＭＳ Ｐゴシック" pitchFamily="34" charset="-128"/>
                <a:cs typeface="Arial" charset="0"/>
              </a:rPr>
              <a:t>Where is the ramp or lift, or other alternative accessible entrance? </a:t>
            </a:r>
          </a:p>
          <a:p>
            <a:pPr marL="438912" indent="-320040" fontAlgn="auto">
              <a:spcBef>
                <a:spcPts val="0"/>
              </a:spcBef>
              <a:spcAft>
                <a:spcPts val="0"/>
              </a:spcAft>
              <a:buClr>
                <a:schemeClr val="tx1"/>
              </a:buClr>
              <a:buSzTx/>
              <a:buFont typeface="Wingdings" pitchFamily="2" charset="2"/>
              <a:buChar char="§"/>
              <a:defRPr/>
            </a:pPr>
            <a:r>
              <a:rPr lang="en-US" dirty="0" smtClean="0">
                <a:ea typeface="ＭＳ Ｐゴシック" pitchFamily="34" charset="-128"/>
                <a:cs typeface="Arial" charset="0"/>
              </a:rPr>
              <a:t> Where are the signs indicating the location of the nearest accessible entrance?</a:t>
            </a:r>
          </a:p>
        </p:txBody>
      </p:sp>
      <p:pic>
        <p:nvPicPr>
          <p:cNvPr id="44036" name="Picture 9" descr="Illustration: alternate accessible entrance with proper directional sign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828800"/>
            <a:ext cx="437515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532819"/>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304800" y="627529"/>
            <a:ext cx="7772400" cy="1143000"/>
          </a:xfrm>
        </p:spPr>
        <p:txBody>
          <a:bodyPr>
            <a:normAutofit/>
          </a:bodyPr>
          <a:lstStyle/>
          <a:p>
            <a:pPr fontAlgn="auto">
              <a:spcAft>
                <a:spcPts val="0"/>
              </a:spcAft>
              <a:defRPr/>
            </a:pPr>
            <a:r>
              <a:rPr lang="en-US" sz="3600" dirty="0" smtClean="0">
                <a:solidFill>
                  <a:srgbClr val="234271"/>
                </a:solidFill>
              </a:rPr>
              <a:t>Facility Access:  Accessible </a:t>
            </a:r>
            <a:r>
              <a:rPr lang="en-US" sz="3600" dirty="0">
                <a:solidFill>
                  <a:srgbClr val="234271"/>
                </a:solidFill>
              </a:rPr>
              <a:t>Route</a:t>
            </a:r>
          </a:p>
        </p:txBody>
      </p:sp>
      <p:sp>
        <p:nvSpPr>
          <p:cNvPr id="35841" name="Rectangle 5"/>
          <p:cNvSpPr>
            <a:spLocks noGrp="1" noChangeArrowheads="1"/>
          </p:cNvSpPr>
          <p:nvPr>
            <p:ph sz="half" idx="1"/>
          </p:nvPr>
        </p:nvSpPr>
        <p:spPr>
          <a:xfrm>
            <a:off x="304800" y="1371600"/>
            <a:ext cx="4648200" cy="5059363"/>
          </a:xfrm>
        </p:spPr>
        <p:txBody>
          <a:bodyPr rtlCol="0">
            <a:normAutofit/>
          </a:bodyPr>
          <a:lstStyle/>
          <a:p>
            <a:pPr marL="438912" indent="-320040" fontAlgn="auto">
              <a:lnSpc>
                <a:spcPct val="80000"/>
              </a:lnSpc>
              <a:spcBef>
                <a:spcPts val="0"/>
              </a:spcBef>
              <a:spcAft>
                <a:spcPts val="0"/>
              </a:spcAft>
              <a:buFont typeface="Webdings" pitchFamily="18" charset="2"/>
              <a:buChar char="é"/>
              <a:defRPr/>
            </a:pPr>
            <a:endParaRPr lang="en-US" sz="3600" dirty="0" smtClean="0">
              <a:ea typeface="ＭＳ Ｐゴシック" pitchFamily="34" charset="-128"/>
              <a:cs typeface="Arial" charset="0"/>
            </a:endParaRPr>
          </a:p>
          <a:p>
            <a:pPr marL="0" indent="0" fontAlgn="auto">
              <a:spcBef>
                <a:spcPts val="0"/>
              </a:spcBef>
              <a:spcAft>
                <a:spcPts val="0"/>
              </a:spcAft>
              <a:buClr>
                <a:schemeClr val="tx1"/>
              </a:buClr>
              <a:buSzTx/>
              <a:buFont typeface="Wingdings 2"/>
              <a:buNone/>
              <a:defRPr/>
            </a:pPr>
            <a:endParaRPr lang="en-US" sz="3600" dirty="0" smtClean="0">
              <a:ea typeface="ＭＳ Ｐゴシック" pitchFamily="34" charset="-128"/>
              <a:cs typeface="Arial" charset="0"/>
            </a:endParaRPr>
          </a:p>
          <a:p>
            <a:pPr marL="438912" indent="-320040" fontAlgn="auto">
              <a:spcBef>
                <a:spcPts val="0"/>
              </a:spcBef>
              <a:spcAft>
                <a:spcPts val="0"/>
              </a:spcAft>
              <a:buClr>
                <a:schemeClr val="tx1"/>
              </a:buClr>
              <a:buSzTx/>
              <a:buFont typeface="Wingdings" pitchFamily="2" charset="2"/>
              <a:buChar char="§"/>
              <a:defRPr/>
            </a:pPr>
            <a:r>
              <a:rPr lang="en-US" sz="3600" dirty="0" smtClean="0">
                <a:ea typeface="ＭＳ Ｐゴシック" pitchFamily="34" charset="-128"/>
                <a:cs typeface="Arial" charset="0"/>
              </a:rPr>
              <a:t>Is the route of travel stable, firm and slip-resistant?</a:t>
            </a:r>
          </a:p>
          <a:p>
            <a:pPr marL="438912" indent="-320040" fontAlgn="auto">
              <a:spcBef>
                <a:spcPts val="0"/>
              </a:spcBef>
              <a:spcAft>
                <a:spcPts val="0"/>
              </a:spcAft>
              <a:buClr>
                <a:schemeClr val="tx1"/>
              </a:buClr>
              <a:buSzTx/>
              <a:buFont typeface="Wingdings" pitchFamily="2" charset="2"/>
              <a:buChar char="§"/>
              <a:defRPr/>
            </a:pPr>
            <a:endParaRPr lang="en-US" sz="3600" dirty="0" smtClean="0">
              <a:ea typeface="ＭＳ Ｐゴシック" pitchFamily="34" charset="-128"/>
              <a:cs typeface="Arial" charset="0"/>
            </a:endParaRPr>
          </a:p>
          <a:p>
            <a:pPr marL="438912" indent="-320040" fontAlgn="auto">
              <a:spcBef>
                <a:spcPts val="0"/>
              </a:spcBef>
              <a:spcAft>
                <a:spcPts val="0"/>
              </a:spcAft>
              <a:buClr>
                <a:schemeClr val="tx1"/>
              </a:buClr>
              <a:buSzTx/>
              <a:buFont typeface="Wingdings" pitchFamily="2" charset="2"/>
              <a:buChar char="§"/>
              <a:defRPr/>
            </a:pPr>
            <a:r>
              <a:rPr lang="en-US" sz="3600" dirty="0" smtClean="0">
                <a:ea typeface="ＭＳ Ｐゴシック" pitchFamily="34" charset="-128"/>
                <a:cs typeface="Arial" charset="0"/>
              </a:rPr>
              <a:t>Is the route at least </a:t>
            </a:r>
            <a:br>
              <a:rPr lang="en-US" sz="3600" dirty="0" smtClean="0">
                <a:ea typeface="ＭＳ Ｐゴシック" pitchFamily="34" charset="-128"/>
                <a:cs typeface="Arial" charset="0"/>
              </a:rPr>
            </a:br>
            <a:r>
              <a:rPr lang="en-US" sz="3600" dirty="0" smtClean="0">
                <a:ea typeface="ＭＳ Ｐゴシック" pitchFamily="34" charset="-128"/>
                <a:cs typeface="Arial" charset="0"/>
              </a:rPr>
              <a:t>36 inches wide?</a:t>
            </a:r>
          </a:p>
          <a:p>
            <a:pPr marL="438912" indent="-320040" fontAlgn="auto">
              <a:spcBef>
                <a:spcPts val="0"/>
              </a:spcBef>
              <a:spcAft>
                <a:spcPts val="0"/>
              </a:spcAft>
              <a:buClr>
                <a:schemeClr val="tx1"/>
              </a:buClr>
              <a:buSzTx/>
              <a:buFont typeface="Wingdings" pitchFamily="2" charset="2"/>
              <a:buChar char="§"/>
              <a:defRPr/>
            </a:pPr>
            <a:endParaRPr lang="en-US" sz="2200" dirty="0" smtClean="0">
              <a:latin typeface="Arial" charset="0"/>
              <a:ea typeface="ＭＳ Ｐゴシック" pitchFamily="34" charset="-128"/>
              <a:cs typeface="Arial" charset="0"/>
            </a:endParaRPr>
          </a:p>
        </p:txBody>
      </p:sp>
      <p:pic>
        <p:nvPicPr>
          <p:cNvPr id="45060" name="Picture 15" descr="parkingov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52600"/>
            <a:ext cx="36036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497532"/>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289560" y="653143"/>
            <a:ext cx="7772400" cy="1143000"/>
          </a:xfrm>
        </p:spPr>
        <p:txBody>
          <a:bodyPr>
            <a:normAutofit/>
          </a:bodyPr>
          <a:lstStyle/>
          <a:p>
            <a:pPr fontAlgn="auto">
              <a:spcAft>
                <a:spcPts val="0"/>
              </a:spcAft>
              <a:defRPr/>
            </a:pPr>
            <a:r>
              <a:rPr lang="en-US" sz="3600" dirty="0" smtClean="0">
                <a:solidFill>
                  <a:srgbClr val="234271"/>
                </a:solidFill>
              </a:rPr>
              <a:t>Facility Access: Accessible Route</a:t>
            </a:r>
            <a:endParaRPr lang="en-US" sz="3600" dirty="0">
              <a:solidFill>
                <a:srgbClr val="234271"/>
              </a:solidFill>
            </a:endParaRPr>
          </a:p>
        </p:txBody>
      </p:sp>
      <p:sp>
        <p:nvSpPr>
          <p:cNvPr id="46083" name="Rectangle 5"/>
          <p:cNvSpPr>
            <a:spLocks noGrp="1" noChangeArrowheads="1"/>
          </p:cNvSpPr>
          <p:nvPr>
            <p:ph sz="half" idx="1"/>
          </p:nvPr>
        </p:nvSpPr>
        <p:spPr>
          <a:xfrm>
            <a:off x="457200" y="1481138"/>
            <a:ext cx="4038600" cy="4525962"/>
          </a:xfrm>
        </p:spPr>
        <p:txBody>
          <a:bodyPr/>
          <a:lstStyle/>
          <a:p>
            <a:pPr>
              <a:buFontTx/>
              <a:buNone/>
            </a:pPr>
            <a:r>
              <a:rPr lang="en-US" smtClean="0">
                <a:latin typeface="Arial" charset="0"/>
                <a:ea typeface="ＭＳ Ｐゴシック" pitchFamily="34" charset="-128"/>
                <a:cs typeface="Arial" charset="0"/>
              </a:rPr>
              <a:t> </a:t>
            </a:r>
            <a:br>
              <a:rPr lang="en-US" smtClean="0">
                <a:latin typeface="Arial" charset="0"/>
                <a:ea typeface="ＭＳ Ｐゴシック" pitchFamily="34" charset="-128"/>
                <a:cs typeface="Arial" charset="0"/>
              </a:rPr>
            </a:br>
            <a:endParaRPr lang="en-US" smtClean="0">
              <a:latin typeface="Arial" charset="0"/>
              <a:ea typeface="ＭＳ Ｐゴシック" pitchFamily="34" charset="-128"/>
              <a:cs typeface="Arial" charset="0"/>
            </a:endParaRPr>
          </a:p>
        </p:txBody>
      </p:sp>
      <p:sp>
        <p:nvSpPr>
          <p:cNvPr id="46084" name="Rectangle 6"/>
          <p:cNvSpPr>
            <a:spLocks noGrp="1" noChangeArrowheads="1"/>
          </p:cNvSpPr>
          <p:nvPr>
            <p:ph sz="half" idx="2"/>
          </p:nvPr>
        </p:nvSpPr>
        <p:spPr>
          <a:xfrm>
            <a:off x="685800" y="4876800"/>
            <a:ext cx="7924800" cy="1219200"/>
          </a:xfrm>
        </p:spPr>
        <p:txBody>
          <a:bodyPr/>
          <a:lstStyle/>
          <a:p>
            <a:pPr marL="0" indent="0" algn="ctr">
              <a:buFontTx/>
              <a:buNone/>
            </a:pPr>
            <a:r>
              <a:rPr lang="en-US" smtClean="0">
                <a:ea typeface="ＭＳ Ｐゴシック" pitchFamily="34" charset="-128"/>
                <a:cs typeface="Arial" charset="0"/>
              </a:rPr>
              <a:t>Can all objects protruding into the accessible route be detected by a person with a visual disability </a:t>
            </a:r>
            <a:br>
              <a:rPr lang="en-US" smtClean="0">
                <a:ea typeface="ＭＳ Ｐゴシック" pitchFamily="34" charset="-128"/>
                <a:cs typeface="Arial" charset="0"/>
              </a:rPr>
            </a:br>
            <a:r>
              <a:rPr lang="en-US" smtClean="0">
                <a:ea typeface="ＭＳ Ｐゴシック" pitchFamily="34" charset="-128"/>
                <a:cs typeface="Arial" charset="0"/>
              </a:rPr>
              <a:t>using a cane?</a:t>
            </a:r>
          </a:p>
        </p:txBody>
      </p:sp>
      <p:pic>
        <p:nvPicPr>
          <p:cNvPr id="46085" name="Picture 8" descr="illustration showing minimum height of 80 inches for pedestrian rou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05000"/>
            <a:ext cx="47244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224811"/>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4025" y="484094"/>
            <a:ext cx="7772400" cy="1143000"/>
          </a:xfrm>
        </p:spPr>
        <p:txBody>
          <a:bodyPr/>
          <a:lstStyle/>
          <a:p>
            <a:pPr fontAlgn="auto">
              <a:spcAft>
                <a:spcPts val="0"/>
              </a:spcAft>
              <a:defRPr/>
            </a:pPr>
            <a:r>
              <a:rPr lang="en-US" dirty="0">
                <a:solidFill>
                  <a:srgbClr val="234271"/>
                </a:solidFill>
              </a:rPr>
              <a:t>Access to VITA </a:t>
            </a:r>
            <a:r>
              <a:rPr lang="en-US" dirty="0" smtClean="0">
                <a:solidFill>
                  <a:srgbClr val="234271"/>
                </a:solidFill>
              </a:rPr>
              <a:t>Services</a:t>
            </a:r>
            <a:endParaRPr lang="en-US" dirty="0">
              <a:solidFill>
                <a:srgbClr val="234271"/>
              </a:solidFill>
            </a:endParaRPr>
          </a:p>
        </p:txBody>
      </p:sp>
      <p:sp>
        <p:nvSpPr>
          <p:cNvPr id="47107" name="Rectangle 5"/>
          <p:cNvSpPr>
            <a:spLocks noGrp="1" noChangeArrowheads="1"/>
          </p:cNvSpPr>
          <p:nvPr>
            <p:ph sz="half" idx="1"/>
          </p:nvPr>
        </p:nvSpPr>
        <p:spPr>
          <a:xfrm>
            <a:off x="838200" y="1676400"/>
            <a:ext cx="7924800" cy="1295400"/>
          </a:xfrm>
        </p:spPr>
        <p:txBody>
          <a:bodyPr/>
          <a:lstStyle/>
          <a:p>
            <a:pPr algn="ctr">
              <a:lnSpc>
                <a:spcPct val="90000"/>
              </a:lnSpc>
              <a:buFontTx/>
              <a:buNone/>
            </a:pPr>
            <a:r>
              <a:rPr lang="en-US" smtClean="0">
                <a:ea typeface="ＭＳ Ｐゴシック" pitchFamily="34" charset="-128"/>
                <a:cs typeface="Arial" charset="0"/>
              </a:rPr>
              <a:t>   Are VITA services located on an accessible path of travel that is at least </a:t>
            </a:r>
            <a:br>
              <a:rPr lang="en-US" smtClean="0">
                <a:ea typeface="ＭＳ Ｐゴシック" pitchFamily="34" charset="-128"/>
                <a:cs typeface="Arial" charset="0"/>
              </a:rPr>
            </a:br>
            <a:r>
              <a:rPr lang="en-US" smtClean="0">
                <a:ea typeface="ＭＳ Ｐゴシック" pitchFamily="34" charset="-128"/>
                <a:cs typeface="Arial" charset="0"/>
              </a:rPr>
              <a:t>36 inches wide?</a:t>
            </a:r>
          </a:p>
        </p:txBody>
      </p:sp>
      <p:pic>
        <p:nvPicPr>
          <p:cNvPr id="47108" name="Picture 7" descr="illustration showing accessible route from entrance into voting area"/>
          <p:cNvPicPr>
            <a:picLocks noChangeAspect="1" noChangeArrowheads="1"/>
          </p:cNvPicPr>
          <p:nvPr/>
        </p:nvPicPr>
        <p:blipFill>
          <a:blip r:embed="rId3">
            <a:clrChange>
              <a:clrFrom>
                <a:srgbClr val="FDF408"/>
              </a:clrFrom>
              <a:clrTo>
                <a:srgbClr val="FDF408">
                  <a:alpha val="0"/>
                </a:srgbClr>
              </a:clrTo>
            </a:clrChange>
            <a:extLst>
              <a:ext uri="{28A0092B-C50C-407E-A947-70E740481C1C}">
                <a14:useLocalDpi xmlns:a14="http://schemas.microsoft.com/office/drawing/2010/main" val="0"/>
              </a:ext>
            </a:extLst>
          </a:blip>
          <a:srcRect/>
          <a:stretch>
            <a:fillRect/>
          </a:stretch>
        </p:blipFill>
        <p:spPr bwMode="auto">
          <a:xfrm>
            <a:off x="454025" y="3090863"/>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345521"/>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381000"/>
            <a:ext cx="7772400" cy="1143000"/>
          </a:xfrm>
        </p:spPr>
        <p:txBody>
          <a:bodyPr/>
          <a:lstStyle/>
          <a:p>
            <a:pPr fontAlgn="auto">
              <a:spcAft>
                <a:spcPts val="0"/>
              </a:spcAft>
              <a:defRPr/>
            </a:pPr>
            <a:r>
              <a:rPr lang="en-US" dirty="0">
                <a:solidFill>
                  <a:srgbClr val="234271"/>
                </a:solidFill>
              </a:rPr>
              <a:t>Access to VITA </a:t>
            </a:r>
            <a:r>
              <a:rPr lang="en-US" dirty="0" smtClean="0">
                <a:solidFill>
                  <a:srgbClr val="234271"/>
                </a:solidFill>
              </a:rPr>
              <a:t>Services</a:t>
            </a:r>
            <a:endParaRPr lang="en-US" dirty="0">
              <a:solidFill>
                <a:srgbClr val="234271"/>
              </a:solidFill>
            </a:endParaRPr>
          </a:p>
        </p:txBody>
      </p:sp>
      <p:sp>
        <p:nvSpPr>
          <p:cNvPr id="48131" name="Rectangle 3"/>
          <p:cNvSpPr>
            <a:spLocks noGrp="1" noChangeArrowheads="1"/>
          </p:cNvSpPr>
          <p:nvPr>
            <p:ph sz="half" idx="1"/>
          </p:nvPr>
        </p:nvSpPr>
        <p:spPr>
          <a:xfrm>
            <a:off x="228600" y="4953000"/>
            <a:ext cx="8686800" cy="1524000"/>
          </a:xfrm>
        </p:spPr>
        <p:txBody>
          <a:bodyPr/>
          <a:lstStyle/>
          <a:p>
            <a:pPr algn="ctr">
              <a:lnSpc>
                <a:spcPct val="90000"/>
              </a:lnSpc>
              <a:buFontTx/>
              <a:buNone/>
            </a:pPr>
            <a:r>
              <a:rPr lang="en-US" smtClean="0">
                <a:ea typeface="ＭＳ Ｐゴシック" pitchFamily="34" charset="-128"/>
                <a:cs typeface="Arial" charset="0"/>
              </a:rPr>
              <a:t>    In circulation paths, are all obstacles cane-detectable (located within 27 inches of the floor or higher than </a:t>
            </a:r>
            <a:br>
              <a:rPr lang="en-US" smtClean="0">
                <a:ea typeface="ＭＳ Ｐゴシック" pitchFamily="34" charset="-128"/>
                <a:cs typeface="Arial" charset="0"/>
              </a:rPr>
            </a:br>
            <a:r>
              <a:rPr lang="en-US" smtClean="0">
                <a:ea typeface="ＭＳ Ｐゴシック" pitchFamily="34" charset="-128"/>
                <a:cs typeface="Arial" charset="0"/>
              </a:rPr>
              <a:t>80 inches, or protruding less </a:t>
            </a:r>
            <a:br>
              <a:rPr lang="en-US" smtClean="0">
                <a:ea typeface="ＭＳ Ｐゴシック" pitchFamily="34" charset="-128"/>
                <a:cs typeface="Arial" charset="0"/>
              </a:rPr>
            </a:br>
            <a:r>
              <a:rPr lang="en-US" smtClean="0">
                <a:ea typeface="ＭＳ Ｐゴシック" pitchFamily="34" charset="-128"/>
                <a:cs typeface="Arial" charset="0"/>
              </a:rPr>
              <a:t>than 4 inches from the wall)?</a:t>
            </a:r>
          </a:p>
        </p:txBody>
      </p:sp>
      <p:pic>
        <p:nvPicPr>
          <p:cNvPr id="48132" name="Picture 4" descr="illustration of drinking fountain, wall-mounted fire extinguisher, wall sconce and overhead sign"/>
          <p:cNvPicPr>
            <a:picLocks noChangeAspect="1" noChangeArrowheads="1"/>
          </p:cNvPicPr>
          <p:nvPr/>
        </p:nvPicPr>
        <p:blipFill>
          <a:blip r:embed="rId3">
            <a:clrChange>
              <a:clrFrom>
                <a:srgbClr val="FDF406"/>
              </a:clrFrom>
              <a:clrTo>
                <a:srgbClr val="FDF406">
                  <a:alpha val="0"/>
                </a:srgbClr>
              </a:clrTo>
            </a:clrChange>
            <a:extLst>
              <a:ext uri="{28A0092B-C50C-407E-A947-70E740481C1C}">
                <a14:useLocalDpi xmlns:a14="http://schemas.microsoft.com/office/drawing/2010/main" val="0"/>
              </a:ext>
            </a:extLst>
          </a:blip>
          <a:srcRect r="3999"/>
          <a:stretch>
            <a:fillRect/>
          </a:stretch>
        </p:blipFill>
        <p:spPr bwMode="auto">
          <a:xfrm>
            <a:off x="1066800" y="1600200"/>
            <a:ext cx="2971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wallmounteddis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76388"/>
            <a:ext cx="30956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174589"/>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0" y="685800"/>
            <a:ext cx="6337300" cy="1439863"/>
          </a:xfrm>
        </p:spPr>
        <p:txBody>
          <a:bodyPr/>
          <a:lstStyle/>
          <a:p>
            <a:pPr fontAlgn="auto">
              <a:spcAft>
                <a:spcPts val="0"/>
              </a:spcAft>
              <a:defRPr/>
            </a:pPr>
            <a:r>
              <a:rPr lang="en-US" sz="7200" dirty="0" smtClean="0">
                <a:solidFill>
                  <a:srgbClr val="234271"/>
                </a:solidFill>
              </a:rPr>
              <a:t>Wrap Up 	</a:t>
            </a:r>
            <a:r>
              <a:rPr lang="en-US" dirty="0" smtClean="0">
                <a:solidFill>
                  <a:srgbClr val="234271"/>
                </a:solidFill>
              </a:rPr>
              <a:t>	</a:t>
            </a:r>
          </a:p>
        </p:txBody>
      </p:sp>
      <p:sp>
        <p:nvSpPr>
          <p:cNvPr id="49155" name="Rectangle 3"/>
          <p:cNvSpPr>
            <a:spLocks noGrp="1" noChangeArrowheads="1"/>
          </p:cNvSpPr>
          <p:nvPr>
            <p:ph idx="1"/>
          </p:nvPr>
        </p:nvSpPr>
        <p:spPr>
          <a:xfrm>
            <a:off x="179388" y="2349500"/>
            <a:ext cx="8229600" cy="3168650"/>
          </a:xfrm>
        </p:spPr>
        <p:txBody>
          <a:bodyPr/>
          <a:lstStyle/>
          <a:p>
            <a:pPr algn="ctr">
              <a:buFont typeface="Wingdings" pitchFamily="2" charset="2"/>
              <a:buNone/>
            </a:pPr>
            <a:r>
              <a:rPr lang="en-US" sz="3600" smtClean="0"/>
              <a:t>ASK FIRST </a:t>
            </a:r>
          </a:p>
          <a:p>
            <a:pPr algn="ctr">
              <a:buFont typeface="Wingdings" pitchFamily="2" charset="2"/>
              <a:buNone/>
            </a:pPr>
            <a:r>
              <a:rPr lang="en-US" sz="3600" smtClean="0"/>
              <a:t>Use Common Sense </a:t>
            </a:r>
          </a:p>
          <a:p>
            <a:pPr algn="ctr">
              <a:buFont typeface="Wingdings" pitchFamily="2" charset="2"/>
              <a:buNone/>
            </a:pPr>
            <a:r>
              <a:rPr lang="en-US" sz="3600" smtClean="0"/>
              <a:t>The Golden Rule </a:t>
            </a:r>
          </a:p>
          <a:p>
            <a:pPr algn="ctr">
              <a:buFont typeface="Wingdings" pitchFamily="2" charset="2"/>
              <a:buNone/>
            </a:pPr>
            <a:r>
              <a:rPr lang="en-US" sz="3600" smtClean="0"/>
              <a:t>Be Courteous </a:t>
            </a:r>
          </a:p>
          <a:p>
            <a:pPr algn="ctr">
              <a:buFont typeface="Wingdings" pitchFamily="2" charset="2"/>
              <a:buNone/>
            </a:pPr>
            <a:r>
              <a:rPr lang="en-US" sz="3600" smtClean="0"/>
              <a:t>Don’t assume </a:t>
            </a:r>
          </a:p>
          <a:p>
            <a:pPr algn="ctr">
              <a:buFont typeface="Wingdings" pitchFamily="2" charset="2"/>
              <a:buNone/>
            </a:pPr>
            <a:endParaRPr lang="en-US" sz="3600" smtClean="0"/>
          </a:p>
        </p:txBody>
      </p:sp>
    </p:spTree>
    <p:extLst>
      <p:ext uri="{BB962C8B-B14F-4D97-AF65-F5344CB8AC3E}">
        <p14:creationId xmlns:p14="http://schemas.microsoft.com/office/powerpoint/2010/main" val="173264662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531813"/>
            <a:ext cx="8229600" cy="763587"/>
          </a:xfrm>
        </p:spPr>
        <p:txBody>
          <a:bodyPr>
            <a:normAutofit/>
          </a:bodyPr>
          <a:lstStyle/>
          <a:p>
            <a:pPr fontAlgn="auto">
              <a:spcAft>
                <a:spcPts val="0"/>
              </a:spcAft>
              <a:defRPr/>
            </a:pPr>
            <a:r>
              <a:rPr lang="en-US" dirty="0" smtClean="0">
                <a:solidFill>
                  <a:srgbClr val="112F74"/>
                </a:solidFill>
              </a:rPr>
              <a:t>Who has a disability?</a:t>
            </a:r>
            <a:endParaRPr lang="en-US" dirty="0">
              <a:solidFill>
                <a:srgbClr val="112F74"/>
              </a:solidFill>
            </a:endParaRPr>
          </a:p>
        </p:txBody>
      </p:sp>
      <p:pic>
        <p:nvPicPr>
          <p:cNvPr id="12291" name="Picture 8" descr="Franklin D. Roosevelt at Hyde Park in a Wheelc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59125"/>
            <a:ext cx="277177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whoo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1679575"/>
            <a:ext cx="2398713"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People_Pryor_12_22_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3597275"/>
            <a:ext cx="2449513"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Ludwig_Van_Beethov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446213"/>
            <a:ext cx="2700338"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2688" y="3794125"/>
            <a:ext cx="255587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2" descr="http://www.nndb.com/people/333/000022267/edison-in-la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1295400"/>
            <a:ext cx="24384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365678"/>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34271"/>
                </a:solidFill>
              </a:rPr>
              <a:t>Questions?</a:t>
            </a:r>
            <a:endParaRPr lang="en-US" dirty="0">
              <a:solidFill>
                <a:srgbClr val="234271"/>
              </a:solidFill>
            </a:endParaRPr>
          </a:p>
        </p:txBody>
      </p:sp>
      <p:sp>
        <p:nvSpPr>
          <p:cNvPr id="50179" name="AutoShape 5" descr="data:image/jpg;base64,/9j/4AAQSkZJRgABAQAAAQABAAD/2wBDAAkGBwgHBgkIBwgKCgkLDRYPDQwMDRsUFRAWIB0iIiAdHx8kKDQsJCYxJx8fLT0tMTU3Ojo6Iys/RD84QzQ5Ojf/2wBDAQoKCg0MDRoPDxo3JR8lNzc3Nzc3Nzc3Nzc3Nzc3Nzc3Nzc3Nzc3Nzc3Nzc3Nzc3Nzc3Nzc3Nzc3Nzc3Nzc3Nzf/wAARCACnAN8DASIAAhEBAxEB/8QAGwAAAgMBAQEAAAAAAAAAAAAAAwQAAgUBBgf/xABDEAACAQMCAwUFBgIJAgcBAAABAgMABBESIQUxQRMiUWFxFDKBkaEGQlKxwdHh8BUjJENTYnKS8TOCBzREY3OTorL/xAAYAQEBAQEBAAAAAAAAAAAAAAAAAQIDBP/EACMRAQACAwACAgIDAQAAAAAAAAABAgMRIRIxE0EyYQQicVH/2gAMAwEAAhEDEQA/ANyO0+zfElB9mt7abbcqFIPx2anouGyWYBhiSePGxh0qwHoQQfpWKYewOmVHEGrMUwAynw2yPWtOGYwKqyQm2LcpoZSqP54AIz8KzMNblpWtwk8miK7dJB/dSQgN+lNFr1ScCCUeZKn9azpDdTKEnS3nHMMw0N8GG1D9svbT35GZOgnHTwDjb51DbVFzdL79k23VZVIqNxFUGJLa4UHwTP5UkOMQFQ04uYx+INqX5iijiPC5f/UqT1Bc5FDY7cVtge7KfipX867HxGBye9k+GRSB4hwmU4EkbN1GCfzobTWajMULAdCqhfrkUNtU3i/dAwfBs/QVQuxdXXJI6CJwD8xWYI76ddUCyRxf4kk2lfmRiq3cog0iLiqtJyJaAyIv/cMf/wAmmpNtYvIDkxsfJsAfU10Ox/u/m4H5ZrzckvFWybaa1uAP8Bhq/wBpwaRuOMcQgbTM1wh8G2q+Mnk9mDKTjsl/+w/tXWDcmVAPia8I3Grl9jLIfLnVDxebBDFvPUDTxk8nt3hAOpZFj8gTj5ZxQZZpY1OLm3Y+JIGPhn9a8evFpfuqPXFUfiNxkER6vh/GnieTW4g/HpMi347w23B5ards/MkivI3XD+McG7ae2tbPilzMWkFzC28TtkEhCRk4PmK2Fu7t/dUrn8JA/WuaZmI1R79e8KsRpNvj99aXkEre2288UhJJ7VCCT470qMjfWAPHJr7YyyMuhwzKeYJ2/Ks26+zPDL0lpbOIN4p3T9Kpp8tEg7Mt7QFcclIJ1fHpVoLh5pBECgJHORlUfMkCvb3f/h/bPlrW5liPRXGsfpWDefYni1uSYgk6/wDtvufgd6bTTNkhuEXL27hfxKMr8xtQO130qxHX3sVd4OI2D4kSaEjyK1P6Tnfu3AWYD/EjU/WtbZ0tHeXK+7MT5HemI+L3KAatLjz2pXt7J/8AqW2n/wCGQr9DkfStKEfZ6aEI0l/byf4hIcfz8KbNInGxkCSNh/p3p+349w+DvuWLDoUNINwOOUE2HFLSfPJZCY2+u1KXH2d4si5Nk7LnnGQw+YNPI8Yfa341bzWzxPGpBB0Zbl4VncK42zpLbOqsFO0bKHH6fnXHtbZYtMYjBAx7o5UpcWTRETQLllPTrU1DUtCW5v4FJswgHPQVJA9Mk/nXIeO3KMvtCCN/FiNDeR2IqtjxWGYrG8eiVdmB2P1pqbEiMuhQDzGaIN7dZXZ/tPDYlkI2msnMb+uB3T8qFLYCchbO/wBZ6R3cQRvTP8ax51uLTJWUNATupXVprpmmkQNG8cqddB5fCg3n4RJaxrJxNpUQ7iO2Ikz/ALhgfOlv6ThtD/YrO3ifpLdZEnw+6KQXiktugMMhUA7qkpwf+07UaHi1ldgjiHCRr6ywnQx+B2NB2fiN5M2uaWeXwJdZQP1riXEkpI1xlvwsmD8jTEPB+G3UqtYXnZEndLjuH0wNjT9zYpwXT2fDvbZv8aZdKA+Qzg0ALbhl7cp2nY28UPNpZWKKPTnn4U5/SdvYxGJEa9ON2kbVGPReded4jd8RuHDzS3aYOyLug+A2pVby82U6XweejB+VButxGycf1/DlwesPc+hyKqE4VMf6u4aAnpMmPqKxmvpEwJCozv3srWtwm2PEIzNKvY2ijLTZyCOuB/Pxpo2s3CJWUvBomUdYWD/lv9KTe3ljYqG0kc1I3+VaF3xqxt4TbcIjFtFyacAo7n1H5/lWaOKOqBXuGmQcllIkH/6BNFcOvmSM+QrglKnZt/MEV08QspdpBNCT96J8j/a371b2YzAG14jEx6JInZH67fWhtDOw5Lq9Kr2zHkrih3Ed5aH+0W7ID1aPAPx5Usbx2OFQj0AP600mzrTEbNrPrQ2mDe6NR884FIoZWYsz7eDLijgSkZ2x5AGmjYjxLMuJAjA8wdxWZefZvh10Dqt1QnrHtWiGXqwHomKIrr0kB+tRXiL/AOx8scjG0YOv3VJ3Hrmsif7O8RhXV7O5H+Xevp5ZjzUEedQx6hnTgdOtUfH5IJoSQ6MMc8jlXYryeFSsc0gB54Y19WubGGcYmgjf/UuTWNdfZWxmJYKyE88b/nV1KcemkkXIBy46HnRe11p3FJ8sUcxqqFkVQMbAiuWsqaMMMEnfPWsqxeJWsjXCNICq56Dl8aIXu7Ugs3aw+A51ocUeMwk7bdeVIe2CW00yZBA23qoZT2a6Ay+k/hY4NAn4esLiSAEMc58DQRfQzRLHpDMPAcvjUR7kDEJI8EffPxoOQSIxKyoobqCaYzCmAS0fh1FZtwJe01XMWkHmRy/hRI4EVQ0F0V1dGORQPLdGPIBBA6rsDTll9obi0OIZ2A6oV1KfhWRr9lbEgVl/EhyKMJIJcGFxnyxQeij43Y3hK39joY/3tr3SPUVG4TBfjNjew3IPKKXuSfI8686wOMcjnotGiSVMMoJxvyoPQr9lILG2F7xOYxkHuwHcZ/fy5Vh8auLq8YJIkcNup7kW65x1JG1atnxa+gAjeUSRH+7mGR/D4U32nDL1SlxbSWzH71uwZT5kGm5NPGmB4iOz1jPQPrB/WpqRTpnV1PjivWyfZ55ELcPniuk69mcMPVT+hrIlsnifs543Qj8QI+hptWdHECMwSZHUZBrU+z/Bm4jeZk1Lbx4Mm2x8Bt40OHhLXcyRxRo7udIK5Uj1I6V6q9R/s/woQWcjdo2yk4bLdWx5fsKRKSyPtBxO5F0LWznUQwDS2k4BPhjwHKstZopD/a7GBmPNoyYn+Y2PyoXbyocsqzeJA3+RoZvrcDvo6eRWqGGs7WT/AMvczwn8M+Cv+4fsKDLwy9jXtGgaWMf3kLBh9M0P2xOSFj67Ue0udEytGSjZG6HGd/I0CiyFdlLk55Gr9uAcvERXtftPFZQwRyPZxPrl0HWCp5E7EHNec7DhsoxHcTWx6CRda/Mb/SkjL9pUtjIA8MGi20q68mJJU/CXIo0/CLof1lqPaU/FDh/oMEfKs+dpY8q6or9dakY+vOulMnj9bYvj8vttLFb37LFaia1mPJdQkU/PB/OrzcGURkJxBpJ1OGREAK+oYg1grdlNI0OD4gmmRxvUMXKLKV2HaL3h8QQa7xnj/HCcMwfe4L7ndvEUs4uGbIBI8MUysSjdANvWrqxIwpBNeKXrZtxBLNHgtufuneg2drFlo5GGrwrVlXBOASCPHFJzQkprxuDtg71QvLYCKXVABnPQ5xTKXU0R0SKJP+3Bpa1nk9p0yMTnlWnKiyYIXBFEA9oimj0AY9az54+ykDKilPOm5o1OMj4nfFCnVkULpMi9aQFuzickh8Bj7oFAa0CSELFnyFN2vDjcOQhcHpinGs7y2A7VdfqMbVuK2n1DM3rH2zVZkGNcieTbijRXE6+5LqHPamiYZNtGD1BpWe0IJeFjH5+NT/Wvfob+kJB78a/6gMGix8QDnmM+AO9ZgkcbOufPNQupGGQY6461FbsF8UbWocEciDyrVg+0s4AS7jS6i5FZVyf93OvGbgZgeTHUdKNBfSLgMQMc89amh9C4JxHgKXDyxarSdxjDnKjyB6fHwpPj9tfXF292irPb57jQtrAX0/5ryntBcAlVPXK4pm04kbaTVBJLEw5lTsfUdagN2yucEDI5jG4oFyqye6gAPU75rXHGIbza/tIJz/iJ3H/jXRYcPuyTZXeiTrHcDf0/4zVR5mWGDPuyRnxXkfhVBA5ZOzZXGodBmty+4ZPagmeF1TPvr3lrOaMCRMbjUMNnlViSW59sPaY+HIQxQCZdiNuRryqXc6DJZW80H6V9B+2Ub/0Jk98CVM7cq8MLW2l7xQq3ihptAU4vIHwoUt/lyrfWtCL7QXMi6LtEuE/DcR68fHmPnSclkMYVkk/1bH51a14PxG4YdhA4jP35R3R6H9qQpztOC3RyVmtJOvZsJE/2nB/OiJwaS4bFhNb3Z56VIVwPNWow4NZ8PjSTi90u/wBwcj89zUl4/FboI+D2aIOr7r9P3NXSbd0EyZAwvgpFdaHSSVOD50eSQZ7ikD1oDypjTklvI71iYaUnkVcaT3vHwpeQs651Yz1pqGyeXDEBVb8R5/D4U/Hwv2hlhj0HG5LbbeVdK47T1iclYeWAZJCyYznGa2rNDPHk7aBjJ2zW5b/Zi2Mja3cZ2OlQKV41wz+ijHNFNkP3dLHf6VumOlp1ti17xG9M+W1VQxJUoOinf96vbRKoBK4GcDIyBT1mhuwCrByRyXnT68KuwjdlCp6lc7j4c69UUpR55tezIni7Lvx745bc6E18XGidRjxrRaLsgysjKR08Kz5bVJZCGIUHkMV1hyBmt4JR90jx60pNw6VE1QuWT8PWnZbJ7chs6l8KLE6kdx8HwNYtireG65LVlgG3ZsgMNQ+62xoZgKbjb03FehmhimOJUGvoRSF5YyR96IalG+Cd68l8Fq+uvTXPWffGarQcsFG8OQrrnIIeFGQfeHOqvMjkgpuOeoYqgSRmzG5XyFcJ5x2iVGhXOqGRkJPI1wSOjAFSfEiuMro+XG46550WJ1ZCCcetBBNnqM13tAACzNn1qNEhIGMUMW7Z7jZH+YUGtw3jXEYBiC4DIPuOMg1px8X4ddOp4rwwwuDntrYnHxA3/OvKYZTsGQ+OKZW5YYXIfHjQfQuJzQcY4VOvD7lZXbBC6gOuaxbL7LzzOGuJUtuunAYkenL5156O67KQSRq0Uo3DIxH1o99xS7vY+wlnZox0Xu6vXHOrweo7TgXBTp0rcXA5n32B/IUjf/am6ugUtgsMZGNu8x+J5fAV5dYsDAckeHhRQsoPdFQWlhMjl2dmJ55OTSpt3X/pqMZ5AU0JHjOXQ+o3q3bwMd8g+BptW/7FC5AWRjkZyNvy5cqZsorWKXQWwdiMDy8axLa6YHs3aQKTkOOQJG49K1BG4lwxPaBvdXmB4Zxv0r24/CY3Dy5PLfR7giEktgjlzzg122umSRSHGpdww2wOnP8AKrERSxgF8MRpJU7jnypzhtjGw7WaNjGDspGQTmt2tWI6xWJmeGLHjUM2lbkCOXbvclP7UxfcIg4i5llR84wMsQD8KyeP3MIYQogLIe8xHunwHhV+EcbmghKuxeIfcLbr6Vx+OdeVeOnnG9SCL6Hgs7WyW5BHiMKR675pv2ni17tbI3Z9SowPmf0rnErmyOJy2sJ3hGUB0/D+NJn7TTNGy26KAoxnOTitVrMxyOpaYj3PGgnDRGRLf3Cr4qpx82PP4Vd7nh9sf7JAHYc2A/U15e6llumDyXGqQbnBOM1eJ5kOAe6Cck8wfDzrp8Uz+UuU5Ij8Yb7XfDrw6LlOzJ6tt9RSd59nCw7eymUpzAI/UUrG0BlT2oHsie9g9PGtOW1nsg0vDrhkA3EZOVIx41m39J1Et1/vG5hjSRz2j6by3Kr+L+NQFHOYjsPE1pwce7RdNzbgqeq4H0POuPb8KuWDxERuveI90keda+W0flDHxxb1LEuuFmeAyy27EH3ZFWsocOl7wjk3XOA3dr3XEeKx2lsI+zTtW7qR8wB4+VeUlkLs0jtuxy2azWkZY3Maam04+RO2OkhO0wAA2yOlVmgUkMhIbpjrTl72UpJRDrGwbP6UFS0RCuR5k15MlPCdb29WO3lG9aLd+MYl2z1zvTAc81wxq7PGeeTS8kQB/qzgrz8c+FYbMxkYIOMnmMVQ2sT9Cp8QKDFcspAmU8+Qq7TFlBQkVBPZXjyUfX5VzUy7PGVPU0WOQhQxwPzogkWX3iM0ABIh94n1FFQsRlWJHXNXEKE5OMedVaHfuHFBZbww7OmRVJJ7STGoAGgzRyfizSRSQb6dVVG52faEKc6Cc5G2a0+FXfs8ZiuVcIR3H6r/AApDJKd4kAciOVU7QKcZGSD051qtprO4LVi0dejldEUSbldwGxkb+nSt9ZR7OuhgQEBGn0rxcNzHbpGyyl4Nw0JIDITtt5V6n7O3SXEQh7jygdzT7rgeHp4eVdrW86xMONa+MzDzN+ZGd9WSxYg46nwxS1lKVYnvFzgYJ5DNey4twaa5D3MARpAMMgBwR/xXjmia3nLTqUbVp0MDz+NevFeLw82Ss1lqTASIe8GCnulRknxrKaJRKzH3h0K/zinVuAe0bB7v4jgH+d6zp3ZnJRcZ5tnbNdNOZ6I91GABbl5D4U0smrOcY8c/zisuGR3XTqXPkOflWlacPnlKmRTGhO7OcZ+FSZiOysRMzwWG2kuJkii95jv1wK37+ZLeycDoulflj9aHbx2vDICwlw7c2Y5LH+elZN/dPdvjBRV91PzNebuW36h35jrP/ZY688L18akhbfOOW+fCiXU0MIywy/TAFZk80kuwwAfwjFdMmatI71zx4rWka8mX3lYu3rnas+O5ZyyucgdPCrMpXO2c8zSrI4fODivHfNNufT10xRXo761OFOxGcEVAAQSdvXpUQ55neiogOTyJri6gFAE7oG/TNVXI2OQDyFPJF0ycdeVRwoBxv6jegVVdRxsD086p7OmrUh36b0yIyxLIcHGw8KH2ZXnk9fGgA0ki92ZQwz9KKrREZTu/rVmCucP08KHIEPddcDxFBfLry+QrvbdOWOtKMCv/AEmY+Rq4uUKgTLpPgP1qhgTHmQCPGo4RznJFLGZdXdfY+FEjcPsxOBUD0bMpy2AAPDOT0qOqr3SeZIz138KjsFwBt4fwofvnYNkLvlaKuGCMQcnOMkHcUzZ3/YzMsgbszkHRzU/izmlWUkEEsRpOd/5xQ2UxPoSMkAYJ55rVbTDM129WvHryG17ojkYkdm7eHQ7Vy345Jcjs+JQK0mdiU7oHnz3rF4bdG1DGQsYmJyp6edabMkgUo2pSAcg9OtenHWMnYnTz3tNI1PW1E3C2XDJAQdiNx/xSUycFQmQhDtkAEtSTB86hsCBzGOdL6C64LdOleiMP7cfl/R+HiVjAP6iDnuNCAH5muycUkuBiMiM423yw+dYszRwL/WEZPJcnes9r+dmKoTGOhyMn6Vm046dnstV+S3rkNSe9NsSXYu56Dcn9qSl4lNNJ7ukkcw29LplwxJwepHWu6QCDj3eh615b55tyOPRTDFeyL751MM0Ihg+w5UZWGnkR8KmNYUqQfGuDq4uCNzg0GWIkbNTPZctYGc5xV2VTkYwelAjEoRizHJAx8KNj7y9KoyNqIYE+dWxgADrQcJLHLHFWB1bgg1ZVDbN6V3sdIzsfT9qiugkcsV3/AFdfCh6wM89vKiI+vGBy8aAUkQbfGPSlZYmOcE7U9nvkEfWqyHYEcutEZis0TZI+dWciY5woosoD97BI9KF2eCCvMVQFrZozlcHPlUOoDmBRxIV2aquivyxnrvVRp4VjnIOcgHxogXOSBgnnv1qoRVCkuRg8lP8AO9cMpVdhsDg56HzqNLMo++NjscHNdclFBAHrzxVFLZxpUluWNs0cW79c5qBFts4GQdtj+lM8MuJIXIbUFc5YY6+IqSRqCMDkMbVIQVLHJ59asWmvpJrEx1qe3quQ0YfbOc8h48qSvL55HIgxGmACVO7V1UJG303oM4VDkEA+QArrP8i8xpzjDSOkzknG+3jVcENkAA0ww3HnzqgQl99s9PCuW3RyF21MuDg9QaMkZk35kcz0NDMYG5JGOvSixPpXAIOee3Om1E7MrzJ+dc1hSenjRvfGNuWOdBkiHMjYdKI4M9dz0qam1ZbGOlcyTsD9KhRjhncYHoKKqzK+cfMmgqQrAZDHyopjCjIOx8KBJE47x6csdagOuD7u5671YHv5IYYG5pNLgA+BH50RZRy1Zyc0BtKODjV55NC0kOqhcVGy2w7y+OcV3tdIPME+VBGfSx2OaqGz3mO3LFXdwEy2CT4UrJkHJ+VAVhg907eFDCnY+NDV6KrYbNXSOEA7Eb0CWM7YwKLKM5NCDuBsD60RqdiXYktlvDw8KLHATjK4x/lAFNPEkIOjdzsC2+DVydWQoyQRvnnWdtgiIICxyN9mB5713OvUBkHHPPlRGCINOT+lCZtIAypVvdBPvVdokiHJz0PSgExk9d+eOQor6nPdKhcY50DCDSGGDnmB/IoDFyuy6cDYjrVNAVzpySRy50Y4ULsdJGNOM/WgyyEIXwQMbY8OWagtpjYb4Dcxq5/DNCdtRI7ox16/GocbBipAAxjpUKbbkb/dJoBMSy7MCM4oSMVcKT9OX7UfTheeTz50GRQwzuGqhyF1QHJPxouNYyevKkIHVDhyfjTkUisC2cqORoBS7OBg48xXIpSM9d8YNWISRywVcjYkdPKgMriQsFOw2psM6irAsQFI68q5OU7qqxyfEUEPsuoHPUVZuYJOfOgUnthk4I+FCRSpGNzT00ZaPughicj9qUchCAM8jgZqjonOQunGnwomxJLcz4UBIvvcjiuOCveBBxvRBsh8nOB5ihOrMDqbfPML+tdSZWXkN/hVhpUEDAzvQC0YqpON/CiqST5+dDbSrFsnaiK9tn/mqnvdcVQoMKy4IPjzobOQCDig9ig1k6dtPT+NEKAAFs46ipUrDZIuuTnJ2GB4fzmu90jvJ5gg/wA+NSpVHJCqqN/f5Ej60HBDh84xyx0qVKqKu6vrVye57221DkIC5DYUcgBuKlSirMoGdht8c71ZEC7KNgeeedSpQcIB2wM454zQ3XSADvjapUqIRkKsxO5wcURJH214J671KlaQ4kiq2kL3jknA/nNRgx5tny8KlSopdjgsM7jn+lXDEJlth5VKlBx3yCScgDI9KWnyJHCjDdd8ipUqkuQzHUCBnA5HlRIgWXK7ZJyalSiKSxqcNgbHI251T3QT0FSpQVaQhjktg93n8f0qhBLAZPp4VKlBVcjIY5BGBVHQEkaeQHxqVKD/2Q=="/>
          <p:cNvSpPr>
            <a:spLocks noChangeAspect="1" noChangeArrowheads="1"/>
          </p:cNvSpPr>
          <p:nvPr/>
        </p:nvSpPr>
        <p:spPr bwMode="auto">
          <a:xfrm>
            <a:off x="155575" y="-5715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0"/>
              </a:spcBef>
              <a:spcAft>
                <a:spcPct val="0"/>
              </a:spcAft>
            </a:pPr>
            <a:endParaRPr lang="en-US">
              <a:solidFill>
                <a:prstClr val="black"/>
              </a:solidFill>
              <a:ea typeface="ＭＳ Ｐゴシック" charset="0"/>
            </a:endParaRPr>
          </a:p>
        </p:txBody>
      </p:sp>
      <p:pic>
        <p:nvPicPr>
          <p:cNvPr id="501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74863"/>
            <a:ext cx="4419600"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63564"/>
      </p:ext>
    </p:extLst>
  </p:cSld>
  <p:clrMapOvr>
    <a:masterClrMapping/>
  </p:clrMapOvr>
  <p:transition spd="slow">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457200" y="838200"/>
            <a:ext cx="8229600" cy="1139825"/>
          </a:xfrm>
        </p:spPr>
        <p:txBody>
          <a:bodyPr/>
          <a:lstStyle/>
          <a:p>
            <a:pPr fontAlgn="auto">
              <a:spcAft>
                <a:spcPts val="0"/>
              </a:spcAft>
              <a:defRPr/>
            </a:pPr>
            <a:r>
              <a:rPr lang="en-US" dirty="0" smtClean="0">
                <a:solidFill>
                  <a:srgbClr val="234271"/>
                </a:solidFill>
              </a:rPr>
              <a:t>Where to Get More Information</a:t>
            </a:r>
          </a:p>
        </p:txBody>
      </p:sp>
      <p:sp>
        <p:nvSpPr>
          <p:cNvPr id="51203" name="Rectangle 7"/>
          <p:cNvSpPr>
            <a:spLocks noGrp="1" noChangeArrowheads="1"/>
          </p:cNvSpPr>
          <p:nvPr>
            <p:ph idx="1"/>
          </p:nvPr>
        </p:nvSpPr>
        <p:spPr>
          <a:xfrm>
            <a:off x="503238" y="1371600"/>
            <a:ext cx="8255000" cy="5270500"/>
          </a:xfrm>
        </p:spPr>
        <p:txBody>
          <a:bodyPr/>
          <a:lstStyle/>
          <a:p>
            <a:pPr>
              <a:lnSpc>
                <a:spcPct val="80000"/>
              </a:lnSpc>
              <a:buFont typeface="Wingdings" pitchFamily="2" charset="2"/>
              <a:buNone/>
            </a:pPr>
            <a:endParaRPr lang="en-US" sz="2800" dirty="0" smtClean="0"/>
          </a:p>
          <a:p>
            <a:pPr algn="ctr">
              <a:lnSpc>
                <a:spcPct val="80000"/>
              </a:lnSpc>
              <a:buFont typeface="Wingdings" pitchFamily="2" charset="2"/>
              <a:buNone/>
            </a:pPr>
            <a:endParaRPr lang="en-US" sz="2400" dirty="0" smtClean="0"/>
          </a:p>
          <a:p>
            <a:pPr algn="ctr">
              <a:lnSpc>
                <a:spcPct val="80000"/>
              </a:lnSpc>
              <a:buFont typeface="Wingdings" pitchFamily="2" charset="2"/>
              <a:buNone/>
            </a:pPr>
            <a:endParaRPr lang="en-US" sz="2400" dirty="0" smtClean="0"/>
          </a:p>
        </p:txBody>
      </p:sp>
      <p:sp>
        <p:nvSpPr>
          <p:cNvPr id="4" name="Rectangle 3"/>
          <p:cNvSpPr txBox="1">
            <a:spLocks noChangeArrowheads="1"/>
          </p:cNvSpPr>
          <p:nvPr/>
        </p:nvSpPr>
        <p:spPr>
          <a:xfrm>
            <a:off x="457200" y="2286000"/>
            <a:ext cx="8229600" cy="4114800"/>
          </a:xfrm>
          <a:prstGeom prst="rect">
            <a:avLst/>
          </a:prstGeom>
        </p:spPr>
        <p:txBody>
          <a:bodyPr lIns="54864" tIns="9144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ctr" defTabSz="457200">
              <a:lnSpc>
                <a:spcPct val="90000"/>
              </a:lnSpc>
              <a:buClr>
                <a:srgbClr val="6076B4"/>
              </a:buClr>
              <a:buFont typeface="Wingdings" pitchFamily="2" charset="2"/>
              <a:buNone/>
              <a:defRPr/>
            </a:pPr>
            <a:r>
              <a:rPr lang="en-US" sz="2800" dirty="0" smtClean="0">
                <a:solidFill>
                  <a:prstClr val="black"/>
                </a:solidFill>
              </a:rPr>
              <a:t>National Disability Institute </a:t>
            </a:r>
          </a:p>
          <a:p>
            <a:pPr marL="0" indent="0" algn="ctr" defTabSz="457200">
              <a:buClr>
                <a:srgbClr val="6076B4"/>
              </a:buClr>
              <a:buFont typeface="Wingdings 2"/>
              <a:buNone/>
              <a:defRPr/>
            </a:pPr>
            <a:r>
              <a:rPr lang="en-US" sz="2800" dirty="0" smtClean="0">
                <a:solidFill>
                  <a:prstClr val="black"/>
                </a:solidFill>
              </a:rPr>
              <a:t>1667 K Street, NW - Suite 640</a:t>
            </a:r>
          </a:p>
          <a:p>
            <a:pPr marL="0" indent="0" algn="ctr" defTabSz="457200">
              <a:buClr>
                <a:srgbClr val="6076B4"/>
              </a:buClr>
              <a:buFont typeface="Wingdings 2"/>
              <a:buNone/>
              <a:defRPr/>
            </a:pPr>
            <a:r>
              <a:rPr lang="en-US" sz="2800" dirty="0" smtClean="0">
                <a:solidFill>
                  <a:prstClr val="black"/>
                </a:solidFill>
              </a:rPr>
              <a:t>Washington, DC 20006</a:t>
            </a:r>
          </a:p>
          <a:p>
            <a:pPr algn="ctr" defTabSz="457200">
              <a:lnSpc>
                <a:spcPct val="90000"/>
              </a:lnSpc>
              <a:buClr>
                <a:srgbClr val="6076B4"/>
              </a:buClr>
              <a:buFont typeface="Wingdings" pitchFamily="2" charset="2"/>
              <a:buNone/>
              <a:defRPr/>
            </a:pPr>
            <a:r>
              <a:rPr lang="en-US" sz="2800" dirty="0" smtClean="0">
                <a:solidFill>
                  <a:prstClr val="black"/>
                </a:solidFill>
              </a:rPr>
              <a:t>Voice: 202.296.2040</a:t>
            </a:r>
          </a:p>
          <a:p>
            <a:pPr algn="ctr" defTabSz="457200">
              <a:lnSpc>
                <a:spcPct val="90000"/>
              </a:lnSpc>
              <a:buClr>
                <a:srgbClr val="6076B4"/>
              </a:buClr>
              <a:buFont typeface="Wingdings" pitchFamily="2" charset="2"/>
              <a:buNone/>
              <a:defRPr/>
            </a:pPr>
            <a:r>
              <a:rPr lang="en-US" sz="2800" dirty="0" smtClean="0">
                <a:solidFill>
                  <a:prstClr val="black"/>
                </a:solidFill>
              </a:rPr>
              <a:t>Email: </a:t>
            </a:r>
            <a:r>
              <a:rPr lang="en-US" sz="2800" dirty="0">
                <a:solidFill>
                  <a:prstClr val="black"/>
                </a:solidFill>
                <a:hlinkClick r:id="rId3"/>
              </a:rPr>
              <a:t>info</a:t>
            </a:r>
            <a:r>
              <a:rPr lang="en-US" sz="2800" dirty="0" smtClean="0">
                <a:solidFill>
                  <a:prstClr val="black"/>
                </a:solidFill>
                <a:hlinkClick r:id="rId3"/>
              </a:rPr>
              <a:t>@ndi-inc.org</a:t>
            </a:r>
            <a:r>
              <a:rPr lang="en-US" sz="2800" dirty="0" smtClean="0">
                <a:solidFill>
                  <a:prstClr val="black"/>
                </a:solidFill>
              </a:rPr>
              <a:t>  </a:t>
            </a:r>
            <a:endParaRPr lang="en-US" sz="2800" b="1" dirty="0">
              <a:solidFill>
                <a:prstClr val="black"/>
              </a:solidFill>
              <a:latin typeface="Arial" charset="0"/>
              <a:ea typeface="ＭＳ Ｐゴシック" pitchFamily="34" charset="-128"/>
              <a:cs typeface="Arial" charset="0"/>
            </a:endParaRPr>
          </a:p>
          <a:p>
            <a:pPr algn="ctr" defTabSz="457200">
              <a:lnSpc>
                <a:spcPct val="90000"/>
              </a:lnSpc>
              <a:buClr>
                <a:srgbClr val="6076B4"/>
              </a:buClr>
              <a:buFont typeface="Wingdings" pitchFamily="2" charset="2"/>
              <a:buNone/>
              <a:defRPr/>
            </a:pPr>
            <a:r>
              <a:rPr lang="en-US" sz="2800" dirty="0" smtClean="0">
                <a:solidFill>
                  <a:prstClr val="black"/>
                </a:solidFill>
              </a:rPr>
              <a:t>Website: </a:t>
            </a:r>
            <a:r>
              <a:rPr lang="en-US" sz="2800" dirty="0" smtClean="0">
                <a:solidFill>
                  <a:prstClr val="black"/>
                </a:solidFill>
                <a:hlinkClick r:id="rId4"/>
              </a:rPr>
              <a:t>www.realeconomicimpact.org</a:t>
            </a:r>
            <a:r>
              <a:rPr lang="en-US" sz="2800" dirty="0" smtClean="0">
                <a:solidFill>
                  <a:prstClr val="black"/>
                </a:solidFill>
              </a:rPr>
              <a:t> </a:t>
            </a:r>
          </a:p>
          <a:p>
            <a:pPr algn="ctr" defTabSz="457200">
              <a:lnSpc>
                <a:spcPct val="90000"/>
              </a:lnSpc>
              <a:buClr>
                <a:srgbClr val="6076B4"/>
              </a:buClr>
              <a:buFont typeface="Wingdings" pitchFamily="2" charset="2"/>
              <a:buNone/>
              <a:defRPr/>
            </a:pPr>
            <a:endParaRPr lang="en-US" sz="2800" dirty="0" smtClean="0">
              <a:solidFill>
                <a:prstClr val="black"/>
              </a:solidFill>
            </a:endParaRPr>
          </a:p>
          <a:p>
            <a:pPr algn="ctr" defTabSz="457200">
              <a:lnSpc>
                <a:spcPct val="90000"/>
              </a:lnSpc>
              <a:buClr>
                <a:srgbClr val="6076B4"/>
              </a:buClr>
              <a:buFont typeface="Wingdings" pitchFamily="2" charset="2"/>
              <a:buNone/>
              <a:defRPr/>
            </a:pPr>
            <a:endParaRPr lang="en-US" sz="2800" dirty="0" smtClean="0">
              <a:solidFill>
                <a:prstClr val="black"/>
              </a:solidFill>
            </a:endParaRPr>
          </a:p>
          <a:p>
            <a:pPr defTabSz="457200">
              <a:lnSpc>
                <a:spcPct val="90000"/>
              </a:lnSpc>
              <a:buClr>
                <a:srgbClr val="6076B4"/>
              </a:buClr>
              <a:buFont typeface="Wingdings" pitchFamily="2" charset="2"/>
              <a:buNone/>
              <a:defRPr/>
            </a:pPr>
            <a:endParaRPr lang="en-US" sz="1800" dirty="0" smtClean="0">
              <a:solidFill>
                <a:prstClr val="black"/>
              </a:solidFill>
            </a:endParaRPr>
          </a:p>
        </p:txBody>
      </p:sp>
    </p:spTree>
    <p:extLst>
      <p:ext uri="{BB962C8B-B14F-4D97-AF65-F5344CB8AC3E}">
        <p14:creationId xmlns:p14="http://schemas.microsoft.com/office/powerpoint/2010/main" val="635169440"/>
      </p:ext>
    </p:extLst>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2362200" y="404495"/>
            <a:ext cx="4267200" cy="1219200"/>
          </a:xfrm>
        </p:spPr>
        <p:txBody>
          <a:bodyPr>
            <a:normAutofit fontScale="90000"/>
          </a:bodyPr>
          <a:lstStyle/>
          <a:p>
            <a:pPr fontAlgn="auto">
              <a:spcAft>
                <a:spcPts val="0"/>
              </a:spcAft>
              <a:defRPr/>
            </a:pPr>
            <a:r>
              <a:rPr lang="en-US" dirty="0" smtClean="0">
                <a:solidFill>
                  <a:srgbClr val="112F74"/>
                </a:solidFill>
              </a:rPr>
              <a:t>What is disability?</a:t>
            </a:r>
          </a:p>
        </p:txBody>
      </p:sp>
      <p:sp>
        <p:nvSpPr>
          <p:cNvPr id="13315" name="Rectangle 5"/>
          <p:cNvSpPr>
            <a:spLocks noGrp="1" noChangeArrowheads="1"/>
          </p:cNvSpPr>
          <p:nvPr>
            <p:ph idx="1"/>
          </p:nvPr>
        </p:nvSpPr>
        <p:spPr>
          <a:xfrm>
            <a:off x="533400" y="1600200"/>
            <a:ext cx="7800975" cy="4537075"/>
          </a:xfrm>
        </p:spPr>
        <p:txBody>
          <a:bodyPr/>
          <a:lstStyle/>
          <a:p>
            <a:pPr algn="ctr">
              <a:buFont typeface="Wingdings" pitchFamily="2" charset="2"/>
              <a:buNone/>
            </a:pPr>
            <a:r>
              <a:rPr lang="en-US" dirty="0" smtClean="0"/>
              <a:t>The American with Disabilities Act (ADA) Definition of Disability:</a:t>
            </a:r>
          </a:p>
          <a:p>
            <a:pPr>
              <a:buFont typeface="Wingdings" pitchFamily="2" charset="2"/>
              <a:buNone/>
            </a:pPr>
            <a:r>
              <a:rPr lang="en-US" sz="2800" dirty="0" smtClean="0"/>
              <a:t>An individual with a disability is a person who</a:t>
            </a:r>
          </a:p>
          <a:p>
            <a:pPr>
              <a:buFont typeface="Wingdings" pitchFamily="2" charset="2"/>
              <a:buNone/>
            </a:pPr>
            <a:endParaRPr lang="en-US" sz="1400" dirty="0" smtClean="0"/>
          </a:p>
          <a:p>
            <a:r>
              <a:rPr lang="en-US" sz="2800" dirty="0" smtClean="0"/>
              <a:t>Has a physical or mental impairment that substantially limits one or more major life activities</a:t>
            </a:r>
          </a:p>
          <a:p>
            <a:r>
              <a:rPr lang="en-US" sz="2800" dirty="0" smtClean="0"/>
              <a:t>Has a record of such an impairment or</a:t>
            </a:r>
          </a:p>
          <a:p>
            <a:r>
              <a:rPr lang="en-US" sz="2800" dirty="0" smtClean="0"/>
              <a:t>Is regarded as having such an impairment</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10445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95420"/>
      </p:ext>
    </p:extLst>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173831" y="632946"/>
            <a:ext cx="8229600" cy="1139825"/>
          </a:xfrm>
        </p:spPr>
        <p:txBody>
          <a:bodyPr/>
          <a:lstStyle/>
          <a:p>
            <a:pPr algn="ctr" fontAlgn="auto">
              <a:spcAft>
                <a:spcPts val="0"/>
              </a:spcAft>
              <a:defRPr/>
            </a:pPr>
            <a:r>
              <a:rPr lang="en-US" dirty="0" smtClean="0">
                <a:solidFill>
                  <a:srgbClr val="112F74"/>
                </a:solidFill>
              </a:rPr>
              <a:t>Different Types of Disabilities</a:t>
            </a:r>
          </a:p>
        </p:txBody>
      </p:sp>
      <p:sp>
        <p:nvSpPr>
          <p:cNvPr id="14339" name="Rectangle 5"/>
          <p:cNvSpPr>
            <a:spLocks noGrp="1" noChangeArrowheads="1"/>
          </p:cNvSpPr>
          <p:nvPr>
            <p:ph idx="1"/>
          </p:nvPr>
        </p:nvSpPr>
        <p:spPr>
          <a:xfrm>
            <a:off x="498475" y="1557338"/>
            <a:ext cx="8229600" cy="4233862"/>
          </a:xfrm>
        </p:spPr>
        <p:txBody>
          <a:bodyPr/>
          <a:lstStyle/>
          <a:p>
            <a:pPr algn="ctr">
              <a:buFont typeface="Wingdings" pitchFamily="2" charset="2"/>
              <a:buNone/>
            </a:pPr>
            <a:r>
              <a:rPr lang="en-US" smtClean="0"/>
              <a:t>Hearing </a:t>
            </a:r>
          </a:p>
          <a:p>
            <a:pPr algn="ctr">
              <a:buFont typeface="Wingdings" pitchFamily="2" charset="2"/>
              <a:buNone/>
            </a:pPr>
            <a:r>
              <a:rPr lang="en-US" smtClean="0"/>
              <a:t>Mobility </a:t>
            </a:r>
          </a:p>
          <a:p>
            <a:pPr algn="ctr">
              <a:buFont typeface="Wingdings" pitchFamily="2" charset="2"/>
              <a:buNone/>
            </a:pPr>
            <a:r>
              <a:rPr lang="en-US" smtClean="0"/>
              <a:t>Cognitive </a:t>
            </a:r>
          </a:p>
          <a:p>
            <a:pPr algn="ctr">
              <a:buFont typeface="Wingdings" pitchFamily="2" charset="2"/>
              <a:buNone/>
            </a:pPr>
            <a:r>
              <a:rPr lang="en-US" smtClean="0"/>
              <a:t>Visual </a:t>
            </a:r>
          </a:p>
          <a:p>
            <a:pPr algn="ctr">
              <a:buFont typeface="Wingdings" pitchFamily="2" charset="2"/>
              <a:buNone/>
            </a:pPr>
            <a:r>
              <a:rPr lang="en-US" smtClean="0"/>
              <a:t>Speech / Communication</a:t>
            </a:r>
          </a:p>
          <a:p>
            <a:pPr algn="ctr">
              <a:buFont typeface="Wingdings" pitchFamily="2" charset="2"/>
              <a:buNone/>
            </a:pPr>
            <a:r>
              <a:rPr lang="en-US" smtClean="0"/>
              <a:t>Learning</a:t>
            </a:r>
          </a:p>
          <a:p>
            <a:pPr algn="ctr">
              <a:buFont typeface="Wingdings" pitchFamily="2" charset="2"/>
              <a:buNone/>
            </a:pPr>
            <a:r>
              <a:rPr lang="en-US" smtClean="0"/>
              <a:t>Mental Health / Emotional</a:t>
            </a:r>
          </a:p>
          <a:p>
            <a:pPr algn="ctr">
              <a:buFont typeface="Wingdings" pitchFamily="2" charset="2"/>
              <a:buNone/>
            </a:pPr>
            <a:r>
              <a:rPr lang="en-US" smtClean="0"/>
              <a:t>Health Conditions</a:t>
            </a:r>
          </a:p>
          <a:p>
            <a:pPr algn="ctr">
              <a:buFont typeface="Wingdings" pitchFamily="2" charset="2"/>
              <a:buNone/>
            </a:pPr>
            <a:endParaRPr lang="en-US" smtClean="0"/>
          </a:p>
        </p:txBody>
      </p:sp>
      <p:sp>
        <p:nvSpPr>
          <p:cNvPr id="14340" name="Text Box 6"/>
          <p:cNvSpPr txBox="1">
            <a:spLocks noChangeArrowheads="1"/>
          </p:cNvSpPr>
          <p:nvPr/>
        </p:nvSpPr>
        <p:spPr bwMode="auto">
          <a:xfrm>
            <a:off x="684213" y="6046788"/>
            <a:ext cx="7883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a:spcBef>
                <a:spcPct val="50000"/>
              </a:spcBef>
            </a:pPr>
            <a:r>
              <a:rPr lang="en-US" sz="2400" b="1">
                <a:latin typeface="Times New Roman" pitchFamily="18" charset="0"/>
              </a:rPr>
              <a:t>More in common than not!</a:t>
            </a:r>
          </a:p>
        </p:txBody>
      </p:sp>
      <p:pic>
        <p:nvPicPr>
          <p:cNvPr id="5" name="Picture 4" descr="whtcn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94113"/>
            <a:ext cx="11430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ign-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075" y="2000250"/>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AutoShape 2" descr="data:image/jpg;base64,/9j/4AAQSkZJRgABAQAAAQABAAD/2wCEAAkGBggSBRUUEhQWFRUTDSEZEhcWFhQfHhofHRoaIB4dIhoaHygqGhokGx4YIi8jIzM1LjgsGx5ENTA2NS4rLTUBCQoKDQsNGQ4PGTUkHiQ1NTQ1NTU1NTU0NTU0NTY1NTUsLDU1NDQtNC8sLy00LzQ0NTQ1NDIsNCw0NDQpKSwvLP/AABEIAFAAUAMBIgACEQEDEQH/xAAcAAABBQEBAQAAAAAAAAAAAAAGAAMEBQcCAQj/xABBEAABAgMEBAkJBwQDAAAAAAABAgMABBEFBgcSITFBURMXN1SRorLC0hQiJDJhcXN0gSNCUmJygsFjobGzFTM0/8QAGQEAAwEBAQAAAAAAAAAAAAAAAgMEBQEA/8QAKREAAgIBAgUDBAMAAAAAAAAAAQIAAxESIQQxQVFxQoGxEzORwTJSYf/aAAwDAQACEQMRAD8AI8TcTZqVtDyWUoHAgF1wgHLXUlIOjNTSSd4jOuMe9fO3OhvwwsSOUWb+OOwmBsDTG9RRWKwSOcybrn1kAwk4x7187c6G/DHTOIV71uURNOqO5KUk9ATEdUnIyY9ITw0zr4AkhtrdwpSarc/ppIA+8a6Im2c9fKcSEywdS2V0Al08C0D70ZRo21JjhFeMhRjuYQL5wWOewklV5sQw3UqnAN5YVT/XFerEa9gXQzbgO4hFejLBAjDa/tK8KQaE/wDqXXRqFQdZ2f3ivtpu+Umz6a3wzI0ekBDyNOzhPWQfaCIWpqJwAphkOBnJEr+Me9fO3OhvwwuMe9fO3OhvwwwLNkZpNZQFt6lTLKVmC9/ArOknbwavO3E6ooopVKm9Iz4iGaxfVtCTjHvXztzob8MaFhnifNzNpCVmyCtSfsXAAMxAqUqA0VpUgjcYxmCLDzlClPme6qF38PWazgYhU3PrG86xI5RZv447CYj2DRiz3Jw0zNrDcqDT/tUK56beDR536lIiRiRyizfxx2ExGt3zLAkmhp9FU8ofmddUPr5jaB9I6u9SL3x8Tx2sZu0u8OLhu2hapdeCvJ0KqtR1uKrXKCde9R/kxvsvLstsBCEpSlIolKQAB7gNUVFy7EEpdBhmlFJaBc/WrSrrExdxkcRcbXz06TRqrFa46xR4tCSihFQRpBj2FE8bMexVw+YYlzOyo4MJWC8hOgAkii009U5qVA9hG2oNa1JmyfKwBwqXAidAGtSq5HqbM9ClX50/mjbMVJ2Vbw9fDhFXEhDY2lRIIp7qV+kYjdEZrUcaPqPSTqXPYEtlwK/atCT9I1uGdjVrPp+O0guUB9Pf5lJBDh5yhSnzPdVA6NUEWHnKFKfM91UX3fbbwZHV/MTvEjlFm/jjsJiPbjpNiSDoHqyikfuaecNOhSOmJGJHKLN/HHYTDFlp8pu6uWGl1p0vyw/GCkB5sfmolCwNuRUJG1SMemPiNO7sJ9JyU027IocTpS42FJ9yhUf5h+MtwYvbJGyhJKJDqVKU3mVULBNaJrqKR93dpG2NLnptDVnrcVqbaKjq1JBO33RiWVmtypmmjh11CPxAty15aWsZx51WVKEE19uwDeSdAEfOlr3pfXbrrsqp6Wbdcz8Gl1QoSBU0QQNJqfrFPMzcw47mcWpaiakrUpR6SYuTgGOCTJW4tRkAR20LWn5h/O+6t1VNa1E09g3CuwRLuzOS7ds/anK26ytlavwB1BRn9ySQT7AYqo6aaWp4JSCVKUAkDWSTQADaSY1GRdBXkJAHOrV1j0/ITDE+pp0ZVoVRQ/kHakihB2giLnDzlClPme6qFbzWS77Lb6kGZadKAELStSWaVCXCmoCkuVCRWoBUDqELDzlClPme6qFF9dLE9jGhdNoE7xI5RZv447CYHmH3UPpWhRSpKgUqBoQRpBB3gwQ4kcos38cdhMDcHTvUvgQLdrD5l5bYC2251oZOFWQ6EVHBvpoVZaeqFghxNNVVDZDc/fG335AtOzLq2zrSSKH30FT9Y9s1YN0JxB+6pl1PsIcLZ6UuEfSKaBRFOQRnE67Ebg84oUKFFETFEyxq/wDOs+cUekoosJzFJzihCdpBpoiESKRc3cs2fN4WChpZyzSFVyKygJWklRURQJABJJ0UhdhAQ5h1glhiMXkQ0L0TIQkJSJxwJSk1AotWgHdFhh5yhSnzPdVFNaCmzabhQapL6ik7wVmh6KRc4ecoUp8z3VQttqD4/UNfve87xI5RZv447CYG42bE/DObmbR8qlAFLKQHm6gFVBQKSTorTQQdwjO+Lu9XNHep4oXw99ZrAzyh3UvrJxIMjOyyLtTKCTwjymggUNMqVKUo12GoRFXBFxd3q5o71fFC4u71c0d6vihosqBJ1Df/AGAUsIA08oOwoIuLu9XNHer4oXF3ermjvV8UF9av+w/MH6T9pEsm02peynFtkCaLqUtKKaltGVRWtJOgLJyJrrArTXEect+1nWyl2YecSdaVuuEH9pNIs+Lu9XNHer4oXF3ermjvV8ULDU5JJGfaHi3AABg7BFh5yhSnzPdVC4u71c0d6nijQcMsMZyXtMTU2AlSB9i1UEgkUKlEaAaVAA36YG++sVneFTS+sbT/2Q=="/>
          <p:cNvSpPr>
            <a:spLocks noChangeAspect="1" noChangeArrowheads="1"/>
          </p:cNvSpPr>
          <p:nvPr/>
        </p:nvSpPr>
        <p:spPr bwMode="auto">
          <a:xfrm>
            <a:off x="134938" y="-379413"/>
            <a:ext cx="76200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4" name="AutoShape 4" descr="data:image/jpg;base64,/9j/4AAQSkZJRgABAQAAAQABAAD/2wCEAAkGBggSBRUUEhQWFRUTDSEZEhcWFhQfHhofHRoaIB4dIhoaHygqGhokGx4YIi8jIzM1LjgsGx5ENTA2NS4rLTUBCQoKDQsNGQ4PGTUkHiQ1NTQ1NTU1NTU0NTU0NTY1NTUsLDU1NDQtNC8sLy00LzQ0NTQ1NDIsNCw0NDQpKSwvLP/AABEIAFAAUAMBIgACEQEDEQH/xAAcAAABBQEBAQAAAAAAAAAAAAAGAAMEBQcCAQj/xABBEAABAgMEBAkJBwQDAAAAAAABAgMABBEFBgcSITFBURMXN1SRorLC0hQiJDJhcXN0gSNCUmJygsFjobGzFTM0/8QAGQEAAwEBAQAAAAAAAAAAAAAAAgMEBQEA/8QAKREAAgIBAgUDBAMAAAAAAAAAAQIAAxESIQQxQVFxQoGxEzORwTJSYf/aAAwDAQACEQMRAD8AI8TcTZqVtDyWUoHAgF1wgHLXUlIOjNTSSd4jOuMe9fO3OhvwwsSOUWb+OOwmBsDTG9RRWKwSOcybrn1kAwk4x7187c6G/DHTOIV71uURNOqO5KUk9ATEdUnIyY9ITw0zr4AkhtrdwpSarc/ppIA+8a6Im2c9fKcSEywdS2V0Al08C0D70ZRo21JjhFeMhRjuYQL5wWOewklV5sQw3UqnAN5YVT/XFerEa9gXQzbgO4hFejLBAjDa/tK8KQaE/wDqXXRqFQdZ2f3ivtpu+Umz6a3wzI0ekBDyNOzhPWQfaCIWpqJwAphkOBnJEr+Me9fO3OhvwwuMe9fO3OhvwwwLNkZpNZQFt6lTLKVmC9/ArOknbwavO3E6ooopVKm9Iz4iGaxfVtCTjHvXztzob8MaFhnifNzNpCVmyCtSfsXAAMxAqUqA0VpUgjcYxmCLDzlClPme6qF38PWazgYhU3PrG86xI5RZv447CYj2DRiz3Jw0zNrDcqDT/tUK56beDR536lIiRiRyizfxx2ExGt3zLAkmhp9FU8ofmddUPr5jaB9I6u9SL3x8Tx2sZu0u8OLhu2hapdeCvJ0KqtR1uKrXKCde9R/kxvsvLstsBCEpSlIolKQAB7gNUVFy7EEpdBhmlFJaBc/WrSrrExdxkcRcbXz06TRqrFa46xR4tCSihFQRpBj2FE8bMexVw+YYlzOyo4MJWC8hOgAkii009U5qVA9hG2oNa1JmyfKwBwqXAidAGtSq5HqbM9ClX50/mjbMVJ2Vbw9fDhFXEhDY2lRIIp7qV+kYjdEZrUcaPqPSTqXPYEtlwK/atCT9I1uGdjVrPp+O0guUB9Pf5lJBDh5yhSnzPdVA6NUEWHnKFKfM91UX3fbbwZHV/MTvEjlFm/jjsJiPbjpNiSDoHqyikfuaecNOhSOmJGJHKLN/HHYTDFlp8pu6uWGl1p0vyw/GCkB5sfmolCwNuRUJG1SMemPiNO7sJ9JyU027IocTpS42FJ9yhUf5h+MtwYvbJGyhJKJDqVKU3mVULBNaJrqKR93dpG2NLnptDVnrcVqbaKjq1JBO33RiWVmtypmmjh11CPxAty15aWsZx51WVKEE19uwDeSdAEfOlr3pfXbrrsqp6Wbdcz8Gl1QoSBU0QQNJqfrFPMzcw47mcWpaiakrUpR6SYuTgGOCTJW4tRkAR20LWn5h/O+6t1VNa1E09g3CuwRLuzOS7ds/anK26ytlavwB1BRn9ySQT7AYqo6aaWp4JSCVKUAkDWSTQADaSY1GRdBXkJAHOrV1j0/ITDE+pp0ZVoVRQ/kHakihB2giLnDzlClPme6qFbzWS77Lb6kGZadKAELStSWaVCXCmoCkuVCRWoBUDqELDzlClPme6qFF9dLE9jGhdNoE7xI5RZv447CYHmH3UPpWhRSpKgUqBoQRpBB3gwQ4kcos38cdhMDcHTvUvgQLdrD5l5bYC2251oZOFWQ6EVHBvpoVZaeqFghxNNVVDZDc/fG335AtOzLq2zrSSKH30FT9Y9s1YN0JxB+6pl1PsIcLZ6UuEfSKaBRFOQRnE67Ebg84oUKFFETFEyxq/wDOs+cUekoosJzFJzihCdpBpoiESKRc3cs2fN4WChpZyzSFVyKygJWklRURQJABJJ0UhdhAQ5h1glhiMXkQ0L0TIQkJSJxwJSk1AotWgHdFhh5yhSnzPdVFNaCmzabhQapL6ik7wVmh6KRc4ecoUp8z3VQttqD4/UNfve87xI5RZv447CYG42bE/DObmbR8qlAFLKQHm6gFVBQKSTorTQQdwjO+Lu9XNHep4oXw99ZrAzyh3UvrJxIMjOyyLtTKCTwjymggUNMqVKUo12GoRFXBFxd3q5o71fFC4u71c0d6vihosqBJ1Df/AGAUsIA08oOwoIuLu9XNHer4oXF3ermjvV8UF9av+w/MH6T9pEsm02peynFtkCaLqUtKKaltGVRWtJOgLJyJrrArTXEect+1nWyl2YecSdaVuuEH9pNIs+Lu9XNHer4oXF3ermjvV8ULDU5JJGfaHi3AABg7BFh5yhSnzPdVC4u71c0d6nijQcMsMZyXtMTU2AlSB9i1UEgkUKlEaAaVAA36YG++sVneFTS+sbT/2Q=="/>
          <p:cNvSpPr>
            <a:spLocks noChangeAspect="1" noChangeArrowheads="1"/>
          </p:cNvSpPr>
          <p:nvPr/>
        </p:nvSpPr>
        <p:spPr bwMode="auto">
          <a:xfrm>
            <a:off x="134938" y="-379413"/>
            <a:ext cx="76200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5" name="AutoShape 6" descr="data:image/jpg;base64,/9j/4AAQSkZJRgABAQAAAQABAAD/2wCEAAkGBggSBRUUEhQWFRUTDSEZEhcWFhQfHhofHRoaIB4dIhoaHygqGhokGx4YIi8jIzM1LjgsGx5ENTA2NS4rLTUBCQoKDQsNGQ4PGTUkHiQ1NTQ1NTU1NTU0NTU0NTY1NTUsLDU1NDQtNC8sLy00LzQ0NTQ1NDIsNCw0NDQpKSwvLP/AABEIAFAAUAMBIgACEQEDEQH/xAAcAAABBQEBAQAAAAAAAAAAAAAGAAMEBQcCAQj/xABBEAABAgMEBAkJBwQDAAAAAAABAgMABBEFBgcSITFBURMXN1SRorLC0hQiJDJhcXN0gSNCUmJygsFjobGzFTM0/8QAGQEAAwEBAQAAAAAAAAAAAAAAAgMEBQEA/8QAKREAAgIBAgUDBAMAAAAAAAAAAQIAAxESIQQxQVFxQoGxEzORwTJSYf/aAAwDAQACEQMRAD8AI8TcTZqVtDyWUoHAgF1wgHLXUlIOjNTSSd4jOuMe9fO3OhvwwsSOUWb+OOwmBsDTG9RRWKwSOcybrn1kAwk4x7187c6G/DHTOIV71uURNOqO5KUk9ATEdUnIyY9ITw0zr4AkhtrdwpSarc/ppIA+8a6Im2c9fKcSEywdS2V0Al08C0D70ZRo21JjhFeMhRjuYQL5wWOewklV5sQw3UqnAN5YVT/XFerEa9gXQzbgO4hFejLBAjDa/tK8KQaE/wDqXXRqFQdZ2f3ivtpu+Umz6a3wzI0ekBDyNOzhPWQfaCIWpqJwAphkOBnJEr+Me9fO3OhvwwuMe9fO3OhvwwwLNkZpNZQFt6lTLKVmC9/ArOknbwavO3E6ooopVKm9Iz4iGaxfVtCTjHvXztzob8MaFhnifNzNpCVmyCtSfsXAAMxAqUqA0VpUgjcYxmCLDzlClPme6qF38PWazgYhU3PrG86xI5RZv447CYj2DRiz3Jw0zNrDcqDT/tUK56beDR536lIiRiRyizfxx2ExGt3zLAkmhp9FU8ofmddUPr5jaB9I6u9SL3x8Tx2sZu0u8OLhu2hapdeCvJ0KqtR1uKrXKCde9R/kxvsvLstsBCEpSlIolKQAB7gNUVFy7EEpdBhmlFJaBc/WrSrrExdxkcRcbXz06TRqrFa46xR4tCSihFQRpBj2FE8bMexVw+YYlzOyo4MJWC8hOgAkii009U5qVA9hG2oNa1JmyfKwBwqXAidAGtSq5HqbM9ClX50/mjbMVJ2Vbw9fDhFXEhDY2lRIIp7qV+kYjdEZrUcaPqPSTqXPYEtlwK/atCT9I1uGdjVrPp+O0guUB9Pf5lJBDh5yhSnzPdVA6NUEWHnKFKfM91UX3fbbwZHV/MTvEjlFm/jjsJiPbjpNiSDoHqyikfuaecNOhSOmJGJHKLN/HHYTDFlp8pu6uWGl1p0vyw/GCkB5sfmolCwNuRUJG1SMemPiNO7sJ9JyU027IocTpS42FJ9yhUf5h+MtwYvbJGyhJKJDqVKU3mVULBNaJrqKR93dpG2NLnptDVnrcVqbaKjq1JBO33RiWVmtypmmjh11CPxAty15aWsZx51WVKEE19uwDeSdAEfOlr3pfXbrrsqp6Wbdcz8Gl1QoSBU0QQNJqfrFPMzcw47mcWpaiakrUpR6SYuTgGOCTJW4tRkAR20LWn5h/O+6t1VNa1E09g3CuwRLuzOS7ds/anK26ytlavwB1BRn9ySQT7AYqo6aaWp4JSCVKUAkDWSTQADaSY1GRdBXkJAHOrV1j0/ITDE+pp0ZVoVRQ/kHakihB2giLnDzlClPme6qFbzWS77Lb6kGZadKAELStSWaVCXCmoCkuVCRWoBUDqELDzlClPme6qFF9dLE9jGhdNoE7xI5RZv447CYHmH3UPpWhRSpKgUqBoQRpBB3gwQ4kcos38cdhMDcHTvUvgQLdrD5l5bYC2251oZOFWQ6EVHBvpoVZaeqFghxNNVVDZDc/fG335AtOzLq2zrSSKH30FT9Y9s1YN0JxB+6pl1PsIcLZ6UuEfSKaBRFOQRnE67Ebg84oUKFFETFEyxq/wDOs+cUekoosJzFJzihCdpBpoiESKRc3cs2fN4WChpZyzSFVyKygJWklRURQJABJJ0UhdhAQ5h1glhiMXkQ0L0TIQkJSJxwJSk1AotWgHdFhh5yhSnzPdVFNaCmzabhQapL6ik7wVmh6KRc4ecoUp8z3VQttqD4/UNfve87xI5RZv447CYG42bE/DObmbR8qlAFLKQHm6gFVBQKSTorTQQdwjO+Lu9XNHep4oXw99ZrAzyh3UvrJxIMjOyyLtTKCTwjymggUNMqVKUo12GoRFXBFxd3q5o71fFC4u71c0d6vihosqBJ1Df/AGAUsIA08oOwoIuLu9XNHer4oXF3ermjvV8UF9av+w/MH6T9pEsm02peynFtkCaLqUtKKaltGVRWtJOgLJyJrrArTXEect+1nWyl2YecSdaVuuEH9pNIs+Lu9XNHer4oXF3ermjvV8ULDU5JJGfaHi3AABg7BFh5yhSnzPdVC4u71c0d6nijQcMsMZyXtMTU2AlSB9i1UEgkUKlEaAaVAA36YG++sVneFTS+sbT/2Q=="/>
          <p:cNvSpPr>
            <a:spLocks noChangeAspect="1" noChangeArrowheads="1"/>
          </p:cNvSpPr>
          <p:nvPr/>
        </p:nvSpPr>
        <p:spPr bwMode="auto">
          <a:xfrm>
            <a:off x="134938" y="-379413"/>
            <a:ext cx="76200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6" name="AutoShape 8" descr="data:image/jpg;base64,/9j/4AAQSkZJRgABAQAAAQABAAD/2wCEAAkGBggSBRUUEhQWFRUTDSEZEhcWFhQfHhofHRoaIB4dIhoaHygqGhokGx4YIi8jIzM1LjgsGx5ENTA2NS4rLTUBCQoKDQsNGQ4PGTUkHiQ1NTQ1NTU1NTU0NTU0NTY1NTUsLDU1NDQtNC8sLy00LzQ0NTQ1NDIsNCw0NDQpKSwvLP/AABEIAFAAUAMBIgACEQEDEQH/xAAcAAABBQEBAQAAAAAAAAAAAAAGAAMEBQcCAQj/xABBEAABAgMEBAkJBwQDAAAAAAABAgMABBEFBgcSITFBURMXN1SRorLC0hQiJDJhcXN0gSNCUmJygsFjobGzFTM0/8QAGQEAAwEBAQAAAAAAAAAAAAAAAgMEBQEA/8QAKREAAgIBAgUDBAMAAAAAAAAAAQIAAxESIQQxQVFxQoGxEzORwTJSYf/aAAwDAQACEQMRAD8AI8TcTZqVtDyWUoHAgF1wgHLXUlIOjNTSSd4jOuMe9fO3OhvwwsSOUWb+OOwmBsDTG9RRWKwSOcybrn1kAwk4x7187c6G/DHTOIV71uURNOqO5KUk9ATEdUnIyY9ITw0zr4AkhtrdwpSarc/ppIA+8a6Im2c9fKcSEywdS2V0Al08C0D70ZRo21JjhFeMhRjuYQL5wWOewklV5sQw3UqnAN5YVT/XFerEa9gXQzbgO4hFejLBAjDa/tK8KQaE/wDqXXRqFQdZ2f3ivtpu+Umz6a3wzI0ekBDyNOzhPWQfaCIWpqJwAphkOBnJEr+Me9fO3OhvwwuMe9fO3OhvwwwLNkZpNZQFt6lTLKVmC9/ArOknbwavO3E6ooopVKm9Iz4iGaxfVtCTjHvXztzob8MaFhnifNzNpCVmyCtSfsXAAMxAqUqA0VpUgjcYxmCLDzlClPme6qF38PWazgYhU3PrG86xI5RZv447CYj2DRiz3Jw0zNrDcqDT/tUK56beDR536lIiRiRyizfxx2ExGt3zLAkmhp9FU8ofmddUPr5jaB9I6u9SL3x8Tx2sZu0u8OLhu2hapdeCvJ0KqtR1uKrXKCde9R/kxvsvLstsBCEpSlIolKQAB7gNUVFy7EEpdBhmlFJaBc/WrSrrExdxkcRcbXz06TRqrFa46xR4tCSihFQRpBj2FE8bMexVw+YYlzOyo4MJWC8hOgAkii009U5qVA9hG2oNa1JmyfKwBwqXAidAGtSq5HqbM9ClX50/mjbMVJ2Vbw9fDhFXEhDY2lRIIp7qV+kYjdEZrUcaPqPSTqXPYEtlwK/atCT9I1uGdjVrPp+O0guUB9Pf5lJBDh5yhSnzPdVA6NUEWHnKFKfM91UX3fbbwZHV/MTvEjlFm/jjsJiPbjpNiSDoHqyikfuaecNOhSOmJGJHKLN/HHYTDFlp8pu6uWGl1p0vyw/GCkB5sfmolCwNuRUJG1SMemPiNO7sJ9JyU027IocTpS42FJ9yhUf5h+MtwYvbJGyhJKJDqVKU3mVULBNaJrqKR93dpG2NLnptDVnrcVqbaKjq1JBO33RiWVmtypmmjh11CPxAty15aWsZx51WVKEE19uwDeSdAEfOlr3pfXbrrsqp6Wbdcz8Gl1QoSBU0QQNJqfrFPMzcw47mcWpaiakrUpR6SYuTgGOCTJW4tRkAR20LWn5h/O+6t1VNa1E09g3CuwRLuzOS7ds/anK26ytlavwB1BRn9ySQT7AYqo6aaWp4JSCVKUAkDWSTQADaSY1GRdBXkJAHOrV1j0/ITDE+pp0ZVoVRQ/kHakihB2giLnDzlClPme6qFbzWS77Lb6kGZadKAELStSWaVCXCmoCkuVCRWoBUDqELDzlClPme6qFF9dLE9jGhdNoE7xI5RZv447CYHmH3UPpWhRSpKgUqBoQRpBB3gwQ4kcos38cdhMDcHTvUvgQLdrD5l5bYC2251oZOFWQ6EVHBvpoVZaeqFghxNNVVDZDc/fG335AtOzLq2zrSSKH30FT9Y9s1YN0JxB+6pl1PsIcLZ6UuEfSKaBRFOQRnE67Ebg84oUKFFETFEyxq/wDOs+cUekoosJzFJzihCdpBpoiESKRc3cs2fN4WChpZyzSFVyKygJWklRURQJABJJ0UhdhAQ5h1glhiMXkQ0L0TIQkJSJxwJSk1AotWgHdFhh5yhSnzPdVFNaCmzabhQapL6ik7wVmh6KRc4ecoUp8z3VQttqD4/UNfve87xI5RZv447CYG42bE/DObmbR8qlAFLKQHm6gFVBQKSTorTQQdwjO+Lu9XNHep4oXw99ZrAzyh3UvrJxIMjOyyLtTKCTwjymggUNMqVKUo12GoRFXBFxd3q5o71fFC4u71c0d6vihosqBJ1Df/AGAUsIA08oOwoIuLu9XNHer4oXF3ermjvV8UF9av+w/MH6T9pEsm02peynFtkCaLqUtKKaltGVRWtJOgLJyJrrArTXEect+1nWyl2YecSdaVuuEH9pNIs+Lu9XNHer4oXF3ermjvV8ULDU5JJGfaHi3AABg7BFh5yhSnzPdVC4u71c0d6nijQcMsMZyXtMTU2AlSB9i1UEgkUKlEaAaVAA36YG++sVneFTS+sbT/2Q=="/>
          <p:cNvSpPr>
            <a:spLocks noChangeAspect="1" noChangeArrowheads="1"/>
          </p:cNvSpPr>
          <p:nvPr/>
        </p:nvSpPr>
        <p:spPr bwMode="auto">
          <a:xfrm>
            <a:off x="134938" y="-379413"/>
            <a:ext cx="76200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347" name="Picture 10" descr="http://oregonstate.edu/accessibility/sites/default/files/gallerix/repository/isa-cognitiv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7145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2" descr="http://www.mabels.org.uk/mobility-disability/images/disabled.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5196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8934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fontAlgn="auto">
              <a:spcAft>
                <a:spcPts val="0"/>
              </a:spcAft>
              <a:defRPr/>
            </a:pPr>
            <a:r>
              <a:rPr lang="en-US" sz="4000" dirty="0" smtClean="0">
                <a:solidFill>
                  <a:schemeClr val="bg1"/>
                </a:solidFill>
              </a:rPr>
              <a:t>Something we all have in common</a:t>
            </a:r>
          </a:p>
        </p:txBody>
      </p:sp>
      <p:sp>
        <p:nvSpPr>
          <p:cNvPr id="24579" name="Rectangle 3"/>
          <p:cNvSpPr>
            <a:spLocks noGrp="1" noChangeArrowheads="1"/>
          </p:cNvSpPr>
          <p:nvPr>
            <p:ph idx="1"/>
          </p:nvPr>
        </p:nvSpPr>
        <p:spPr>
          <a:xfrm>
            <a:off x="457200" y="1600200"/>
            <a:ext cx="8229600" cy="1989138"/>
          </a:xfrm>
        </p:spPr>
        <p:txBody>
          <a:bodyPr rtlCol="0">
            <a:normAutofit fontScale="92500" lnSpcReduction="20000"/>
          </a:bodyPr>
          <a:lstStyle/>
          <a:p>
            <a:pPr marL="438912" indent="-320040" algn="ctr" fontAlgn="auto">
              <a:spcBef>
                <a:spcPts val="0"/>
              </a:spcBef>
              <a:spcAft>
                <a:spcPts val="0"/>
              </a:spcAft>
              <a:buFont typeface="Wingdings" pitchFamily="2" charset="2"/>
              <a:buNone/>
              <a:defRPr/>
            </a:pPr>
            <a:r>
              <a:rPr lang="en-US" sz="5400" dirty="0" smtClean="0"/>
              <a:t>Any one of us could become a part of this demographic at any given moment.</a:t>
            </a:r>
          </a:p>
        </p:txBody>
      </p:sp>
      <p:pic>
        <p:nvPicPr>
          <p:cNvPr id="24580" name="Picture 4" descr="whtcn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833938"/>
            <a:ext cx="952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sign-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422116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whlchr-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4941888"/>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guide do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4076700"/>
            <a:ext cx="800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0615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10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45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45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4579">
                                            <p:txEl>
                                              <p:pRg st="0" end="0"/>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fill="hold"/>
                                        <p:tgtEl>
                                          <p:spTgt spid="24580"/>
                                        </p:tgtEl>
                                        <p:attrNameLst>
                                          <p:attrName>ppt_x</p:attrName>
                                        </p:attrNameLst>
                                      </p:cBhvr>
                                      <p:tavLst>
                                        <p:tav tm="0">
                                          <p:val>
                                            <p:strVal val="#ppt_x"/>
                                          </p:val>
                                        </p:tav>
                                        <p:tav tm="100000">
                                          <p:val>
                                            <p:strVal val="#ppt_x"/>
                                          </p:val>
                                        </p:tav>
                                      </p:tavLst>
                                    </p:anim>
                                    <p:anim calcmode="lin" valueType="num">
                                      <p:cBhvr additive="base">
                                        <p:cTn id="14" dur="500" fill="hold"/>
                                        <p:tgtEl>
                                          <p:spTgt spid="2458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4583"/>
                                        </p:tgtEl>
                                        <p:attrNameLst>
                                          <p:attrName>style.visibility</p:attrName>
                                        </p:attrNameLst>
                                      </p:cBhvr>
                                      <p:to>
                                        <p:strVal val="visible"/>
                                      </p:to>
                                    </p:set>
                                    <p:anim calcmode="lin" valueType="num">
                                      <p:cBhvr additive="base">
                                        <p:cTn id="17" dur="500" fill="hold"/>
                                        <p:tgtEl>
                                          <p:spTgt spid="24583"/>
                                        </p:tgtEl>
                                        <p:attrNameLst>
                                          <p:attrName>ppt_x</p:attrName>
                                        </p:attrNameLst>
                                      </p:cBhvr>
                                      <p:tavLst>
                                        <p:tav tm="0">
                                          <p:val>
                                            <p:strVal val="#ppt_x"/>
                                          </p:val>
                                        </p:tav>
                                        <p:tav tm="100000">
                                          <p:val>
                                            <p:strVal val="#ppt_x"/>
                                          </p:val>
                                        </p:tav>
                                      </p:tavLst>
                                    </p:anim>
                                    <p:anim calcmode="lin" valueType="num">
                                      <p:cBhvr additive="base">
                                        <p:cTn id="18" dur="500" fill="hold"/>
                                        <p:tgtEl>
                                          <p:spTgt spid="2458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582"/>
                                        </p:tgtEl>
                                        <p:attrNameLst>
                                          <p:attrName>style.visibility</p:attrName>
                                        </p:attrNameLst>
                                      </p:cBhvr>
                                      <p:to>
                                        <p:strVal val="visible"/>
                                      </p:to>
                                    </p:set>
                                    <p:anim calcmode="lin" valueType="num">
                                      <p:cBhvr additive="base">
                                        <p:cTn id="21" dur="500" fill="hold"/>
                                        <p:tgtEl>
                                          <p:spTgt spid="24582"/>
                                        </p:tgtEl>
                                        <p:attrNameLst>
                                          <p:attrName>ppt_x</p:attrName>
                                        </p:attrNameLst>
                                      </p:cBhvr>
                                      <p:tavLst>
                                        <p:tav tm="0">
                                          <p:val>
                                            <p:strVal val="#ppt_x"/>
                                          </p:val>
                                        </p:tav>
                                        <p:tav tm="100000">
                                          <p:val>
                                            <p:strVal val="#ppt_x"/>
                                          </p:val>
                                        </p:tav>
                                      </p:tavLst>
                                    </p:anim>
                                    <p:anim calcmode="lin" valueType="num">
                                      <p:cBhvr additive="base">
                                        <p:cTn id="22" dur="500" fill="hold"/>
                                        <p:tgtEl>
                                          <p:spTgt spid="2458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581"/>
                                        </p:tgtEl>
                                        <p:attrNameLst>
                                          <p:attrName>style.visibility</p:attrName>
                                        </p:attrNameLst>
                                      </p:cBhvr>
                                      <p:to>
                                        <p:strVal val="visible"/>
                                      </p:to>
                                    </p:set>
                                    <p:anim calcmode="lin" valueType="num">
                                      <p:cBhvr additive="base">
                                        <p:cTn id="25" dur="500" fill="hold"/>
                                        <p:tgtEl>
                                          <p:spTgt spid="24581"/>
                                        </p:tgtEl>
                                        <p:attrNameLst>
                                          <p:attrName>ppt_x</p:attrName>
                                        </p:attrNameLst>
                                      </p:cBhvr>
                                      <p:tavLst>
                                        <p:tav tm="0">
                                          <p:val>
                                            <p:strVal val="#ppt_x"/>
                                          </p:val>
                                        </p:tav>
                                        <p:tav tm="100000">
                                          <p:val>
                                            <p:strVal val="#ppt_x"/>
                                          </p:val>
                                        </p:tav>
                                      </p:tavLst>
                                    </p:anim>
                                    <p:anim calcmode="lin" valueType="num">
                                      <p:cBhvr additive="base">
                                        <p:cTn id="26"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fontAlgn="auto">
              <a:spcAft>
                <a:spcPts val="0"/>
              </a:spcAft>
              <a:defRPr/>
            </a:pPr>
            <a:r>
              <a:rPr lang="en-US" dirty="0" smtClean="0">
                <a:solidFill>
                  <a:schemeClr val="bg1"/>
                </a:solidFill>
              </a:rPr>
              <a:t>Statistics</a:t>
            </a:r>
          </a:p>
        </p:txBody>
      </p:sp>
      <p:sp>
        <p:nvSpPr>
          <p:cNvPr id="16387" name="Content Placeholder 2"/>
          <p:cNvSpPr>
            <a:spLocks noGrp="1"/>
          </p:cNvSpPr>
          <p:nvPr>
            <p:ph idx="1"/>
          </p:nvPr>
        </p:nvSpPr>
        <p:spPr>
          <a:xfrm>
            <a:off x="209550" y="5791200"/>
            <a:ext cx="8305800" cy="1447800"/>
          </a:xfrm>
        </p:spPr>
        <p:txBody>
          <a:bodyPr/>
          <a:lstStyle/>
          <a:p>
            <a:pPr>
              <a:lnSpc>
                <a:spcPct val="70000"/>
              </a:lnSpc>
            </a:pPr>
            <a:endParaRPr lang="en-US" sz="1800" smtClean="0"/>
          </a:p>
          <a:p>
            <a:pPr>
              <a:lnSpc>
                <a:spcPct val="70000"/>
              </a:lnSpc>
            </a:pPr>
            <a:endParaRPr lang="en-US" sz="1800" smtClean="0"/>
          </a:p>
          <a:p>
            <a:endParaRPr lang="en-US" smtClean="0"/>
          </a:p>
        </p:txBody>
      </p:sp>
      <p:sp>
        <p:nvSpPr>
          <p:cNvPr id="2" name="TextBox 1"/>
          <p:cNvSpPr txBox="1">
            <a:spLocks noChangeArrowheads="1"/>
          </p:cNvSpPr>
          <p:nvPr/>
        </p:nvSpPr>
        <p:spPr bwMode="auto">
          <a:xfrm>
            <a:off x="458788" y="1600200"/>
            <a:ext cx="80010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nSpc>
                <a:spcPct val="70000"/>
              </a:lnSpc>
              <a:spcBef>
                <a:spcPct val="20000"/>
              </a:spcBef>
              <a:buFont typeface="Arial" charset="0"/>
              <a:buChar char="•"/>
            </a:pPr>
            <a:r>
              <a:rPr lang="en-US" sz="2800" b="1">
                <a:solidFill>
                  <a:srgbClr val="000000"/>
                </a:solidFill>
              </a:rPr>
              <a:t>In the last 10 minutes, 498 Americans became a person with a disability </a:t>
            </a:r>
            <a:r>
              <a:rPr lang="en-US" sz="2800">
                <a:solidFill>
                  <a:srgbClr val="000000"/>
                </a:solidFill>
              </a:rPr>
              <a:t/>
            </a:r>
            <a:br>
              <a:rPr lang="en-US" sz="2800">
                <a:solidFill>
                  <a:srgbClr val="000000"/>
                </a:solidFill>
              </a:rPr>
            </a:br>
            <a:r>
              <a:rPr lang="en-US" sz="2800">
                <a:solidFill>
                  <a:srgbClr val="000000"/>
                </a:solidFill>
              </a:rPr>
              <a:t>National Safety Council, Injury Facts 2008 Ed.</a:t>
            </a:r>
            <a:endParaRPr lang="en-US" sz="2800" b="1">
              <a:solidFill>
                <a:srgbClr val="000000"/>
              </a:solidFill>
            </a:endParaRPr>
          </a:p>
        </p:txBody>
      </p:sp>
      <p:sp>
        <p:nvSpPr>
          <p:cNvPr id="3" name="TextBox 2"/>
          <p:cNvSpPr txBox="1">
            <a:spLocks noChangeArrowheads="1"/>
          </p:cNvSpPr>
          <p:nvPr/>
        </p:nvSpPr>
        <p:spPr bwMode="auto">
          <a:xfrm>
            <a:off x="487363" y="2779713"/>
            <a:ext cx="8001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nSpc>
                <a:spcPct val="70000"/>
              </a:lnSpc>
              <a:spcBef>
                <a:spcPct val="20000"/>
              </a:spcBef>
              <a:buFont typeface="Arial" charset="0"/>
              <a:buChar char="•"/>
            </a:pPr>
            <a:r>
              <a:rPr lang="en-US" sz="2800" b="1">
                <a:solidFill>
                  <a:srgbClr val="000000"/>
                </a:solidFill>
              </a:rPr>
              <a:t>58 million Americans with disabilities…..1 in 5 (20% of  the population)</a:t>
            </a:r>
          </a:p>
        </p:txBody>
      </p:sp>
      <p:sp>
        <p:nvSpPr>
          <p:cNvPr id="4" name="TextBox 3"/>
          <p:cNvSpPr txBox="1">
            <a:spLocks noChangeArrowheads="1"/>
          </p:cNvSpPr>
          <p:nvPr/>
        </p:nvSpPr>
        <p:spPr bwMode="auto">
          <a:xfrm>
            <a:off x="514350" y="3562350"/>
            <a:ext cx="8001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nSpc>
                <a:spcPct val="70000"/>
              </a:lnSpc>
              <a:spcBef>
                <a:spcPct val="20000"/>
              </a:spcBef>
              <a:buFont typeface="Arial" charset="0"/>
              <a:buChar char="•"/>
            </a:pPr>
            <a:r>
              <a:rPr lang="en-US" sz="2800" b="1">
                <a:solidFill>
                  <a:srgbClr val="000000"/>
                </a:solidFill>
              </a:rPr>
              <a:t>20 million families have at least one (1) member with a disability</a:t>
            </a:r>
          </a:p>
        </p:txBody>
      </p:sp>
      <p:sp>
        <p:nvSpPr>
          <p:cNvPr id="5" name="TextBox 4"/>
          <p:cNvSpPr txBox="1">
            <a:spLocks noChangeArrowheads="1"/>
          </p:cNvSpPr>
          <p:nvPr/>
        </p:nvSpPr>
        <p:spPr bwMode="auto">
          <a:xfrm>
            <a:off x="514350" y="4440238"/>
            <a:ext cx="8001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nSpc>
                <a:spcPct val="70000"/>
              </a:lnSpc>
              <a:spcBef>
                <a:spcPct val="20000"/>
              </a:spcBef>
              <a:buFont typeface="Arial" charset="0"/>
              <a:buChar char="•"/>
            </a:pPr>
            <a:r>
              <a:rPr lang="en-US" sz="2800" b="1">
                <a:solidFill>
                  <a:srgbClr val="000000"/>
                </a:solidFill>
              </a:rPr>
              <a:t>51% of taxpayers with disabilities earn less than $21,000 a year</a:t>
            </a:r>
          </a:p>
        </p:txBody>
      </p:sp>
    </p:spTree>
    <p:extLst>
      <p:ext uri="{BB962C8B-B14F-4D97-AF65-F5344CB8AC3E}">
        <p14:creationId xmlns:p14="http://schemas.microsoft.com/office/powerpoint/2010/main" val="28286884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435">
                                          <p:stCondLst>
                                            <p:cond delay="0"/>
                                          </p:stCondLst>
                                        </p:cTn>
                                        <p:tgtEl>
                                          <p:spTgt spid="3"/>
                                        </p:tgtEl>
                                      </p:cBhvr>
                                    </p:animEffect>
                                    <p:anim calcmode="lin" valueType="num">
                                      <p:cBhvr>
                                        <p:cTn id="15"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8"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9"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20" dur="20">
                                          <p:stCondLst>
                                            <p:cond delay="487"/>
                                          </p:stCondLst>
                                        </p:cTn>
                                        <p:tgtEl>
                                          <p:spTgt spid="3"/>
                                        </p:tgtEl>
                                      </p:cBhvr>
                                      <p:to x="100000" y="60000"/>
                                    </p:animScale>
                                    <p:animScale>
                                      <p:cBhvr>
                                        <p:cTn id="21" dur="124" decel="50000">
                                          <p:stCondLst>
                                            <p:cond delay="507"/>
                                          </p:stCondLst>
                                        </p:cTn>
                                        <p:tgtEl>
                                          <p:spTgt spid="3"/>
                                        </p:tgtEl>
                                      </p:cBhvr>
                                      <p:to x="100000" y="100000"/>
                                    </p:animScale>
                                    <p:animScale>
                                      <p:cBhvr>
                                        <p:cTn id="22" dur="20">
                                          <p:stCondLst>
                                            <p:cond delay="984"/>
                                          </p:stCondLst>
                                        </p:cTn>
                                        <p:tgtEl>
                                          <p:spTgt spid="3"/>
                                        </p:tgtEl>
                                      </p:cBhvr>
                                      <p:to x="100000" y="80000"/>
                                    </p:animScale>
                                    <p:animScale>
                                      <p:cBhvr>
                                        <p:cTn id="23" dur="124" decel="50000">
                                          <p:stCondLst>
                                            <p:cond delay="1004"/>
                                          </p:stCondLst>
                                        </p:cTn>
                                        <p:tgtEl>
                                          <p:spTgt spid="3"/>
                                        </p:tgtEl>
                                      </p:cBhvr>
                                      <p:to x="100000" y="100000"/>
                                    </p:animScale>
                                    <p:animScale>
                                      <p:cBhvr>
                                        <p:cTn id="24" dur="20">
                                          <p:stCondLst>
                                            <p:cond delay="1231"/>
                                          </p:stCondLst>
                                        </p:cTn>
                                        <p:tgtEl>
                                          <p:spTgt spid="3"/>
                                        </p:tgtEl>
                                      </p:cBhvr>
                                      <p:to x="100000" y="90000"/>
                                    </p:animScale>
                                    <p:animScale>
                                      <p:cBhvr>
                                        <p:cTn id="25" dur="124" decel="50000">
                                          <p:stCondLst>
                                            <p:cond delay="1251"/>
                                          </p:stCondLst>
                                        </p:cTn>
                                        <p:tgtEl>
                                          <p:spTgt spid="3"/>
                                        </p:tgtEl>
                                      </p:cBhvr>
                                      <p:to x="100000" y="100000"/>
                                    </p:animScale>
                                    <p:animScale>
                                      <p:cBhvr>
                                        <p:cTn id="26" dur="20">
                                          <p:stCondLst>
                                            <p:cond delay="1356"/>
                                          </p:stCondLst>
                                        </p:cTn>
                                        <p:tgtEl>
                                          <p:spTgt spid="3"/>
                                        </p:tgtEl>
                                      </p:cBhvr>
                                      <p:to x="100000" y="95000"/>
                                    </p:animScale>
                                    <p:animScale>
                                      <p:cBhvr>
                                        <p:cTn id="27" dur="124" decel="50000">
                                          <p:stCondLst>
                                            <p:cond delay="1376"/>
                                          </p:stCondLst>
                                        </p:cTn>
                                        <p:tgtEl>
                                          <p:spTgt spid="3"/>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heel(1)">
                                      <p:cBhvr>
                                        <p:cTn id="3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1600200"/>
            <a:ext cx="8229600" cy="990600"/>
          </a:xfrm>
        </p:spPr>
        <p:txBody>
          <a:bodyPr/>
          <a:lstStyle/>
          <a:p>
            <a:pPr algn="ctr">
              <a:buFont typeface="Wingdings 2" pitchFamily="18" charset="2"/>
              <a:buNone/>
            </a:pPr>
            <a:r>
              <a:rPr lang="en-US" sz="6000" smtClean="0"/>
              <a:t>PITY or PEDESTAL?</a:t>
            </a:r>
          </a:p>
        </p:txBody>
      </p:sp>
      <p:sp>
        <p:nvSpPr>
          <p:cNvPr id="4" name="Rectangle 5"/>
          <p:cNvSpPr>
            <a:spLocks noChangeArrowheads="1"/>
          </p:cNvSpPr>
          <p:nvPr/>
        </p:nvSpPr>
        <p:spPr bwMode="auto">
          <a:xfrm>
            <a:off x="935038" y="2781300"/>
            <a:ext cx="781208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defRPr/>
            </a:pPr>
            <a:r>
              <a:rPr lang="en-US" sz="2000" dirty="0">
                <a:solidFill>
                  <a:srgbClr val="FFCC00"/>
                </a:solidFill>
                <a:effectLst>
                  <a:outerShdw blurRad="38100" dist="38100" dir="2700000" algn="tl">
                    <a:srgbClr val="000000"/>
                  </a:outerShdw>
                </a:effectLst>
                <a:latin typeface="+mn-lt"/>
                <a:cs typeface="+mn-cs"/>
              </a:rPr>
              <a:t>Go back to the  GOLDEN RULE</a:t>
            </a:r>
          </a:p>
          <a:p>
            <a:pPr fontAlgn="auto">
              <a:spcBef>
                <a:spcPts val="0"/>
              </a:spcBef>
              <a:spcAft>
                <a:spcPts val="0"/>
              </a:spcAft>
              <a:defRPr/>
            </a:pPr>
            <a:endParaRPr lang="en-US" sz="2000" dirty="0">
              <a:solidFill>
                <a:srgbClr val="FFCC00"/>
              </a:solidFill>
              <a:effectLst>
                <a:outerShdw blurRad="38100" dist="38100" dir="2700000" algn="tl">
                  <a:srgbClr val="000000"/>
                </a:outerShdw>
              </a:effectLst>
              <a:latin typeface="+mn-lt"/>
              <a:cs typeface="+mn-cs"/>
            </a:endParaRPr>
          </a:p>
          <a:p>
            <a:pPr algn="ctr" fontAlgn="auto">
              <a:spcBef>
                <a:spcPts val="0"/>
              </a:spcBef>
              <a:spcAft>
                <a:spcPts val="0"/>
              </a:spcAft>
              <a:defRPr/>
            </a:pPr>
            <a:r>
              <a:rPr lang="en-US" sz="3600" dirty="0">
                <a:solidFill>
                  <a:srgbClr val="FFCC00"/>
                </a:solidFill>
                <a:effectLst>
                  <a:outerShdw blurRad="38100" dist="38100" dir="2700000" algn="tl">
                    <a:srgbClr val="000000"/>
                  </a:outerShdw>
                </a:effectLst>
                <a:latin typeface="+mn-lt"/>
                <a:cs typeface="+mn-cs"/>
              </a:rPr>
              <a:t>	Treat Others as You would like to be Treated!</a:t>
            </a:r>
          </a:p>
        </p:txBody>
      </p:sp>
      <p:sp>
        <p:nvSpPr>
          <p:cNvPr id="5" name="Text Box 4"/>
          <p:cNvSpPr txBox="1">
            <a:spLocks noChangeArrowheads="1"/>
          </p:cNvSpPr>
          <p:nvPr/>
        </p:nvSpPr>
        <p:spPr bwMode="auto">
          <a:xfrm>
            <a:off x="2133600" y="4953000"/>
            <a:ext cx="4968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a:spcBef>
                <a:spcPct val="50000"/>
              </a:spcBef>
            </a:pPr>
            <a:r>
              <a:rPr lang="en-US" sz="5400" b="1">
                <a:solidFill>
                  <a:srgbClr val="CC0000"/>
                </a:solidFill>
              </a:rPr>
              <a:t> NEITHER</a:t>
            </a:r>
          </a:p>
        </p:txBody>
      </p:sp>
    </p:spTree>
    <p:extLst>
      <p:ext uri="{BB962C8B-B14F-4D97-AF65-F5344CB8AC3E}">
        <p14:creationId xmlns:p14="http://schemas.microsoft.com/office/powerpoint/2010/main" val="2147826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NDI PPT Templat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NDI PPT Template.thmx</Template>
  <TotalTime>128</TotalTime>
  <Words>5979</Words>
  <Application>Microsoft Office PowerPoint</Application>
  <PresentationFormat>On-screen Show (4:3)</PresentationFormat>
  <Paragraphs>457</Paragraphs>
  <Slides>41</Slides>
  <Notes>41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ＭＳ Ｐゴシック</vt:lpstr>
      <vt:lpstr>Arial</vt:lpstr>
      <vt:lpstr>Calibri</vt:lpstr>
      <vt:lpstr>Corbel</vt:lpstr>
      <vt:lpstr>Lucida Grande</vt:lpstr>
      <vt:lpstr>Times New Roman</vt:lpstr>
      <vt:lpstr>Webdings</vt:lpstr>
      <vt:lpstr>Wingdings</vt:lpstr>
      <vt:lpstr>Wingdings 2</vt:lpstr>
      <vt:lpstr>Wingdings 3</vt:lpstr>
      <vt:lpstr>NDI PPT Template</vt:lpstr>
      <vt:lpstr>Disability Awareness</vt:lpstr>
      <vt:lpstr>Agenda</vt:lpstr>
      <vt:lpstr>Disability Awareness Training</vt:lpstr>
      <vt:lpstr>Who has a disability?</vt:lpstr>
      <vt:lpstr>What is disability?</vt:lpstr>
      <vt:lpstr>Different Types of Disabilities</vt:lpstr>
      <vt:lpstr>Something we all have in common</vt:lpstr>
      <vt:lpstr>Statistics</vt:lpstr>
      <vt:lpstr>PowerPoint Presentation</vt:lpstr>
      <vt:lpstr>Stereotypes </vt:lpstr>
      <vt:lpstr>Do not get swept up in Stereotypes</vt:lpstr>
      <vt:lpstr>Other common stereotypes….</vt:lpstr>
      <vt:lpstr>Tips on Interacting with Persons with Disabilities</vt:lpstr>
      <vt:lpstr>People First Language</vt:lpstr>
      <vt:lpstr>Examples of People First</vt:lpstr>
      <vt:lpstr># 1 Tip for Communication </vt:lpstr>
      <vt:lpstr>Tips in General</vt:lpstr>
      <vt:lpstr>Tips for Communicating with Individuals  who are Blind or have Low Vision </vt:lpstr>
      <vt:lpstr>Tips for Communicating with Individuals  who are Deaf or Hard of Hearing</vt:lpstr>
      <vt:lpstr>Tips for Communicating with  Individuals with Limited Mobility</vt:lpstr>
      <vt:lpstr>Tips for Communicating with Individuals  with Speech Impairments</vt:lpstr>
      <vt:lpstr>Tips for Communicating with  Individuals with Intellectual Disabilities</vt:lpstr>
      <vt:lpstr>Service Animals</vt:lpstr>
      <vt:lpstr>TRUE or FALSE?</vt:lpstr>
      <vt:lpstr>Definition of a Service Animal </vt:lpstr>
      <vt:lpstr>Do……</vt:lpstr>
      <vt:lpstr>DON’T…….</vt:lpstr>
      <vt:lpstr>Policies and Procedures</vt:lpstr>
      <vt:lpstr>Reasonable modifications are acceptable</vt:lpstr>
      <vt:lpstr>Tips on Site Accessibility</vt:lpstr>
      <vt:lpstr>Auxiliary Aids &amp; Services</vt:lpstr>
      <vt:lpstr>Effective Communication</vt:lpstr>
      <vt:lpstr>Accessible Parking</vt:lpstr>
      <vt:lpstr>Facility Access: Building Entrance </vt:lpstr>
      <vt:lpstr>Facility Access:  Accessible Route</vt:lpstr>
      <vt:lpstr>Facility Access: Accessible Route</vt:lpstr>
      <vt:lpstr>Access to VITA Services</vt:lpstr>
      <vt:lpstr>Access to VITA Services</vt:lpstr>
      <vt:lpstr>Wrap Up   </vt:lpstr>
      <vt:lpstr>Questions?</vt:lpstr>
      <vt:lpstr>Where to Get More Information</vt:lpstr>
    </vt:vector>
  </TitlesOfParts>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Awareness</dc:title>
  <dc:creator>Michael Roush</dc:creator>
  <cp:lastModifiedBy>Kathy Brannigan</cp:lastModifiedBy>
  <cp:revision>9</cp:revision>
  <dcterms:created xsi:type="dcterms:W3CDTF">2011-11-17T15:51:09Z</dcterms:created>
  <dcterms:modified xsi:type="dcterms:W3CDTF">2020-02-03T16:49:32Z</dcterms:modified>
</cp:coreProperties>
</file>