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41" r:id="rId3"/>
    <p:sldId id="260" r:id="rId4"/>
    <p:sldId id="259" r:id="rId5"/>
    <p:sldId id="261" r:id="rId6"/>
    <p:sldId id="263" r:id="rId7"/>
    <p:sldId id="264" r:id="rId8"/>
    <p:sldId id="265" r:id="rId9"/>
    <p:sldId id="27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DDB"/>
    <a:srgbClr val="575759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3" autoAdjust="0"/>
    <p:restoredTop sz="86321" autoAdjust="0"/>
  </p:normalViewPr>
  <p:slideViewPr>
    <p:cSldViewPr snapToGrid="0" snapToObjects="1">
      <p:cViewPr varScale="1">
        <p:scale>
          <a:sx n="57" d="100"/>
          <a:sy n="57" d="100"/>
        </p:scale>
        <p:origin x="312" y="52"/>
      </p:cViewPr>
      <p:guideLst/>
    </p:cSldViewPr>
  </p:slideViewPr>
  <p:outlineViewPr>
    <p:cViewPr>
      <p:scale>
        <a:sx n="33" d="100"/>
        <a:sy n="33" d="100"/>
      </p:scale>
      <p:origin x="0" y="-39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b="1" dirty="0">
                <a:solidFill>
                  <a:srgbClr val="1B4989"/>
                </a:solidFill>
              </a:rPr>
              <a:t>This is my section title.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This is my section subtitle.</a:t>
            </a:r>
          </a:p>
        </p:txBody>
      </p:sp>
    </p:spTree>
    <p:extLst>
      <p:ext uri="{BB962C8B-B14F-4D97-AF65-F5344CB8AC3E}">
        <p14:creationId xmlns:p14="http://schemas.microsoft.com/office/powerpoint/2010/main" val="9318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Notepad_icon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Module 1: Money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6063-D759-B54D-9F11-F9AD432D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B649-B490-3D4E-A81F-D16ABEB4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67" y="2733977"/>
            <a:ext cx="7358062" cy="14863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Sometimes we don’t have all the money we would like to pay for everything we want. </a:t>
            </a:r>
          </a:p>
          <a:p>
            <a:pPr marL="0" indent="0" algn="ctr">
              <a:buNone/>
            </a:pPr>
            <a:r>
              <a:rPr lang="en-US" dirty="0"/>
              <a:t>This is where we must determine what our </a:t>
            </a:r>
            <a:r>
              <a:rPr lang="en-US" b="1" dirty="0"/>
              <a:t>needs</a:t>
            </a:r>
            <a:r>
              <a:rPr lang="en-US" dirty="0"/>
              <a:t> and </a:t>
            </a:r>
            <a:r>
              <a:rPr lang="en-US" b="1" dirty="0"/>
              <a:t>wants</a:t>
            </a:r>
            <a:r>
              <a:rPr lang="en-US" dirty="0"/>
              <a:t> truly are.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26427" y="6383914"/>
            <a:ext cx="437539" cy="266142"/>
          </a:xfrm>
        </p:spPr>
        <p:txBody>
          <a:bodyPr/>
          <a:lstStyle/>
          <a:p>
            <a:endParaRPr lang="en-US" dirty="0"/>
          </a:p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63" y="2727823"/>
            <a:ext cx="8008718" cy="1021556"/>
          </a:xfrm>
        </p:spPr>
        <p:txBody>
          <a:bodyPr>
            <a:normAutofit/>
          </a:bodyPr>
          <a:lstStyle/>
          <a:p>
            <a:r>
              <a:rPr lang="en-US" sz="3000" dirty="0"/>
              <a:t>How Are Some Different </a:t>
            </a:r>
            <a:br>
              <a:rPr lang="en-US" sz="3000" dirty="0"/>
            </a:br>
            <a:r>
              <a:rPr lang="en-US" sz="3000" dirty="0"/>
              <a:t>Ways We Get Money?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 txBox="1">
            <a:spLocks/>
          </p:cNvSpPr>
          <p:nvPr/>
        </p:nvSpPr>
        <p:spPr>
          <a:xfrm>
            <a:off x="8508781" y="6482079"/>
            <a:ext cx="503139" cy="2125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7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3637-9B7B-584D-A87F-1FA8865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= Income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6F9C-0756-EE49-8452-B0595DFD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money through a job </a:t>
            </a:r>
          </a:p>
          <a:p>
            <a:r>
              <a:rPr lang="en-US" dirty="0"/>
              <a:t>Supplemental Security Income = SSI</a:t>
            </a:r>
          </a:p>
          <a:p>
            <a:r>
              <a:rPr lang="en-US" dirty="0"/>
              <a:t>Social Security Disability Insurance = SSDI</a:t>
            </a:r>
          </a:p>
          <a:p>
            <a:r>
              <a:rPr lang="en-US" dirty="0"/>
              <a:t>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8184-F4C9-F84F-875E-E6D47DA9B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FC4-BE4A-2244-A2E4-1BF37B81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Earn More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CC8-A2A6-8A4E-80C7-9682FAC61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school for higher learning</a:t>
            </a:r>
          </a:p>
          <a:p>
            <a:r>
              <a:rPr lang="en-US" dirty="0"/>
              <a:t>Gain experience in different areas at your current job </a:t>
            </a:r>
          </a:p>
          <a:p>
            <a:r>
              <a:rPr lang="en-US" dirty="0"/>
              <a:t>Develop additional skills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Each of these may lead to a promotion at your current job or lead you to an even better job with higher earnings.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5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9F35-B682-1A41-90A9-BAC591E8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3381-8357-9543-B79A-3D87FF7C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think are assets? </a:t>
            </a:r>
          </a:p>
          <a:p>
            <a:pPr lvl="1"/>
            <a:r>
              <a:rPr lang="en-US" sz="2000" dirty="0"/>
              <a:t>House</a:t>
            </a:r>
          </a:p>
          <a:p>
            <a:pPr lvl="1"/>
            <a:r>
              <a:rPr lang="en-US" sz="2000" dirty="0"/>
              <a:t>Money</a:t>
            </a:r>
          </a:p>
          <a:p>
            <a:pPr lvl="1"/>
            <a:r>
              <a:rPr lang="en-US" sz="2000" dirty="0"/>
              <a:t>Education</a:t>
            </a:r>
          </a:p>
          <a:p>
            <a:pPr lvl="1"/>
            <a:r>
              <a:rPr lang="en-US" sz="2000" dirty="0"/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7981" y="6489421"/>
            <a:ext cx="437539" cy="266142"/>
          </a:xfrm>
        </p:spPr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2B16-416B-B34C-816E-7E1E6BE7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Assets?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CDD8-2A0A-0841-9246-42524CC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 are the items we own that have value.</a:t>
            </a:r>
          </a:p>
          <a:p>
            <a:pPr lvl="1"/>
            <a:r>
              <a:rPr lang="en-US" sz="2000" dirty="0"/>
              <a:t>Money you have in the bank</a:t>
            </a:r>
          </a:p>
          <a:p>
            <a:pPr lvl="1"/>
            <a:r>
              <a:rPr lang="en-US" sz="2000" dirty="0"/>
              <a:t>Cash on hand</a:t>
            </a:r>
          </a:p>
          <a:p>
            <a:pPr lvl="1"/>
            <a:r>
              <a:rPr lang="en-US" sz="2000" dirty="0"/>
              <a:t>Shares, retirement accounts, other investments</a:t>
            </a:r>
          </a:p>
          <a:p>
            <a:pPr lvl="1"/>
            <a:r>
              <a:rPr lang="en-US" sz="2000" dirty="0"/>
              <a:t>Property you own</a:t>
            </a:r>
          </a:p>
          <a:p>
            <a:pPr lvl="1"/>
            <a:r>
              <a:rPr lang="en-US" sz="2000" dirty="0"/>
              <a:t>A home or business</a:t>
            </a:r>
          </a:p>
          <a:p>
            <a:pPr lvl="1"/>
            <a:r>
              <a:rPr lang="en-US" sz="2000" dirty="0"/>
              <a:t>Car or other type of vehicle </a:t>
            </a:r>
          </a:p>
          <a:p>
            <a:pPr lvl="1"/>
            <a:r>
              <a:rPr lang="en-US" sz="2000" dirty="0"/>
              <a:t>Furniture and appliances </a:t>
            </a:r>
          </a:p>
          <a:p>
            <a:pPr lvl="1"/>
            <a:r>
              <a:rPr lang="en-US" sz="2000" dirty="0"/>
              <a:t>Education and work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2867-70E7-5548-9E69-B73C210B2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6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B5D3-5665-3449-AC82-771F07F0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" indent="-205740">
              <a:defRPr/>
            </a:pPr>
            <a:r>
              <a:rPr lang="en-US" dirty="0"/>
              <a:t>Importance of Asset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3B5-4487-BC4F-8014-1EB11504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development of assets important to persons with disabilities? </a:t>
            </a:r>
          </a:p>
          <a:p>
            <a:pPr lvl="1">
              <a:defRPr/>
            </a:pPr>
            <a:r>
              <a:rPr lang="en-US" sz="2000" dirty="0"/>
              <a:t>Assets provide greater financial security and independence.  </a:t>
            </a:r>
          </a:p>
          <a:p>
            <a:pPr lvl="1">
              <a:defRPr/>
            </a:pPr>
            <a:r>
              <a:rPr lang="en-US" sz="2000" dirty="0"/>
              <a:t>Assets improve our community participation and our quality of life.  </a:t>
            </a:r>
          </a:p>
          <a:p>
            <a:pPr lvl="1">
              <a:defRPr/>
            </a:pPr>
            <a:r>
              <a:rPr lang="en-US" sz="2000" dirty="0"/>
              <a:t>Overall, assets help us to build our financial wellness.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EFEA0-6077-A245-96BE-4C83286F4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0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CC-CD0A-5A4E-8A99-9A6088F2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15CD-CAF0-B849-9294-AA345C86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88084"/>
            <a:ext cx="8623935" cy="4850294"/>
          </a:xfrm>
        </p:spPr>
        <p:txBody>
          <a:bodyPr/>
          <a:lstStyle/>
          <a:p>
            <a:pPr>
              <a:defRPr/>
            </a:pPr>
            <a:r>
              <a:rPr lang="en-US" dirty="0"/>
              <a:t>Who influences how we think about and manage our money?</a:t>
            </a:r>
          </a:p>
          <a:p>
            <a:pPr>
              <a:defRPr/>
            </a:pPr>
            <a:r>
              <a:rPr lang="en-US" dirty="0"/>
              <a:t>Why do we need money?</a:t>
            </a:r>
          </a:p>
        </p:txBody>
      </p:sp>
      <p:sp>
        <p:nvSpPr>
          <p:cNvPr id="4" name="Rectangle 3"/>
          <p:cNvSpPr/>
          <p:nvPr/>
        </p:nvSpPr>
        <p:spPr>
          <a:xfrm>
            <a:off x="8581040" y="6456728"/>
            <a:ext cx="49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77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EDA1-19DA-924B-9BD9-28F86AB6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#3: My American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42B-4658-874F-B926-504EB513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YOUR American Dream.</a:t>
            </a:r>
          </a:p>
          <a:p>
            <a:pPr>
              <a:defRPr/>
            </a:pPr>
            <a:r>
              <a:rPr lang="en-US" dirty="0"/>
              <a:t>What pictures and words describes your dream?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3DF949-FE54-D54C-B197-D445300A1349}"/>
              </a:ext>
            </a:extLst>
          </p:cNvPr>
          <p:cNvSpPr txBox="1"/>
          <p:nvPr/>
        </p:nvSpPr>
        <p:spPr>
          <a:xfrm>
            <a:off x="1027840" y="3810861"/>
            <a:ext cx="2248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Vision for </a:t>
            </a:r>
          </a:p>
          <a:p>
            <a:pPr algn="ctr"/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My American Dream</a:t>
            </a:r>
          </a:p>
        </p:txBody>
      </p:sp>
      <p:pic>
        <p:nvPicPr>
          <p:cNvPr id="4" name="Picture 3" descr="Person pointing to a blank white board with a lightbul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02" y="2752452"/>
            <a:ext cx="4724400" cy="3132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46657" y="6458141"/>
            <a:ext cx="634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6870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9FBC-F77D-7B43-8E92-99E4A2C3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 #3: My American Dream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1680-7638-F94B-BA06-B15381E5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would it cost to make your dream a reality?</a:t>
            </a:r>
          </a:p>
          <a:p>
            <a:pPr>
              <a:defRPr/>
            </a:pPr>
            <a:r>
              <a:rPr lang="en-US" dirty="0"/>
              <a:t>How much would you have to save each week for a certain amount of time to make this dream a reality?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8028C-948B-3D4A-9607-130B3A8E93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2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CDD6-984E-A04B-907C-ED393DB1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74BB-C72E-F546-AE08-96CCB71E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Budget Worksheet </a:t>
            </a:r>
          </a:p>
        </p:txBody>
      </p:sp>
      <p:pic>
        <p:nvPicPr>
          <p:cNvPr id="5" name="Picture 4" descr="Graphic of notepad with pencil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84" y="2771776"/>
            <a:ext cx="2207967" cy="220796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9A1B381-AB69-A24C-80C3-F859B2A6AF5C}"/>
              </a:ext>
            </a:extLst>
          </p:cNvPr>
          <p:cNvSpPr txBox="1"/>
          <p:nvPr/>
        </p:nvSpPr>
        <p:spPr>
          <a:xfrm>
            <a:off x="2941565" y="5353962"/>
            <a:ext cx="32208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en.wikipedia.org/wiki/File:Notepad_icon.svg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020D6-1D07-D04E-BCF7-CCEC7789B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0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7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66EA-D410-1F4F-BCFF-8DF69E3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CADA-B9A7-1943-9231-B43AE276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73" y="2127596"/>
            <a:ext cx="7258050" cy="335880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              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 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9100" y="6463540"/>
            <a:ext cx="5179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CB3E1-20E2-D24F-8BE6-CB5F27E61535}" type="slidenum"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/>
              <a:t>22</a:t>
            </a:fld>
            <a:endParaRPr lang="en-US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A7B8-7F9B-3C4B-AE41-A364380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320C-5B74-4C43-A6DC-DECB3C31F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I don’t need to know about money. My staff and family take care of everything.</a:t>
            </a:r>
          </a:p>
          <a:p>
            <a:r>
              <a:rPr lang="en-US" b="1" dirty="0"/>
              <a:t>Reality: </a:t>
            </a:r>
            <a:r>
              <a:rPr lang="en-US" dirty="0"/>
              <a:t>Everyone needs money to have a good quality of life. Understanding money and managing the money you have will help you achieve your individual financial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DD721-FD55-4446-8572-3F78A73D7C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money is and what we use it for.</a:t>
            </a:r>
          </a:p>
          <a:p>
            <a:r>
              <a:rPr lang="en-US" dirty="0"/>
              <a:t>Explain how money is earned.</a:t>
            </a:r>
          </a:p>
          <a:p>
            <a:r>
              <a:rPr lang="en-US" dirty="0"/>
              <a:t>Define assets.</a:t>
            </a:r>
          </a:p>
          <a:p>
            <a:r>
              <a:rPr lang="en-US" dirty="0"/>
              <a:t>Discuss why money is needed.</a:t>
            </a:r>
          </a:p>
          <a:p>
            <a:r>
              <a:rPr lang="en-US" dirty="0"/>
              <a:t>Learn what it means to budget money.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A3BC-E425-274D-8B39-EA3DCC4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Money and What Do We Use It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112F-D610-C14C-B17E-B9E48641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Money is something (such as coins or bills) we use as a way to pay for stuff and services and to pay people for their work.</a:t>
            </a:r>
          </a:p>
        </p:txBody>
      </p:sp>
      <p:pic>
        <p:nvPicPr>
          <p:cNvPr id="6" name="Picture 5" descr="Bills and coins lying on a 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2758161"/>
            <a:ext cx="4398010" cy="29266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C6FA-92B9-874E-A6DF-FFF05CEC1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6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5DD0-C851-9940-A9F7-394027E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6E9B-7CEB-5E46-A4B8-A3F4C73B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money for in everyday life? </a:t>
            </a:r>
          </a:p>
          <a:p>
            <a:r>
              <a:rPr lang="en-US" dirty="0"/>
              <a:t>What are our expenses?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Keep in mind! Expenses are items we spend money on to have or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4C3C-A15C-0E4C-9864-B3406ABF4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FB2-2C06-4342-868D-8B8A963D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1A77-6962-F745-8811-0A5D8E3E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431234"/>
            <a:ext cx="8623935" cy="51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What Do </a:t>
            </a:r>
            <a:r>
              <a:rPr lang="en-US" u="sng" dirty="0"/>
              <a:t>YOU</a:t>
            </a:r>
            <a:r>
              <a:rPr lang="en-US" dirty="0"/>
              <a:t> Spend Money On?</a:t>
            </a:r>
          </a:p>
        </p:txBody>
      </p:sp>
      <p:pic>
        <p:nvPicPr>
          <p:cNvPr id="5" name="Picture 4" descr="Sample of a spending diar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54" y="2039730"/>
            <a:ext cx="4408487" cy="47158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93045-F2E1-0D44-8DC1-F04DDD6D2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1532238"/>
            <a:ext cx="8896865" cy="4888440"/>
          </a:xfrm>
        </p:spPr>
        <p:txBody>
          <a:bodyPr/>
          <a:lstStyle/>
          <a:p>
            <a:r>
              <a:rPr lang="en-US" dirty="0"/>
              <a:t>Let’s look at what you just said you spend money on.</a:t>
            </a:r>
          </a:p>
          <a:p>
            <a:r>
              <a:rPr lang="en-US" dirty="0"/>
              <a:t>Would you identify those as needs or wants?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32238"/>
            <a:ext cx="8655490" cy="4888440"/>
          </a:xfrm>
        </p:spPr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sz="2000" dirty="0"/>
              <a:t>Things we have to pay for every month like food, transportation, rent, electricity, phone and more. </a:t>
            </a:r>
          </a:p>
          <a:p>
            <a:r>
              <a:rPr lang="en-US" dirty="0"/>
              <a:t>Wants</a:t>
            </a:r>
          </a:p>
          <a:p>
            <a:pPr lvl="1"/>
            <a:r>
              <a:rPr lang="en-US" sz="2000" dirty="0"/>
              <a:t>Things we pay for that we enjoy and let us have fun like video games, movies, music and more.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293</TotalTime>
  <Words>660</Words>
  <Application>Microsoft Office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1: Money</vt:lpstr>
      <vt:lpstr>Welcome &amp; Housekeeping  </vt:lpstr>
      <vt:lpstr>Myth vs. Reality</vt:lpstr>
      <vt:lpstr>Agenda</vt:lpstr>
      <vt:lpstr>What Is Money and What Do We Use It For?</vt:lpstr>
      <vt:lpstr>Activity #1</vt:lpstr>
      <vt:lpstr>Homework Review</vt:lpstr>
      <vt:lpstr>Needs vs. Wants (Slide 1 of 3)</vt:lpstr>
      <vt:lpstr>Needs vs. Wants (Slide 2 of 3)</vt:lpstr>
      <vt:lpstr>Needs vs. Wants (Slide 3 of 3)</vt:lpstr>
      <vt:lpstr>How Are Some Different  Ways We Get Money?</vt:lpstr>
      <vt:lpstr>Money = Income </vt:lpstr>
      <vt:lpstr>How Can You Earn More Money?</vt:lpstr>
      <vt:lpstr>Defining Assets</vt:lpstr>
      <vt:lpstr>What Are Assets? </vt:lpstr>
      <vt:lpstr>Importance of Asset Development</vt:lpstr>
      <vt:lpstr>Activity #2</vt:lpstr>
      <vt:lpstr>Activity #3: My American Dream</vt:lpstr>
      <vt:lpstr>Activity #3: My American Dream (Continued)</vt:lpstr>
      <vt:lpstr>Homework Assignment </vt:lpstr>
      <vt:lpstr>Questions</vt:lpstr>
      <vt:lpstr>Evaluation and Closing 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Presentation Title</dc:title>
  <dc:creator>Christa Nieminen</dc:creator>
  <cp:lastModifiedBy>Al Milioto</cp:lastModifiedBy>
  <cp:revision>51</cp:revision>
  <dcterms:created xsi:type="dcterms:W3CDTF">2019-01-10T23:31:07Z</dcterms:created>
  <dcterms:modified xsi:type="dcterms:W3CDTF">2022-06-01T13:48:11Z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EF4796C9-CB68-4213-9308-9CFB41565369</vt:lpwstr>
  </property>
  <property fmtid="{D5CDD505-2E9C-101B-9397-08002B2CF9AE}" pid="3" name="ArticulatePath">
    <vt:lpwstr>2019 Ilinois CDD Template - Standard (002)</vt:lpwstr>
  </property>
</Properties>
</file>