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3"/>
  </p:notesMasterIdLst>
  <p:sldIdLst>
    <p:sldId id="256" r:id="rId2"/>
    <p:sldId id="341" r:id="rId3"/>
    <p:sldId id="257" r:id="rId4"/>
    <p:sldId id="330" r:id="rId5"/>
    <p:sldId id="350" r:id="rId6"/>
    <p:sldId id="261" r:id="rId7"/>
    <p:sldId id="351" r:id="rId8"/>
    <p:sldId id="377" r:id="rId9"/>
    <p:sldId id="378" r:id="rId10"/>
    <p:sldId id="379" r:id="rId11"/>
    <p:sldId id="356" r:id="rId12"/>
    <p:sldId id="357" r:id="rId13"/>
    <p:sldId id="358" r:id="rId14"/>
    <p:sldId id="359" r:id="rId15"/>
    <p:sldId id="360" r:id="rId16"/>
    <p:sldId id="361" r:id="rId17"/>
    <p:sldId id="363" r:id="rId18"/>
    <p:sldId id="364" r:id="rId19"/>
    <p:sldId id="365" r:id="rId20"/>
    <p:sldId id="366" r:id="rId21"/>
    <p:sldId id="367" r:id="rId22"/>
    <p:sldId id="368" r:id="rId23"/>
    <p:sldId id="369" r:id="rId24"/>
    <p:sldId id="370" r:id="rId25"/>
    <p:sldId id="371" r:id="rId26"/>
    <p:sldId id="373" r:id="rId27"/>
    <p:sldId id="374" r:id="rId28"/>
    <p:sldId id="375" r:id="rId29"/>
    <p:sldId id="376" r:id="rId30"/>
    <p:sldId id="277" r:id="rId31"/>
    <p:sldId id="329"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759"/>
    <a:srgbClr val="20BDDB"/>
    <a:srgbClr val="274448"/>
    <a:srgbClr val="3EA9C0"/>
    <a:srgbClr val="1B4989"/>
    <a:srgbClr val="0069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0" autoAdjust="0"/>
    <p:restoredTop sz="86410" autoAdjust="0"/>
  </p:normalViewPr>
  <p:slideViewPr>
    <p:cSldViewPr snapToGrid="0" snapToObjects="1">
      <p:cViewPr varScale="1">
        <p:scale>
          <a:sx n="57" d="100"/>
          <a:sy n="57" d="100"/>
        </p:scale>
        <p:origin x="312" y="52"/>
      </p:cViewPr>
      <p:guideLst/>
    </p:cSldViewPr>
  </p:slideViewPr>
  <p:outlineViewPr>
    <p:cViewPr>
      <p:scale>
        <a:sx n="33" d="100"/>
        <a:sy n="33" d="100"/>
      </p:scale>
      <p:origin x="0" y="-32656"/>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2151D-F9E7-EC4E-948B-C286334C11BA}" type="datetimeFigureOut">
              <a:rPr lang="en-US" smtClean="0"/>
              <a:t>6/1/2022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414FB-CF86-D943-8F0A-913E7D5F2E56}" type="slidenum">
              <a:rPr lang="en-US" smtClean="0"/>
              <a:t>‹#›</a:t>
            </a:fld>
            <a:endParaRPr lang="en-US"/>
          </a:p>
        </p:txBody>
      </p:sp>
    </p:spTree>
    <p:extLst>
      <p:ext uri="{BB962C8B-B14F-4D97-AF65-F5344CB8AC3E}">
        <p14:creationId xmlns:p14="http://schemas.microsoft.com/office/powerpoint/2010/main" val="1856744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8414FB-CF86-D943-8F0A-913E7D5F2E56}" type="slidenum">
              <a:rPr lang="en-US" smtClean="0"/>
              <a:t>2</a:t>
            </a:fld>
            <a:endParaRPr lang="en-US"/>
          </a:p>
        </p:txBody>
      </p:sp>
    </p:spTree>
    <p:extLst>
      <p:ext uri="{BB962C8B-B14F-4D97-AF65-F5344CB8AC3E}">
        <p14:creationId xmlns:p14="http://schemas.microsoft.com/office/powerpoint/2010/main" val="799443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8414FB-CF86-D943-8F0A-913E7D5F2E56}" type="slidenum">
              <a:rPr lang="en-US" smtClean="0"/>
              <a:t>25</a:t>
            </a:fld>
            <a:endParaRPr lang="en-US"/>
          </a:p>
        </p:txBody>
      </p:sp>
    </p:spTree>
    <p:extLst>
      <p:ext uri="{BB962C8B-B14F-4D97-AF65-F5344CB8AC3E}">
        <p14:creationId xmlns:p14="http://schemas.microsoft.com/office/powerpoint/2010/main" val="355528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a:alphaModFix amt="82000"/>
            <a:extLst>
              <a:ext uri="{28A0092B-C50C-407E-A947-70E740481C1C}">
                <a14:useLocalDpi xmlns:a14="http://schemas.microsoft.com/office/drawing/2010/main" val="0"/>
              </a:ext>
            </a:extLst>
          </a:blip>
          <a:srcRect t="-27868" b="49854"/>
          <a:stretch/>
        </p:blipFill>
        <p:spPr>
          <a:xfrm>
            <a:off x="0" y="-1632891"/>
            <a:ext cx="9144000" cy="5270613"/>
          </a:xfrm>
          <a:prstGeom prst="rect">
            <a:avLst/>
          </a:prstGeom>
        </p:spPr>
      </p:pic>
      <p:sp>
        <p:nvSpPr>
          <p:cNvPr id="2" name="Title 1"/>
          <p:cNvSpPr>
            <a:spLocks noGrp="1"/>
          </p:cNvSpPr>
          <p:nvPr>
            <p:ph type="title" hasCustomPrompt="1"/>
          </p:nvPr>
        </p:nvSpPr>
        <p:spPr>
          <a:xfrm>
            <a:off x="609876" y="1718763"/>
            <a:ext cx="7785100" cy="924339"/>
          </a:xfrm>
        </p:spPr>
        <p:txBody>
          <a:bodyPr>
            <a:normAutofit/>
          </a:bodyPr>
          <a:lstStyle>
            <a:lvl1pPr algn="ctr">
              <a:defRPr sz="2400" baseline="0">
                <a:solidFill>
                  <a:schemeClr val="bg1"/>
                </a:solidFill>
                <a:latin typeface="Tahoma" charset="0"/>
                <a:ea typeface="Tahoma" charset="0"/>
                <a:cs typeface="Tahoma" charset="0"/>
              </a:defRPr>
            </a:lvl1pPr>
          </a:lstStyle>
          <a:p>
            <a:r>
              <a:rPr lang="en-US" dirty="0"/>
              <a:t>This is my subtitle</a:t>
            </a:r>
          </a:p>
        </p:txBody>
      </p:sp>
      <p:sp>
        <p:nvSpPr>
          <p:cNvPr id="14" name="Title 1"/>
          <p:cNvSpPr txBox="1">
            <a:spLocks/>
          </p:cNvSpPr>
          <p:nvPr userDrawn="1"/>
        </p:nvSpPr>
        <p:spPr>
          <a:xfrm>
            <a:off x="147145" y="931451"/>
            <a:ext cx="8839200" cy="924339"/>
          </a:xfrm>
          <a:prstGeom prst="rect">
            <a:avLst/>
          </a:prstGeom>
          <a:ln>
            <a:noFill/>
          </a:ln>
        </p:spPr>
        <p:txBody>
          <a:bodyPr vert="horz" lIns="91440" tIns="45720" rIns="91440" bIns="45720" rtlCol="0" anchor="ctr">
            <a:noAutofit/>
          </a:bodyPr>
          <a:lstStyle>
            <a:lvl1pPr algn="ctr" defTabSz="685783" rtl="0" eaLnBrk="1" latinLnBrk="0" hangingPunct="1">
              <a:lnSpc>
                <a:spcPct val="90000"/>
              </a:lnSpc>
              <a:spcBef>
                <a:spcPct val="0"/>
              </a:spcBef>
              <a:buNone/>
              <a:defRPr sz="3300" b="1" kern="120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sz="2800" dirty="0">
                <a:latin typeface="Tahoma" charset="0"/>
                <a:ea typeface="Tahoma" charset="0"/>
                <a:cs typeface="Tahoma" charset="0"/>
              </a:rPr>
              <a:t>Financial Wellness for People with Disabilities</a:t>
            </a:r>
          </a:p>
        </p:txBody>
      </p:sp>
      <p:sp>
        <p:nvSpPr>
          <p:cNvPr id="15" name="Rectangle 14"/>
          <p:cNvSpPr/>
          <p:nvPr userDrawn="1"/>
        </p:nvSpPr>
        <p:spPr>
          <a:xfrm>
            <a:off x="0" y="3438940"/>
            <a:ext cx="9144000" cy="397564"/>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 Box 7"/>
          <p:cNvSpPr txBox="1"/>
          <p:nvPr userDrawn="1"/>
        </p:nvSpPr>
        <p:spPr>
          <a:xfrm>
            <a:off x="1337485" y="4107836"/>
            <a:ext cx="2652395" cy="447675"/>
          </a:xfrm>
          <a:prstGeom prst="rect">
            <a:avLst/>
          </a:prstGeom>
          <a:no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0000"/>
              </a:lnSpc>
              <a:spcBef>
                <a:spcPts val="1200"/>
              </a:spcBef>
              <a:spcAft>
                <a:spcPts val="1200"/>
              </a:spcAft>
            </a:pPr>
            <a:r>
              <a:rPr lang="en-US" sz="2000" b="1" baseline="0" dirty="0">
                <a:solidFill>
                  <a:srgbClr val="575759"/>
                </a:solidFill>
                <a:effectLst/>
                <a:latin typeface="Tahoma" charset="0"/>
                <a:ea typeface="Tahoma" charset="0"/>
                <a:cs typeface="Tahoma" charset="0"/>
              </a:rPr>
              <a:t>Developed by:</a:t>
            </a:r>
            <a:endParaRPr lang="en-US" sz="2000" baseline="0" dirty="0">
              <a:solidFill>
                <a:srgbClr val="575759"/>
              </a:solidFill>
              <a:effectLst/>
              <a:latin typeface="Tahoma" charset="0"/>
              <a:ea typeface="Tahoma" charset="0"/>
              <a:cs typeface="Tahoma" charset="0"/>
            </a:endParaRPr>
          </a:p>
          <a:p>
            <a:pPr marL="0" marR="0">
              <a:lnSpc>
                <a:spcPct val="100000"/>
              </a:lnSpc>
              <a:spcBef>
                <a:spcPts val="600"/>
              </a:spcBef>
              <a:spcAft>
                <a:spcPts val="600"/>
              </a:spcAft>
            </a:pPr>
            <a:r>
              <a:rPr lang="en-US" sz="1200" dirty="0">
                <a:solidFill>
                  <a:srgbClr val="7F7F7F"/>
                </a:solidFill>
                <a:effectLst/>
                <a:latin typeface="Arial Rounded MT Bold" charset="0"/>
                <a:ea typeface="Times New Roman" charset="0"/>
                <a:cs typeface="Times New Roman" charset="0"/>
              </a:rPr>
              <a:t> </a:t>
            </a:r>
            <a:endParaRPr lang="en-US" sz="1200" dirty="0">
              <a:solidFill>
                <a:srgbClr val="404040"/>
              </a:solidFill>
              <a:effectLst/>
              <a:ea typeface="Times New Roman" charset="0"/>
              <a:cs typeface="Times New Roman" charset="0"/>
            </a:endParaRPr>
          </a:p>
        </p:txBody>
      </p:sp>
      <p:pic>
        <p:nvPicPr>
          <p:cNvPr id="19" name="Picture 18" descr="CDD - Illinois Council on Developmental Disabilities"/>
          <p:cNvPicPr/>
          <p:nvPr userDrawn="1"/>
        </p:nvPicPr>
        <p:blipFill>
          <a:blip r:embed="rId3">
            <a:extLst>
              <a:ext uri="{28A0092B-C50C-407E-A947-70E740481C1C}">
                <a14:useLocalDpi xmlns:a14="http://schemas.microsoft.com/office/drawing/2010/main" val="0"/>
              </a:ext>
            </a:extLst>
          </a:blip>
          <a:stretch>
            <a:fillRect/>
          </a:stretch>
        </p:blipFill>
        <p:spPr bwMode="auto">
          <a:xfrm>
            <a:off x="5633530" y="5120491"/>
            <a:ext cx="1653803" cy="985561"/>
          </a:xfrm>
          <a:prstGeom prst="rect">
            <a:avLst/>
          </a:prstGeom>
          <a:noFill/>
          <a:ln>
            <a:noFill/>
          </a:ln>
        </p:spPr>
      </p:pic>
      <p:sp>
        <p:nvSpPr>
          <p:cNvPr id="20" name="TextBox 19"/>
          <p:cNvSpPr txBox="1"/>
          <p:nvPr userDrawn="1"/>
        </p:nvSpPr>
        <p:spPr>
          <a:xfrm>
            <a:off x="914400" y="4494986"/>
            <a:ext cx="3440009" cy="1015663"/>
          </a:xfrm>
          <a:prstGeom prst="rect">
            <a:avLst/>
          </a:prstGeom>
          <a:noFill/>
        </p:spPr>
        <p:txBody>
          <a:bodyPr wrap="square" rtlCol="0">
            <a:spAutoFit/>
          </a:bodyPr>
          <a:lstStyle/>
          <a:p>
            <a:pPr algn="ctr"/>
            <a:r>
              <a:rPr lang="en-US" sz="2000" baseline="0" dirty="0">
                <a:solidFill>
                  <a:srgbClr val="575759"/>
                </a:solidFill>
                <a:latin typeface="Tahoma" charset="0"/>
                <a:ea typeface="Tahoma" charset="0"/>
                <a:cs typeface="Tahoma" charset="0"/>
              </a:rPr>
              <a:t>National Disability Institute</a:t>
            </a:r>
          </a:p>
          <a:p>
            <a:pPr algn="ctr"/>
            <a:r>
              <a:rPr lang="en-US" sz="2000" baseline="0" dirty="0">
                <a:solidFill>
                  <a:srgbClr val="575759"/>
                </a:solidFill>
                <a:latin typeface="Tahoma" charset="0"/>
                <a:ea typeface="Tahoma" charset="0"/>
                <a:cs typeface="Tahoma" charset="0"/>
              </a:rPr>
              <a:t>Washington, DC</a:t>
            </a:r>
          </a:p>
          <a:p>
            <a:pPr algn="ctr"/>
            <a:r>
              <a:rPr lang="en-US" sz="2000" baseline="0" dirty="0">
                <a:solidFill>
                  <a:srgbClr val="575759"/>
                </a:solidFill>
                <a:latin typeface="Tahoma" charset="0"/>
                <a:ea typeface="Tahoma" charset="0"/>
                <a:cs typeface="Tahoma" charset="0"/>
              </a:rPr>
              <a:t>nationaldisabilityinstitute.org</a:t>
            </a:r>
          </a:p>
        </p:txBody>
      </p:sp>
      <p:sp>
        <p:nvSpPr>
          <p:cNvPr id="21" name="TextBox 20"/>
          <p:cNvSpPr txBox="1"/>
          <p:nvPr userDrawn="1"/>
        </p:nvSpPr>
        <p:spPr>
          <a:xfrm>
            <a:off x="4981104" y="4141043"/>
            <a:ext cx="2958654" cy="707886"/>
          </a:xfrm>
          <a:prstGeom prst="rect">
            <a:avLst/>
          </a:prstGeom>
          <a:noFill/>
        </p:spPr>
        <p:txBody>
          <a:bodyPr wrap="square" rtlCol="0">
            <a:spAutoFit/>
          </a:bodyPr>
          <a:lstStyle/>
          <a:p>
            <a:pPr algn="ctr"/>
            <a:r>
              <a:rPr lang="en-US" sz="2000" b="1" i="0" baseline="0">
                <a:solidFill>
                  <a:srgbClr val="575759"/>
                </a:solidFill>
                <a:latin typeface="Tahoma" charset="0"/>
                <a:ea typeface="Tahoma" charset="0"/>
                <a:cs typeface="Tahoma" charset="0"/>
              </a:rPr>
              <a:t>This training program </a:t>
            </a:r>
          </a:p>
          <a:p>
            <a:pPr algn="ctr"/>
            <a:r>
              <a:rPr lang="en-US" sz="2000" b="1" i="0" baseline="0">
                <a:solidFill>
                  <a:srgbClr val="575759"/>
                </a:solidFill>
                <a:latin typeface="Tahoma" charset="0"/>
                <a:ea typeface="Tahoma" charset="0"/>
                <a:cs typeface="Tahoma" charset="0"/>
              </a:rPr>
              <a:t>is supported by:</a:t>
            </a:r>
          </a:p>
        </p:txBody>
      </p:sp>
      <p:pic>
        <p:nvPicPr>
          <p:cNvPr id="22" name="Picture 2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59260" y="5592570"/>
            <a:ext cx="1809448" cy="480542"/>
          </a:xfrm>
          <a:prstGeom prst="rect">
            <a:avLst/>
          </a:prstGeom>
        </p:spPr>
      </p:pic>
    </p:spTree>
    <p:extLst>
      <p:ext uri="{BB962C8B-B14F-4D97-AF65-F5344CB8AC3E}">
        <p14:creationId xmlns:p14="http://schemas.microsoft.com/office/powerpoint/2010/main" val="21799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1" y="791154"/>
            <a:ext cx="8623935" cy="640080"/>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32" y="1570384"/>
            <a:ext cx="8623935" cy="4850294"/>
          </a:xfrm>
        </p:spPr>
        <p:txBody>
          <a:bodyPr/>
          <a:lstStyle>
            <a:lvl1pPr marL="260741" indent="-260741">
              <a:buFont typeface="Arial" panose="020B0604020202020204" pitchFamily="34" charset="0"/>
              <a:buChar char="•"/>
              <a:defRPr sz="2000">
                <a:latin typeface="Tahoma" charset="0"/>
                <a:ea typeface="Tahoma" charset="0"/>
                <a:cs typeface="Tahoma" charset="0"/>
              </a:defRPr>
            </a:lvl1pPr>
            <a:lvl2pPr>
              <a:buClr>
                <a:srgbClr val="20BDDB"/>
              </a:buCl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Slide Number Placeholder 3"/>
          <p:cNvSpPr>
            <a:spLocks noGrp="1"/>
          </p:cNvSpPr>
          <p:nvPr>
            <p:ph type="sldNum" sz="quarter" idx="10"/>
          </p:nvPr>
        </p:nvSpPr>
        <p:spPr/>
        <p:txBody>
          <a:bodyPr/>
          <a:lstStyle/>
          <a:p>
            <a:fld id="{4FACB3E1-20E2-D24F-8BE6-CB5F27E61535}" type="slidenum">
              <a:rPr lang="en-US" smtClean="0"/>
              <a:pPr/>
              <a:t>‹#›</a:t>
            </a:fld>
            <a:endParaRPr lang="en-US"/>
          </a:p>
        </p:txBody>
      </p:sp>
    </p:spTree>
    <p:extLst>
      <p:ext uri="{BB962C8B-B14F-4D97-AF65-F5344CB8AC3E}">
        <p14:creationId xmlns:p14="http://schemas.microsoft.com/office/powerpoint/2010/main" val="162429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29" y="810489"/>
            <a:ext cx="8635613" cy="650564"/>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29" y="1590261"/>
            <a:ext cx="4153067" cy="4800600"/>
          </a:xfrm>
        </p:spPr>
        <p:txBody>
          <a:bodyPr/>
          <a:lstStyle>
            <a:lvl1pPr marL="260741" indent="-260741">
              <a:buFont typeface="Arial" panose="020B0604020202020204" pitchFamily="34" charset="0"/>
              <a:buChar char="•"/>
              <a:defRPr sz="2000" baseline="0">
                <a:solidFill>
                  <a:srgbClr val="575759"/>
                </a:solidFill>
                <a:latin typeface="Tahoma" charset="0"/>
                <a:ea typeface="Tahoma" charset="0"/>
                <a:cs typeface="Tahoma" charset="0"/>
              </a:defRPr>
            </a:lvl1pPr>
            <a:lvl2pP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10"/>
          </p:nvPr>
        </p:nvSpPr>
        <p:spPr>
          <a:xfrm>
            <a:off x="4722575" y="1590261"/>
            <a:ext cx="4153067" cy="4800600"/>
          </a:xfrm>
        </p:spPr>
        <p:txBody>
          <a:bodyPr/>
          <a:lstStyle>
            <a:lvl1pPr>
              <a:defRPr>
                <a:latin typeface="Tahoma" charset="0"/>
                <a:ea typeface="Tahoma" charset="0"/>
                <a:cs typeface="Tahoma" charset="0"/>
              </a:defRPr>
            </a:lvl1pPr>
            <a:lvl2pPr>
              <a:defRPr sz="1800">
                <a:latin typeface="Tahoma" charset="0"/>
                <a:ea typeface="Tahoma" charset="0"/>
                <a:cs typeface="Tahoma" charset="0"/>
              </a:defRPr>
            </a:lvl2pPr>
            <a:lvl3pPr>
              <a:defRPr sz="1800">
                <a:latin typeface="Tahoma" charset="0"/>
                <a:ea typeface="Tahoma" charset="0"/>
                <a:cs typeface="Tahoma" charset="0"/>
              </a:defRPr>
            </a:lvl3pPr>
            <a:lvl4pPr>
              <a:defRPr sz="1800">
                <a:latin typeface="Tahoma" charset="0"/>
                <a:ea typeface="Tahoma" charset="0"/>
                <a:cs typeface="Tahoma" charset="0"/>
              </a:defRPr>
            </a:lvl4pPr>
            <a:lvl5pPr marL="1371566"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Slide Number Placeholder 3"/>
          <p:cNvSpPr>
            <a:spLocks noGrp="1"/>
          </p:cNvSpPr>
          <p:nvPr>
            <p:ph type="sldNum" sz="quarter" idx="4"/>
          </p:nvPr>
        </p:nvSpPr>
        <p:spPr>
          <a:xfrm>
            <a:off x="8448261" y="6480313"/>
            <a:ext cx="427381" cy="287398"/>
          </a:xfrm>
          <a:prstGeom prst="rect">
            <a:avLst/>
          </a:prstGeom>
        </p:spPr>
        <p:txBody>
          <a:bodyPr vert="horz" lIns="91440" tIns="45720" rIns="91440" bIns="45720" rtlCol="0" anchor="ctr"/>
          <a:lstStyle>
            <a:lvl1pPr algn="ctr">
              <a:defRPr sz="1200" b="1" baseline="0">
                <a:solidFill>
                  <a:schemeClr val="bg1"/>
                </a:solidFill>
                <a:latin typeface="Arial" panose="020B0604020202020204" pitchFamily="34" charset="0"/>
                <a:cs typeface="Arial" panose="020B0604020202020204" pitchFamily="34" charset="0"/>
              </a:defRPr>
            </a:lvl1pPr>
          </a:lstStyle>
          <a:p>
            <a:fld id="{485AC5E9-28C9-498F-BCCA-E3048E5B58DF}" type="slidenum">
              <a:rPr lang="en-US" smtClean="0"/>
              <a:pPr/>
              <a:t>‹#›</a:t>
            </a:fld>
            <a:endParaRPr lang="en-US"/>
          </a:p>
        </p:txBody>
      </p:sp>
    </p:spTree>
    <p:extLst>
      <p:ext uri="{BB962C8B-B14F-4D97-AF65-F5344CB8AC3E}">
        <p14:creationId xmlns:p14="http://schemas.microsoft.com/office/powerpoint/2010/main" val="8610775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8660" y="782456"/>
            <a:ext cx="8676861" cy="688944"/>
          </a:xfrm>
          <a:prstGeom prst="rect">
            <a:avLst/>
          </a:prstGeom>
          <a:ln>
            <a:noFill/>
          </a:ln>
        </p:spPr>
        <p:txBody>
          <a:bodyPr vert="horz" lIns="91440" tIns="45720" rIns="91440" bIns="45720" rtlCol="0" anchor="ctr">
            <a:normAutofit/>
          </a:bodyPr>
          <a:lstStyle/>
          <a:p>
            <a:r>
              <a:rPr lang="en-US" dirty="0"/>
              <a:t>This is my page title.</a:t>
            </a:r>
          </a:p>
        </p:txBody>
      </p:sp>
      <p:sp>
        <p:nvSpPr>
          <p:cNvPr id="3" name="Text Placeholder 2"/>
          <p:cNvSpPr>
            <a:spLocks noGrp="1"/>
          </p:cNvSpPr>
          <p:nvPr>
            <p:ph type="body" idx="1"/>
          </p:nvPr>
        </p:nvSpPr>
        <p:spPr>
          <a:xfrm>
            <a:off x="218660" y="1610138"/>
            <a:ext cx="8676861" cy="476084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p:cNvSpPr/>
          <p:nvPr userDrawn="1"/>
        </p:nvSpPr>
        <p:spPr>
          <a:xfrm>
            <a:off x="0" y="0"/>
            <a:ext cx="9144000" cy="212627"/>
          </a:xfrm>
          <a:prstGeom prst="rect">
            <a:avLst/>
          </a:prstGeom>
          <a:solidFill>
            <a:srgbClr val="20BD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1" name="Rectangle 10"/>
          <p:cNvSpPr/>
          <p:nvPr userDrawn="1"/>
        </p:nvSpPr>
        <p:spPr>
          <a:xfrm>
            <a:off x="0" y="265894"/>
            <a:ext cx="9144000" cy="443416"/>
          </a:xfrm>
          <a:prstGeom prst="rect">
            <a:avLst/>
          </a:prstGeom>
          <a:solidFill>
            <a:srgbClr val="57575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4" name="Rectangle 13"/>
          <p:cNvSpPr/>
          <p:nvPr userDrawn="1"/>
        </p:nvSpPr>
        <p:spPr>
          <a:xfrm>
            <a:off x="8457982" y="6489421"/>
            <a:ext cx="686017" cy="266142"/>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9" name="Picture 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457983" y="53267"/>
            <a:ext cx="686017" cy="613259"/>
          </a:xfrm>
          <a:prstGeom prst="rect">
            <a:avLst/>
          </a:prstGeom>
          <a:effectLst/>
        </p:spPr>
      </p:pic>
      <p:sp>
        <p:nvSpPr>
          <p:cNvPr id="4" name="Slide Number Placeholder 3"/>
          <p:cNvSpPr>
            <a:spLocks noGrp="1"/>
          </p:cNvSpPr>
          <p:nvPr>
            <p:ph type="sldNum" sz="quarter" idx="4"/>
          </p:nvPr>
        </p:nvSpPr>
        <p:spPr>
          <a:xfrm>
            <a:off x="8457981" y="6489421"/>
            <a:ext cx="437539" cy="266142"/>
          </a:xfrm>
          <a:prstGeom prst="rect">
            <a:avLst/>
          </a:prstGeom>
        </p:spPr>
        <p:txBody>
          <a:bodyPr vert="horz" lIns="91440" tIns="45720" rIns="91440" bIns="45720" rtlCol="0" anchor="ctr"/>
          <a:lstStyle>
            <a:lvl1pPr algn="r">
              <a:defRPr sz="1200" b="1" i="0" baseline="0">
                <a:solidFill>
                  <a:schemeClr val="bg1"/>
                </a:solidFill>
                <a:latin typeface="Arial" charset="0"/>
                <a:ea typeface="Arial" charset="0"/>
                <a:cs typeface="Arial" charset="0"/>
              </a:defRPr>
            </a:lvl1p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018128377"/>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51" r:id="rId3"/>
  </p:sldLayoutIdLst>
  <p:hf hdr="0" ftr="0" dt="0"/>
  <p:txStyles>
    <p:titleStyle>
      <a:lvl1pPr algn="l" defTabSz="685783" rtl="0" eaLnBrk="1" latinLnBrk="0" hangingPunct="1">
        <a:lnSpc>
          <a:spcPct val="90000"/>
        </a:lnSpc>
        <a:spcBef>
          <a:spcPct val="0"/>
        </a:spcBef>
        <a:buNone/>
        <a:defRPr sz="3000" b="1" kern="1200" baseline="0">
          <a:solidFill>
            <a:srgbClr val="20BDDB"/>
          </a:solidFill>
          <a:latin typeface="Tahoma" charset="0"/>
          <a:ea typeface="Tahoma" charset="0"/>
          <a:cs typeface="Tahoma" charset="0"/>
        </a:defRPr>
      </a:lvl1pPr>
    </p:titleStyle>
    <p:bodyStyle>
      <a:lvl1pPr marL="260741" indent="-260741" algn="l" defTabSz="685783" rtl="0" eaLnBrk="1" latinLnBrk="0" hangingPunct="1">
        <a:lnSpc>
          <a:spcPct val="90000"/>
        </a:lnSpc>
        <a:spcBef>
          <a:spcPts val="450"/>
        </a:spcBef>
        <a:spcAft>
          <a:spcPts val="900"/>
        </a:spcAft>
        <a:buClr>
          <a:srgbClr val="274448"/>
        </a:buClr>
        <a:buSzPct val="145000"/>
        <a:buFont typeface="Arial" panose="020B0604020202020204" pitchFamily="34" charset="0"/>
        <a:buChar char="•"/>
        <a:defRPr sz="2000" kern="1200" baseline="0">
          <a:solidFill>
            <a:srgbClr val="575759"/>
          </a:solidFill>
          <a:latin typeface="Tahoma" charset="0"/>
          <a:ea typeface="Tahoma" charset="0"/>
          <a:cs typeface="Tahoma" charset="0"/>
        </a:defRPr>
      </a:lvl1pPr>
      <a:lvl2pPr marL="603632" indent="-260741" algn="l" defTabSz="685783" rtl="0" eaLnBrk="1" latinLnBrk="0" hangingPunct="1">
        <a:lnSpc>
          <a:spcPct val="90000"/>
        </a:lnSpc>
        <a:spcBef>
          <a:spcPts val="450"/>
        </a:spcBef>
        <a:spcAft>
          <a:spcPts val="900"/>
        </a:spcAft>
        <a:buClr>
          <a:srgbClr val="20BDDB"/>
        </a:buClr>
        <a:buFont typeface="Courier New" charset="0"/>
        <a:buChar char="o"/>
        <a:defRPr sz="1800" kern="1200" baseline="0">
          <a:solidFill>
            <a:srgbClr val="575759"/>
          </a:solidFill>
          <a:latin typeface="Tahoma" charset="0"/>
          <a:ea typeface="Tahoma" charset="0"/>
          <a:cs typeface="Tahoma" charset="0"/>
        </a:defRPr>
      </a:lvl2pPr>
      <a:lvl3pPr marL="857228" indent="-171446" algn="l" defTabSz="685783" rtl="0" eaLnBrk="1" latinLnBrk="0" hangingPunct="1">
        <a:lnSpc>
          <a:spcPct val="90000"/>
        </a:lnSpc>
        <a:spcBef>
          <a:spcPts val="450"/>
        </a:spcBef>
        <a:spcAft>
          <a:spcPts val="900"/>
        </a:spcAft>
        <a:buClr>
          <a:srgbClr val="575759"/>
        </a:buClr>
        <a:buSzPct val="80000"/>
        <a:buFont typeface="Wingdings" panose="05000000000000000000" pitchFamily="2" charset="2"/>
        <a:buChar char="§"/>
        <a:defRPr sz="1800" kern="1200" baseline="0">
          <a:solidFill>
            <a:srgbClr val="575759"/>
          </a:solidFill>
          <a:latin typeface="Tahoma" charset="0"/>
          <a:ea typeface="Tahoma" charset="0"/>
          <a:cs typeface="Tahoma" charset="0"/>
        </a:defRPr>
      </a:lvl3pPr>
      <a:lvl4pPr marL="1200120" indent="-171446" algn="l" defTabSz="685783" rtl="0" eaLnBrk="1" latinLnBrk="0" hangingPunct="1">
        <a:lnSpc>
          <a:spcPct val="90000"/>
        </a:lnSpc>
        <a:spcBef>
          <a:spcPts val="450"/>
        </a:spcBef>
        <a:spcAft>
          <a:spcPts val="900"/>
        </a:spcAft>
        <a:buClr>
          <a:srgbClr val="20BDDB"/>
        </a:buClr>
        <a:buFont typeface="Arial" charset="0"/>
        <a:buChar char="•"/>
        <a:defRPr sz="1800" kern="1200" baseline="0">
          <a:solidFill>
            <a:srgbClr val="575759"/>
          </a:solidFill>
          <a:latin typeface="Tahoma" charset="0"/>
          <a:ea typeface="Tahoma" charset="0"/>
          <a:cs typeface="Tahoma" charset="0"/>
        </a:defRPr>
      </a:lvl4pPr>
      <a:lvl5pPr marL="1543012" indent="-171446" algn="l" defTabSz="685783" rtl="0" eaLnBrk="1" latinLnBrk="0" hangingPunct="1">
        <a:lnSpc>
          <a:spcPct val="90000"/>
        </a:lnSpc>
        <a:spcBef>
          <a:spcPts val="450"/>
        </a:spcBef>
        <a:spcAft>
          <a:spcPts val="900"/>
        </a:spcAft>
        <a:buFont typeface="Arial"/>
        <a:buChar char="•"/>
        <a:defRPr sz="1350" kern="1200">
          <a:solidFill>
            <a:schemeClr val="tx1"/>
          </a:solidFill>
          <a:latin typeface="Warnock Pro" charset="0"/>
          <a:ea typeface="Warnock Pro" charset="0"/>
          <a:cs typeface="Warnock Pro" charset="0"/>
        </a:defRPr>
      </a:lvl5pPr>
      <a:lvl6pPr marL="1885903"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fdic.gov/consumers/template/template.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bankrate.co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americasaves.org/local-campaigns/university-of-illinois-save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hyperlink" Target="https://creativecommons.org/licenses/by/3.0/" TargetMode="External"/><Relationship Id="rId4" Type="http://schemas.openxmlformats.org/officeDocument/2006/relationships/hyperlink" Target="https://blog.karenfayeth.com/?p=8523"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 y="2074990"/>
            <a:ext cx="9029700" cy="924339"/>
          </a:xfrm>
        </p:spPr>
        <p:txBody>
          <a:bodyPr>
            <a:noAutofit/>
          </a:bodyPr>
          <a:lstStyle/>
          <a:p>
            <a:r>
              <a:rPr lang="en-US" sz="4000" dirty="0"/>
              <a:t>Module 2: </a:t>
            </a:r>
            <a:br>
              <a:rPr lang="en-US" sz="4000" dirty="0"/>
            </a:br>
            <a:r>
              <a:rPr lang="en-US" sz="4000" dirty="0"/>
              <a:t>Financial Capability and </a:t>
            </a:r>
            <a:br>
              <a:rPr lang="en-US" sz="4000" dirty="0"/>
            </a:br>
            <a:r>
              <a:rPr lang="en-US" sz="4000" dirty="0"/>
              <a:t>Access to Financial Services</a:t>
            </a:r>
          </a:p>
        </p:txBody>
      </p:sp>
    </p:spTree>
    <p:extLst>
      <p:ext uri="{BB962C8B-B14F-4D97-AF65-F5344CB8AC3E}">
        <p14:creationId xmlns:p14="http://schemas.microsoft.com/office/powerpoint/2010/main" val="493312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861561"/>
            <a:ext cx="8623935" cy="640080"/>
          </a:xfrm>
        </p:spPr>
        <p:txBody>
          <a:bodyPr>
            <a:noAutofit/>
          </a:bodyPr>
          <a:lstStyle/>
          <a:p>
            <a:r>
              <a:rPr lang="en-US" dirty="0"/>
              <a:t>What Do You Need to Know About Financial Services?</a:t>
            </a:r>
          </a:p>
        </p:txBody>
      </p:sp>
      <p:sp>
        <p:nvSpPr>
          <p:cNvPr id="3" name="Content Placeholder 2"/>
          <p:cNvSpPr>
            <a:spLocks noGrp="1"/>
          </p:cNvSpPr>
          <p:nvPr>
            <p:ph idx="1"/>
          </p:nvPr>
        </p:nvSpPr>
        <p:spPr>
          <a:xfrm>
            <a:off x="240032" y="1841326"/>
            <a:ext cx="8623935" cy="4579352"/>
          </a:xfrm>
        </p:spPr>
        <p:txBody>
          <a:bodyPr/>
          <a:lstStyle/>
          <a:p>
            <a:r>
              <a:rPr lang="en-US" dirty="0"/>
              <a:t>Who offers financial services</a:t>
            </a:r>
          </a:p>
          <a:p>
            <a:r>
              <a:rPr lang="en-US" dirty="0"/>
              <a:t>What financial services are available</a:t>
            </a:r>
          </a:p>
          <a:p>
            <a:r>
              <a:rPr lang="en-US" dirty="0"/>
              <a:t>Where they are offered</a:t>
            </a:r>
          </a:p>
          <a:p>
            <a:r>
              <a:rPr lang="en-US" dirty="0"/>
              <a:t>How to compare and choose what you need</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10</a:t>
            </a:fld>
            <a:endParaRPr lang="en-US"/>
          </a:p>
        </p:txBody>
      </p:sp>
    </p:spTree>
    <p:extLst>
      <p:ext uri="{BB962C8B-B14F-4D97-AF65-F5344CB8AC3E}">
        <p14:creationId xmlns:p14="http://schemas.microsoft.com/office/powerpoint/2010/main" val="779008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Who Offers Financial Services?</a:t>
            </a:r>
          </a:p>
        </p:txBody>
      </p:sp>
      <p:sp>
        <p:nvSpPr>
          <p:cNvPr id="3" name="Content Placeholder 2"/>
          <p:cNvSpPr>
            <a:spLocks noGrp="1"/>
          </p:cNvSpPr>
          <p:nvPr>
            <p:ph idx="1"/>
          </p:nvPr>
        </p:nvSpPr>
        <p:spPr>
          <a:xfrm>
            <a:off x="271585" y="1639127"/>
            <a:ext cx="8623935" cy="4850294"/>
          </a:xfrm>
        </p:spPr>
        <p:txBody>
          <a:bodyPr/>
          <a:lstStyle/>
          <a:p>
            <a:r>
              <a:rPr lang="en-US" dirty="0"/>
              <a:t>Banks</a:t>
            </a:r>
          </a:p>
          <a:p>
            <a:r>
              <a:rPr lang="en-US" dirty="0"/>
              <a:t>Credit Unions</a:t>
            </a:r>
          </a:p>
          <a:p>
            <a:r>
              <a:rPr lang="en-US" dirty="0"/>
              <a:t>Wal-Mart</a:t>
            </a:r>
          </a:p>
          <a:p>
            <a:r>
              <a:rPr lang="en-US" dirty="0"/>
              <a:t>Convenience Stores</a:t>
            </a:r>
          </a:p>
          <a:p>
            <a:r>
              <a:rPr lang="en-US" dirty="0"/>
              <a:t>U.S. Postal Service</a:t>
            </a:r>
          </a:p>
          <a:p>
            <a:r>
              <a:rPr lang="en-US" dirty="0"/>
              <a:t>Prepaid Cards—Grocery Stores, Retail Stores</a:t>
            </a:r>
          </a:p>
          <a:p>
            <a:r>
              <a:rPr lang="en-US" dirty="0"/>
              <a:t>Internet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11</a:t>
            </a:fld>
            <a:endParaRPr lang="en-US"/>
          </a:p>
        </p:txBody>
      </p:sp>
    </p:spTree>
    <p:custDataLst>
      <p:tags r:id="rId1"/>
    </p:custDataLst>
    <p:extLst>
      <p:ext uri="{BB962C8B-B14F-4D97-AF65-F5344CB8AC3E}">
        <p14:creationId xmlns:p14="http://schemas.microsoft.com/office/powerpoint/2010/main" val="3237615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Basics of Financial Services</a:t>
            </a:r>
          </a:p>
        </p:txBody>
      </p:sp>
      <p:sp>
        <p:nvSpPr>
          <p:cNvPr id="3" name="Content Placeholder 2"/>
          <p:cNvSpPr>
            <a:spLocks noGrp="1"/>
          </p:cNvSpPr>
          <p:nvPr>
            <p:ph idx="1"/>
          </p:nvPr>
        </p:nvSpPr>
        <p:spPr>
          <a:xfrm>
            <a:off x="240031" y="1639127"/>
            <a:ext cx="8623935" cy="4850294"/>
          </a:xfrm>
        </p:spPr>
        <p:txBody>
          <a:bodyPr/>
          <a:lstStyle/>
          <a:p>
            <a:r>
              <a:rPr lang="en-US" dirty="0"/>
              <a:t>For our time today, we will focus on:</a:t>
            </a:r>
          </a:p>
          <a:p>
            <a:pPr lvl="1"/>
            <a:r>
              <a:rPr lang="en-US" sz="2000" dirty="0"/>
              <a:t>Banks</a:t>
            </a:r>
          </a:p>
          <a:p>
            <a:pPr lvl="1"/>
            <a:r>
              <a:rPr lang="en-US" sz="2000" dirty="0"/>
              <a:t>Credit Unions </a:t>
            </a:r>
          </a:p>
          <a:p>
            <a:pPr lvl="1"/>
            <a:r>
              <a:rPr lang="en-US" sz="2000" dirty="0"/>
              <a:t>Illinois ABLE Accounts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12</a:t>
            </a:fld>
            <a:endParaRPr lang="en-US"/>
          </a:p>
        </p:txBody>
      </p:sp>
    </p:spTree>
    <p:custDataLst>
      <p:tags r:id="rId1"/>
    </p:custDataLst>
    <p:extLst>
      <p:ext uri="{BB962C8B-B14F-4D97-AF65-F5344CB8AC3E}">
        <p14:creationId xmlns:p14="http://schemas.microsoft.com/office/powerpoint/2010/main" val="3825958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C5382-02A8-AB44-A21D-C845C3A3AE48}"/>
              </a:ext>
            </a:extLst>
          </p:cNvPr>
          <p:cNvSpPr>
            <a:spLocks noGrp="1"/>
          </p:cNvSpPr>
          <p:nvPr>
            <p:ph type="title"/>
          </p:nvPr>
        </p:nvSpPr>
        <p:spPr>
          <a:xfrm>
            <a:off x="240031" y="791154"/>
            <a:ext cx="8623935" cy="779230"/>
          </a:xfrm>
        </p:spPr>
        <p:txBody>
          <a:bodyPr>
            <a:noAutofit/>
          </a:bodyPr>
          <a:lstStyle/>
          <a:p>
            <a:r>
              <a:rPr lang="en-US" dirty="0"/>
              <a:t>How Do Consumers Choose?</a:t>
            </a:r>
          </a:p>
        </p:txBody>
      </p:sp>
      <p:sp>
        <p:nvSpPr>
          <p:cNvPr id="3" name="Content Placeholder 2">
            <a:extLst>
              <a:ext uri="{FF2B5EF4-FFF2-40B4-BE49-F238E27FC236}">
                <a16:creationId xmlns:a16="http://schemas.microsoft.com/office/drawing/2014/main" id="{A9CE7260-FDCA-B242-ABF0-28CC60248AAE}"/>
              </a:ext>
            </a:extLst>
          </p:cNvPr>
          <p:cNvSpPr>
            <a:spLocks noGrp="1"/>
          </p:cNvSpPr>
          <p:nvPr>
            <p:ph idx="1"/>
          </p:nvPr>
        </p:nvSpPr>
        <p:spPr>
          <a:xfrm>
            <a:off x="240032" y="1828800"/>
            <a:ext cx="8623935" cy="4591878"/>
          </a:xfrm>
        </p:spPr>
        <p:txBody>
          <a:bodyPr>
            <a:normAutofit/>
          </a:bodyPr>
          <a:lstStyle/>
          <a:p>
            <a:pPr marL="342900" indent="-342900"/>
            <a:r>
              <a:rPr lang="en-US" dirty="0">
                <a:latin typeface="Tahoma" panose="020B0604030504040204" pitchFamily="34" charset="0"/>
                <a:ea typeface="Tahoma" panose="020B0604030504040204" pitchFamily="34" charset="0"/>
                <a:cs typeface="Tahoma" panose="020B0604030504040204" pitchFamily="34" charset="0"/>
              </a:rPr>
              <a:t>Friendliness, trustworthiness</a:t>
            </a:r>
          </a:p>
          <a:p>
            <a:pPr marL="342900" indent="-342900"/>
            <a:r>
              <a:rPr lang="en-US" dirty="0">
                <a:latin typeface="Tahoma" panose="020B0604030504040204" pitchFamily="34" charset="0"/>
                <a:ea typeface="Tahoma" panose="020B0604030504040204" pitchFamily="34" charset="0"/>
                <a:cs typeface="Tahoma" panose="020B0604030504040204" pitchFamily="34" charset="0"/>
              </a:rPr>
              <a:t>Ease/convenience</a:t>
            </a:r>
          </a:p>
          <a:p>
            <a:pPr marL="342900" indent="-342900"/>
            <a:r>
              <a:rPr lang="en-US" dirty="0">
                <a:latin typeface="Tahoma" panose="020B0604030504040204" pitchFamily="34" charset="0"/>
                <a:ea typeface="Tahoma" panose="020B0604030504040204" pitchFamily="34" charset="0"/>
                <a:cs typeface="Tahoma" panose="020B0604030504040204" pitchFamily="34" charset="0"/>
              </a:rPr>
              <a:t>Too many choices or limited choices</a:t>
            </a:r>
          </a:p>
          <a:p>
            <a:pPr marL="342900" indent="-342900"/>
            <a:r>
              <a:rPr lang="en-US" dirty="0">
                <a:latin typeface="Tahoma" panose="020B0604030504040204" pitchFamily="34" charset="0"/>
                <a:ea typeface="Tahoma" panose="020B0604030504040204" pitchFamily="34" charset="0"/>
                <a:cs typeface="Tahoma" panose="020B0604030504040204" pitchFamily="34" charset="0"/>
              </a:rPr>
              <a:t>Default options</a:t>
            </a:r>
          </a:p>
        </p:txBody>
      </p:sp>
      <p:sp>
        <p:nvSpPr>
          <p:cNvPr id="4" name="Slide Number Placeholder 3">
            <a:extLst>
              <a:ext uri="{FF2B5EF4-FFF2-40B4-BE49-F238E27FC236}">
                <a16:creationId xmlns:a16="http://schemas.microsoft.com/office/drawing/2014/main" id="{EE8BE1F9-A5DC-1340-B594-0E2E95B53B93}"/>
              </a:ext>
            </a:extLst>
          </p:cNvPr>
          <p:cNvSpPr>
            <a:spLocks noGrp="1"/>
          </p:cNvSpPr>
          <p:nvPr>
            <p:ph type="sldNum" sz="quarter" idx="10"/>
          </p:nvPr>
        </p:nvSpPr>
        <p:spPr/>
        <p:txBody>
          <a:bodyPr/>
          <a:lstStyle/>
          <a:p>
            <a:fld id="{4FACB3E1-20E2-D24F-8BE6-CB5F27E61535}" type="slidenum">
              <a:rPr lang="en-US" smtClean="0"/>
              <a:pPr/>
              <a:t>13</a:t>
            </a:fld>
            <a:endParaRPr lang="en-US"/>
          </a:p>
        </p:txBody>
      </p:sp>
    </p:spTree>
    <p:extLst>
      <p:ext uri="{BB962C8B-B14F-4D97-AF65-F5344CB8AC3E}">
        <p14:creationId xmlns:p14="http://schemas.microsoft.com/office/powerpoint/2010/main" val="17321752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69D68-EE4D-3047-8878-FD6B1436EA22}"/>
              </a:ext>
            </a:extLst>
          </p:cNvPr>
          <p:cNvSpPr>
            <a:spLocks noGrp="1"/>
          </p:cNvSpPr>
          <p:nvPr>
            <p:ph type="title"/>
          </p:nvPr>
        </p:nvSpPr>
        <p:spPr/>
        <p:txBody>
          <a:bodyPr/>
          <a:lstStyle/>
          <a:p>
            <a:r>
              <a:rPr lang="en-US" dirty="0"/>
              <a:t>Deposit Accounts</a:t>
            </a:r>
          </a:p>
        </p:txBody>
      </p:sp>
      <p:sp>
        <p:nvSpPr>
          <p:cNvPr id="3" name="Content Placeholder 2">
            <a:extLst>
              <a:ext uri="{FF2B5EF4-FFF2-40B4-BE49-F238E27FC236}">
                <a16:creationId xmlns:a16="http://schemas.microsoft.com/office/drawing/2014/main" id="{CC7B4442-D1CA-604F-92D0-BEBBA40A4C0F}"/>
              </a:ext>
            </a:extLst>
          </p:cNvPr>
          <p:cNvSpPr>
            <a:spLocks noGrp="1"/>
          </p:cNvSpPr>
          <p:nvPr>
            <p:ph idx="1"/>
          </p:nvPr>
        </p:nvSpPr>
        <p:spPr/>
        <p:txBody>
          <a:bodyPr/>
          <a:lstStyle/>
          <a:p>
            <a:r>
              <a:rPr lang="en-US" dirty="0"/>
              <a:t>Accounts (such as checking, savings or money markets) where you deposit your money and can use the money without restriction or access to it later are what banks and credit unions call deposit accounts.</a:t>
            </a:r>
          </a:p>
        </p:txBody>
      </p:sp>
      <p:sp>
        <p:nvSpPr>
          <p:cNvPr id="4" name="Slide Number Placeholder 3">
            <a:extLst>
              <a:ext uri="{FF2B5EF4-FFF2-40B4-BE49-F238E27FC236}">
                <a16:creationId xmlns:a16="http://schemas.microsoft.com/office/drawing/2014/main" id="{2EE309C8-6349-EA4E-B9B4-AC4EB8A4DCEA}"/>
              </a:ext>
            </a:extLst>
          </p:cNvPr>
          <p:cNvSpPr>
            <a:spLocks noGrp="1"/>
          </p:cNvSpPr>
          <p:nvPr>
            <p:ph type="sldNum" sz="quarter" idx="10"/>
          </p:nvPr>
        </p:nvSpPr>
        <p:spPr/>
        <p:txBody>
          <a:bodyPr/>
          <a:lstStyle/>
          <a:p>
            <a:fld id="{4FACB3E1-20E2-D24F-8BE6-CB5F27E61535}" type="slidenum">
              <a:rPr lang="en-US" smtClean="0"/>
              <a:pPr/>
              <a:t>14</a:t>
            </a:fld>
            <a:endParaRPr lang="en-US"/>
          </a:p>
        </p:txBody>
      </p:sp>
    </p:spTree>
    <p:extLst>
      <p:ext uri="{BB962C8B-B14F-4D97-AF65-F5344CB8AC3E}">
        <p14:creationId xmlns:p14="http://schemas.microsoft.com/office/powerpoint/2010/main" val="2889784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486F4-6207-0747-AF36-1A5AECBF7579}"/>
              </a:ext>
            </a:extLst>
          </p:cNvPr>
          <p:cNvSpPr>
            <a:spLocks noGrp="1"/>
          </p:cNvSpPr>
          <p:nvPr>
            <p:ph type="title"/>
          </p:nvPr>
        </p:nvSpPr>
        <p:spPr/>
        <p:txBody>
          <a:bodyPr>
            <a:normAutofit/>
          </a:bodyPr>
          <a:lstStyle/>
          <a:p>
            <a:r>
              <a:rPr lang="en-US" dirty="0">
                <a:latin typeface="Tahoma" panose="020B0604030504040204" pitchFamily="34" charset="0"/>
                <a:ea typeface="Tahoma" panose="020B0604030504040204" pitchFamily="34" charset="0"/>
                <a:cs typeface="Tahoma" panose="020B0604030504040204" pitchFamily="34" charset="0"/>
              </a:rPr>
              <a:t>Choosing a Deposit Account</a:t>
            </a:r>
          </a:p>
        </p:txBody>
      </p:sp>
      <p:sp>
        <p:nvSpPr>
          <p:cNvPr id="3" name="Content Placeholder 2">
            <a:extLst>
              <a:ext uri="{FF2B5EF4-FFF2-40B4-BE49-F238E27FC236}">
                <a16:creationId xmlns:a16="http://schemas.microsoft.com/office/drawing/2014/main" id="{BE89BE30-BC15-F44A-AB1C-9D4B5B72BC44}"/>
              </a:ext>
            </a:extLst>
          </p:cNvPr>
          <p:cNvSpPr>
            <a:spLocks noGrp="1"/>
          </p:cNvSpPr>
          <p:nvPr>
            <p:ph idx="1"/>
          </p:nvPr>
        </p:nvSpPr>
        <p:spPr/>
        <p:txBody>
          <a:bodyPr/>
          <a:lstStyle/>
          <a:p>
            <a:r>
              <a:rPr lang="en-US" dirty="0"/>
              <a:t>How will I use it? (ATM networks, direct deposit or checks? Savings?)</a:t>
            </a:r>
          </a:p>
          <a:p>
            <a:r>
              <a:rPr lang="en-US" dirty="0"/>
              <a:t>Do I need branches?</a:t>
            </a:r>
          </a:p>
          <a:p>
            <a:r>
              <a:rPr lang="en-US" dirty="0"/>
              <a:t>Is it insured? (FDIC and NCUA)</a:t>
            </a:r>
          </a:p>
          <a:p>
            <a:r>
              <a:rPr lang="en-US" dirty="0"/>
              <a:t>Am I (or my family) a member of a group that gives me access—credit unions, professional associations, military, AAA, employers, etc. </a:t>
            </a:r>
          </a:p>
          <a:p>
            <a:r>
              <a:rPr lang="en-US" dirty="0"/>
              <a:t>Do I need overdraft protection?</a:t>
            </a:r>
          </a:p>
        </p:txBody>
      </p:sp>
      <p:sp>
        <p:nvSpPr>
          <p:cNvPr id="4" name="Slide Number Placeholder 3">
            <a:extLst>
              <a:ext uri="{FF2B5EF4-FFF2-40B4-BE49-F238E27FC236}">
                <a16:creationId xmlns:a16="http://schemas.microsoft.com/office/drawing/2014/main" id="{3328A899-0DB8-3B4C-A0AB-D7D2397D8F4C}"/>
              </a:ext>
            </a:extLst>
          </p:cNvPr>
          <p:cNvSpPr>
            <a:spLocks noGrp="1"/>
          </p:cNvSpPr>
          <p:nvPr>
            <p:ph type="sldNum" sz="quarter" idx="10"/>
          </p:nvPr>
        </p:nvSpPr>
        <p:spPr/>
        <p:txBody>
          <a:bodyPr/>
          <a:lstStyle/>
          <a:p>
            <a:fld id="{4FACB3E1-20E2-D24F-8BE6-CB5F27E61535}" type="slidenum">
              <a:rPr lang="en-US" smtClean="0"/>
              <a:pPr/>
              <a:t>15</a:t>
            </a:fld>
            <a:endParaRPr lang="en-US"/>
          </a:p>
        </p:txBody>
      </p:sp>
    </p:spTree>
    <p:extLst>
      <p:ext uri="{BB962C8B-B14F-4D97-AF65-F5344CB8AC3E}">
        <p14:creationId xmlns:p14="http://schemas.microsoft.com/office/powerpoint/2010/main" val="80087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68A66-C9CF-FB4C-B4A6-9FBD3C689236}"/>
              </a:ext>
            </a:extLst>
          </p:cNvPr>
          <p:cNvSpPr>
            <a:spLocks noGrp="1"/>
          </p:cNvSpPr>
          <p:nvPr>
            <p:ph type="title"/>
          </p:nvPr>
        </p:nvSpPr>
        <p:spPr/>
        <p:txBody>
          <a:bodyPr>
            <a:normAutofit/>
          </a:bodyPr>
          <a:lstStyle/>
          <a:p>
            <a:r>
              <a:rPr lang="en-US" dirty="0"/>
              <a:t>Factoring Costs When Choosing Accounts</a:t>
            </a:r>
          </a:p>
        </p:txBody>
      </p:sp>
      <p:sp>
        <p:nvSpPr>
          <p:cNvPr id="3" name="Content Placeholder 2">
            <a:extLst>
              <a:ext uri="{FF2B5EF4-FFF2-40B4-BE49-F238E27FC236}">
                <a16:creationId xmlns:a16="http://schemas.microsoft.com/office/drawing/2014/main" id="{20F33136-08CD-F24C-A9DD-542A9AA68AF8}"/>
              </a:ext>
            </a:extLst>
          </p:cNvPr>
          <p:cNvSpPr>
            <a:spLocks noGrp="1"/>
          </p:cNvSpPr>
          <p:nvPr>
            <p:ph idx="1"/>
          </p:nvPr>
        </p:nvSpPr>
        <p:spPr/>
        <p:txBody>
          <a:bodyPr/>
          <a:lstStyle/>
          <a:p>
            <a:r>
              <a:rPr lang="en-US" dirty="0"/>
              <a:t>How you will use the account determines how much it will “cost”:</a:t>
            </a:r>
          </a:p>
          <a:p>
            <a:pPr lvl="1"/>
            <a:r>
              <a:rPr lang="en-US" sz="2000" dirty="0"/>
              <a:t>Transaction fees, monthly maintenance fees, up to X transactions/month, overdraft fees, returned item fees, minimum balances, ATM fees, withdrawal fees, deposit fees</a:t>
            </a:r>
          </a:p>
          <a:p>
            <a:pPr lvl="1"/>
            <a:r>
              <a:rPr lang="en-US" sz="2000" dirty="0"/>
              <a:t>Do you have other accounts? (savings or loans?)</a:t>
            </a:r>
          </a:p>
          <a:p>
            <a:pPr lvl="1"/>
            <a:r>
              <a:rPr lang="en-US" sz="2000" dirty="0"/>
              <a:t>Interest bearing yields?</a:t>
            </a:r>
          </a:p>
        </p:txBody>
      </p:sp>
      <p:sp>
        <p:nvSpPr>
          <p:cNvPr id="4" name="Slide Number Placeholder 3">
            <a:extLst>
              <a:ext uri="{FF2B5EF4-FFF2-40B4-BE49-F238E27FC236}">
                <a16:creationId xmlns:a16="http://schemas.microsoft.com/office/drawing/2014/main" id="{0166039B-3EFB-2D4A-90DC-28EF75092AD8}"/>
              </a:ext>
            </a:extLst>
          </p:cNvPr>
          <p:cNvSpPr>
            <a:spLocks noGrp="1"/>
          </p:cNvSpPr>
          <p:nvPr>
            <p:ph type="sldNum" sz="quarter" idx="10"/>
          </p:nvPr>
        </p:nvSpPr>
        <p:spPr/>
        <p:txBody>
          <a:bodyPr/>
          <a:lstStyle/>
          <a:p>
            <a:fld id="{4FACB3E1-20E2-D24F-8BE6-CB5F27E61535}" type="slidenum">
              <a:rPr lang="en-US" smtClean="0"/>
              <a:pPr/>
              <a:t>16</a:t>
            </a:fld>
            <a:endParaRPr lang="en-US"/>
          </a:p>
        </p:txBody>
      </p:sp>
    </p:spTree>
    <p:extLst>
      <p:ext uri="{BB962C8B-B14F-4D97-AF65-F5344CB8AC3E}">
        <p14:creationId xmlns:p14="http://schemas.microsoft.com/office/powerpoint/2010/main" val="16458414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D0B12-150C-354C-A189-89D469A8BEA6}"/>
              </a:ext>
            </a:extLst>
          </p:cNvPr>
          <p:cNvSpPr>
            <a:spLocks noGrp="1"/>
          </p:cNvSpPr>
          <p:nvPr>
            <p:ph type="title"/>
          </p:nvPr>
        </p:nvSpPr>
        <p:spPr/>
        <p:txBody>
          <a:bodyPr>
            <a:normAutofit/>
          </a:bodyPr>
          <a:lstStyle/>
          <a:p>
            <a:r>
              <a:rPr lang="en-US" dirty="0"/>
              <a:t>FDIC Model Safe Account Template</a:t>
            </a:r>
          </a:p>
        </p:txBody>
      </p:sp>
      <p:sp>
        <p:nvSpPr>
          <p:cNvPr id="3" name="Content Placeholder 2">
            <a:extLst>
              <a:ext uri="{FF2B5EF4-FFF2-40B4-BE49-F238E27FC236}">
                <a16:creationId xmlns:a16="http://schemas.microsoft.com/office/drawing/2014/main" id="{4C0A2830-D13B-C648-84E3-5013CF931E37}"/>
              </a:ext>
            </a:extLst>
          </p:cNvPr>
          <p:cNvSpPr>
            <a:spLocks noGrp="1"/>
          </p:cNvSpPr>
          <p:nvPr>
            <p:ph idx="1"/>
          </p:nvPr>
        </p:nvSpPr>
        <p:spPr/>
        <p:txBody>
          <a:bodyPr>
            <a:normAutofit/>
          </a:bodyPr>
          <a:lstStyle/>
          <a:p>
            <a:r>
              <a:rPr lang="en-US" dirty="0"/>
              <a:t>The FDIC Model Safe Accounts Template provides insured institutions with guidelines for offering cost-effective transactional and savings accounts that are safe and affordable for consumers. </a:t>
            </a:r>
          </a:p>
          <a:p>
            <a:r>
              <a:rPr lang="en-US" dirty="0"/>
              <a:t>The electronic deposit accounts are designed to meet the needs of underserved consumers. </a:t>
            </a:r>
          </a:p>
          <a:p>
            <a:r>
              <a:rPr lang="en-US" dirty="0"/>
              <a:t>The accounts reflect the following guiding principles: </a:t>
            </a:r>
          </a:p>
          <a:p>
            <a:pPr lvl="1"/>
            <a:r>
              <a:rPr lang="en-US" sz="2000" dirty="0"/>
              <a:t>Transparent rates and fees that are reasonable and proportional to costs</a:t>
            </a:r>
          </a:p>
          <a:p>
            <a:pPr lvl="1"/>
            <a:r>
              <a:rPr lang="en-US" sz="2000" dirty="0"/>
              <a:t>Access to banking services that feature FDIC insurance</a:t>
            </a:r>
          </a:p>
          <a:p>
            <a:pPr lvl="1"/>
            <a:r>
              <a:rPr lang="en-US" sz="2000" dirty="0"/>
              <a:t>Protections afforded by applicable federal and state consumer protection laws, regulations and guidelines</a:t>
            </a:r>
          </a:p>
          <a:p>
            <a:r>
              <a:rPr lang="en-US" dirty="0">
                <a:hlinkClick r:id="rId2"/>
              </a:rPr>
              <a:t>fdic.gov/consumers/template/template.pdf</a:t>
            </a:r>
            <a:endParaRPr lang="en-US" dirty="0"/>
          </a:p>
        </p:txBody>
      </p:sp>
      <p:sp>
        <p:nvSpPr>
          <p:cNvPr id="4" name="Slide Number Placeholder 3">
            <a:extLst>
              <a:ext uri="{FF2B5EF4-FFF2-40B4-BE49-F238E27FC236}">
                <a16:creationId xmlns:a16="http://schemas.microsoft.com/office/drawing/2014/main" id="{C0607AA3-039C-B54E-BB60-1632F6D44B5D}"/>
              </a:ext>
            </a:extLst>
          </p:cNvPr>
          <p:cNvSpPr>
            <a:spLocks noGrp="1"/>
          </p:cNvSpPr>
          <p:nvPr>
            <p:ph type="sldNum" sz="quarter" idx="10"/>
          </p:nvPr>
        </p:nvSpPr>
        <p:spPr/>
        <p:txBody>
          <a:bodyPr/>
          <a:lstStyle/>
          <a:p>
            <a:fld id="{4FACB3E1-20E2-D24F-8BE6-CB5F27E61535}" type="slidenum">
              <a:rPr lang="en-US" smtClean="0"/>
              <a:pPr/>
              <a:t>17</a:t>
            </a:fld>
            <a:endParaRPr lang="en-US"/>
          </a:p>
        </p:txBody>
      </p:sp>
    </p:spTree>
    <p:extLst>
      <p:ext uri="{BB962C8B-B14F-4D97-AF65-F5344CB8AC3E}">
        <p14:creationId xmlns:p14="http://schemas.microsoft.com/office/powerpoint/2010/main" val="3758859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1D3A4-1023-D64B-8525-428DA867862E}"/>
              </a:ext>
            </a:extLst>
          </p:cNvPr>
          <p:cNvSpPr>
            <a:spLocks noGrp="1"/>
          </p:cNvSpPr>
          <p:nvPr>
            <p:ph type="title"/>
          </p:nvPr>
        </p:nvSpPr>
        <p:spPr/>
        <p:txBody>
          <a:bodyPr>
            <a:normAutofit/>
          </a:bodyPr>
          <a:lstStyle/>
          <a:p>
            <a:r>
              <a:rPr lang="en-US" dirty="0">
                <a:latin typeface="Tahoma" panose="020B0604030504040204" pitchFamily="34" charset="0"/>
                <a:ea typeface="Tahoma" panose="020B0604030504040204" pitchFamily="34" charset="0"/>
                <a:cs typeface="Tahoma" panose="020B0604030504040204" pitchFamily="34" charset="0"/>
              </a:rPr>
              <a:t>Savings Accounts</a:t>
            </a:r>
          </a:p>
        </p:txBody>
      </p:sp>
      <p:sp>
        <p:nvSpPr>
          <p:cNvPr id="3" name="Content Placeholder 2">
            <a:extLst>
              <a:ext uri="{FF2B5EF4-FFF2-40B4-BE49-F238E27FC236}">
                <a16:creationId xmlns:a16="http://schemas.microsoft.com/office/drawing/2014/main" id="{ED490FD9-5500-AE44-937E-CDCB2F5BED7B}"/>
              </a:ext>
            </a:extLst>
          </p:cNvPr>
          <p:cNvSpPr>
            <a:spLocks noGrp="1"/>
          </p:cNvSpPr>
          <p:nvPr>
            <p:ph idx="1"/>
          </p:nvPr>
        </p:nvSpPr>
        <p:spPr>
          <a:xfrm>
            <a:off x="240032" y="1519881"/>
            <a:ext cx="8655488" cy="5138496"/>
          </a:xfrm>
        </p:spPr>
        <p:txBody>
          <a:bodyPr>
            <a:normAutofit fontScale="92500" lnSpcReduction="10000"/>
          </a:bodyPr>
          <a:lstStyle/>
          <a:p>
            <a:r>
              <a:rPr lang="en-US" sz="2200" dirty="0"/>
              <a:t>Savings accounts can be used to separate your financial goals from your ongoing monthly bills. Savings goals might include: 	</a:t>
            </a:r>
          </a:p>
          <a:p>
            <a:pPr lvl="1"/>
            <a:r>
              <a:rPr lang="en-US" sz="2200" dirty="0"/>
              <a:t>Emergency/Contingency Savings</a:t>
            </a:r>
          </a:p>
          <a:p>
            <a:pPr lvl="1"/>
            <a:r>
              <a:rPr lang="en-US" sz="2200" dirty="0"/>
              <a:t>A specific goal: Gifts, tuition, car purchase, homeownership down payment</a:t>
            </a:r>
          </a:p>
          <a:p>
            <a:pPr lvl="1"/>
            <a:r>
              <a:rPr lang="en-US" sz="2200" dirty="0"/>
              <a:t>Longer-term goals: tuition expenses, a car or down payment on a home </a:t>
            </a:r>
          </a:p>
          <a:p>
            <a:r>
              <a:rPr lang="en-US" sz="2200" dirty="0"/>
              <a:t>Other differences between checking accounts and savings accounts:</a:t>
            </a:r>
          </a:p>
          <a:p>
            <a:pPr lvl="1"/>
            <a:r>
              <a:rPr lang="en-US" sz="2200" dirty="0"/>
              <a:t>Savings accounts are interest-bearing (although some credit union checking accounts are as well)</a:t>
            </a:r>
          </a:p>
          <a:p>
            <a:pPr lvl="1"/>
            <a:r>
              <a:rPr lang="en-US" sz="2200" dirty="0"/>
              <a:t>Number of transactions limited</a:t>
            </a:r>
          </a:p>
          <a:p>
            <a:pPr lvl="1"/>
            <a:r>
              <a:rPr lang="en-US" sz="2200" dirty="0"/>
              <a:t>Generally, no check writing unless the money goes into another account</a:t>
            </a:r>
          </a:p>
          <a:p>
            <a:pPr lvl="1"/>
            <a:r>
              <a:rPr lang="en-US" sz="2200" dirty="0"/>
              <a:t>Debit cards may or may not be offered</a:t>
            </a:r>
          </a:p>
        </p:txBody>
      </p:sp>
      <p:sp>
        <p:nvSpPr>
          <p:cNvPr id="4" name="Slide Number Placeholder 3">
            <a:extLst>
              <a:ext uri="{FF2B5EF4-FFF2-40B4-BE49-F238E27FC236}">
                <a16:creationId xmlns:a16="http://schemas.microsoft.com/office/drawing/2014/main" id="{34C24973-3AB4-7940-A877-FB32EADC73A2}"/>
              </a:ext>
            </a:extLst>
          </p:cNvPr>
          <p:cNvSpPr>
            <a:spLocks noGrp="1"/>
          </p:cNvSpPr>
          <p:nvPr>
            <p:ph type="sldNum" sz="quarter" idx="10"/>
          </p:nvPr>
        </p:nvSpPr>
        <p:spPr/>
        <p:txBody>
          <a:bodyPr/>
          <a:lstStyle/>
          <a:p>
            <a:fld id="{4FACB3E1-20E2-D24F-8BE6-CB5F27E61535}" type="slidenum">
              <a:rPr lang="en-US" smtClean="0"/>
              <a:pPr/>
              <a:t>18</a:t>
            </a:fld>
            <a:endParaRPr lang="en-US"/>
          </a:p>
        </p:txBody>
      </p:sp>
    </p:spTree>
    <p:extLst>
      <p:ext uri="{BB962C8B-B14F-4D97-AF65-F5344CB8AC3E}">
        <p14:creationId xmlns:p14="http://schemas.microsoft.com/office/powerpoint/2010/main" val="14330317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EEDFA-7C32-3046-A472-6709DD2DF208}"/>
              </a:ext>
            </a:extLst>
          </p:cNvPr>
          <p:cNvSpPr>
            <a:spLocks noGrp="1"/>
          </p:cNvSpPr>
          <p:nvPr>
            <p:ph type="title"/>
          </p:nvPr>
        </p:nvSpPr>
        <p:spPr/>
        <p:txBody>
          <a:bodyPr/>
          <a:lstStyle/>
          <a:p>
            <a:r>
              <a:rPr lang="en-US" dirty="0"/>
              <a:t>Protected Savings Options</a:t>
            </a:r>
          </a:p>
        </p:txBody>
      </p:sp>
      <p:sp>
        <p:nvSpPr>
          <p:cNvPr id="3" name="Content Placeholder 2">
            <a:extLst>
              <a:ext uri="{FF2B5EF4-FFF2-40B4-BE49-F238E27FC236}">
                <a16:creationId xmlns:a16="http://schemas.microsoft.com/office/drawing/2014/main" id="{88369053-E8C8-214C-9185-E5903721AAAF}"/>
              </a:ext>
            </a:extLst>
          </p:cNvPr>
          <p:cNvSpPr>
            <a:spLocks noGrp="1"/>
          </p:cNvSpPr>
          <p:nvPr>
            <p:ph idx="1"/>
          </p:nvPr>
        </p:nvSpPr>
        <p:spPr/>
        <p:txBody>
          <a:bodyPr/>
          <a:lstStyle/>
          <a:p>
            <a:r>
              <a:rPr lang="en-US" dirty="0"/>
              <a:t>Some individuals have a need for a protected savings account in order to maintain countable resources of less than $2,000 for an individual (or $3,000 for a couple). There are several options:</a:t>
            </a:r>
          </a:p>
          <a:p>
            <a:pPr lvl="1"/>
            <a:r>
              <a:rPr lang="en-US" sz="2000" dirty="0"/>
              <a:t>ABLE (Achieving a Better Life Experience) Account</a:t>
            </a:r>
          </a:p>
          <a:p>
            <a:pPr lvl="1"/>
            <a:r>
              <a:rPr lang="en-US" sz="2000" dirty="0"/>
              <a:t>FSS (Family Self-Sufficiency)</a:t>
            </a:r>
          </a:p>
          <a:p>
            <a:pPr lvl="1"/>
            <a:r>
              <a:rPr lang="en-US" sz="2000" dirty="0"/>
              <a:t>IDA (Individual Development Account)</a:t>
            </a:r>
          </a:p>
          <a:p>
            <a:pPr lvl="1"/>
            <a:r>
              <a:rPr lang="en-US" sz="2000" dirty="0"/>
              <a:t>PASS (Plan to Achieve Self-Support)</a:t>
            </a:r>
          </a:p>
          <a:p>
            <a:pPr lvl="1"/>
            <a:r>
              <a:rPr lang="en-US" sz="2000" dirty="0"/>
              <a:t>Homebuyer Club</a:t>
            </a:r>
          </a:p>
          <a:p>
            <a:pPr lvl="1"/>
            <a:r>
              <a:rPr lang="en-US" sz="2000" dirty="0"/>
              <a:t>Special Needs or Pooled Trust</a:t>
            </a:r>
          </a:p>
          <a:p>
            <a:pPr marL="342891" lvl="1" indent="0">
              <a:buNone/>
            </a:pPr>
            <a:r>
              <a:rPr lang="en-US" sz="2000" dirty="0"/>
              <a:t>More in-depth detail on these options is covered in other modules of the curriculum.</a:t>
            </a:r>
          </a:p>
        </p:txBody>
      </p:sp>
      <p:sp>
        <p:nvSpPr>
          <p:cNvPr id="4" name="Slide Number Placeholder 3">
            <a:extLst>
              <a:ext uri="{FF2B5EF4-FFF2-40B4-BE49-F238E27FC236}">
                <a16:creationId xmlns:a16="http://schemas.microsoft.com/office/drawing/2014/main" id="{8C1C6C1B-016D-FC49-A903-4B6C7AA01305}"/>
              </a:ext>
            </a:extLst>
          </p:cNvPr>
          <p:cNvSpPr>
            <a:spLocks noGrp="1"/>
          </p:cNvSpPr>
          <p:nvPr>
            <p:ph type="sldNum" sz="quarter" idx="10"/>
          </p:nvPr>
        </p:nvSpPr>
        <p:spPr/>
        <p:txBody>
          <a:bodyPr/>
          <a:lstStyle/>
          <a:p>
            <a:fld id="{4FACB3E1-20E2-D24F-8BE6-CB5F27E61535}" type="slidenum">
              <a:rPr lang="en-US" smtClean="0"/>
              <a:pPr/>
              <a:t>19</a:t>
            </a:fld>
            <a:endParaRPr lang="en-US"/>
          </a:p>
        </p:txBody>
      </p:sp>
    </p:spTree>
    <p:extLst>
      <p:ext uri="{BB962C8B-B14F-4D97-AF65-F5344CB8AC3E}">
        <p14:creationId xmlns:p14="http://schemas.microsoft.com/office/powerpoint/2010/main" val="4228940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CEC0-0C82-654C-AE1B-3EDDBADB0C3E}"/>
              </a:ext>
            </a:extLst>
          </p:cNvPr>
          <p:cNvSpPr>
            <a:spLocks noGrp="1"/>
          </p:cNvSpPr>
          <p:nvPr>
            <p:ph type="title"/>
          </p:nvPr>
        </p:nvSpPr>
        <p:spPr/>
        <p:txBody>
          <a:bodyPr/>
          <a:lstStyle/>
          <a:p>
            <a:r>
              <a:rPr lang="en-US" dirty="0"/>
              <a:t>Welcome &amp; Housekeeping 	</a:t>
            </a:r>
          </a:p>
        </p:txBody>
      </p:sp>
      <p:sp>
        <p:nvSpPr>
          <p:cNvPr id="3" name="Content Placeholder 2">
            <a:extLst>
              <a:ext uri="{FF2B5EF4-FFF2-40B4-BE49-F238E27FC236}">
                <a16:creationId xmlns:a16="http://schemas.microsoft.com/office/drawing/2014/main" id="{AE24D37B-68FA-2E4F-88DF-776A77D9E422}"/>
              </a:ext>
            </a:extLst>
          </p:cNvPr>
          <p:cNvSpPr>
            <a:spLocks noGrp="1"/>
          </p:cNvSpPr>
          <p:nvPr>
            <p:ph idx="1"/>
          </p:nvPr>
        </p:nvSpPr>
        <p:spPr/>
        <p:txBody>
          <a:bodyPr/>
          <a:lstStyle/>
          <a:p>
            <a:r>
              <a:rPr lang="en-US" dirty="0"/>
              <a:t>Introductions</a:t>
            </a:r>
          </a:p>
          <a:p>
            <a:r>
              <a:rPr lang="en-US" dirty="0"/>
              <a:t>Did everyone sign in?</a:t>
            </a:r>
          </a:p>
          <a:p>
            <a:r>
              <a:rPr lang="en-US" dirty="0"/>
              <a:t>PRE-Test Evaluation</a:t>
            </a:r>
          </a:p>
        </p:txBody>
      </p:sp>
      <p:sp>
        <p:nvSpPr>
          <p:cNvPr id="4" name="Slide Number Placeholder 3">
            <a:extLst>
              <a:ext uri="{FF2B5EF4-FFF2-40B4-BE49-F238E27FC236}">
                <a16:creationId xmlns:a16="http://schemas.microsoft.com/office/drawing/2014/main" id="{B8BDFC3C-6A82-0F4F-95B4-5EE86D0C22D7}"/>
              </a:ext>
            </a:extLst>
          </p:cNvPr>
          <p:cNvSpPr>
            <a:spLocks noGrp="1"/>
          </p:cNvSpPr>
          <p:nvPr>
            <p:ph type="sldNum" sz="quarter" idx="10"/>
          </p:nvPr>
        </p:nvSpPr>
        <p:spPr/>
        <p:txBody>
          <a:bodyPr/>
          <a:lstStyle/>
          <a:p>
            <a:fld id="{4FACB3E1-20E2-D24F-8BE6-CB5F27E61535}" type="slidenum">
              <a:rPr lang="en-US" smtClean="0"/>
              <a:pPr/>
              <a:t>2</a:t>
            </a:fld>
            <a:endParaRPr lang="en-US" dirty="0"/>
          </a:p>
        </p:txBody>
      </p:sp>
    </p:spTree>
    <p:extLst>
      <p:ext uri="{BB962C8B-B14F-4D97-AF65-F5344CB8AC3E}">
        <p14:creationId xmlns:p14="http://schemas.microsoft.com/office/powerpoint/2010/main" val="33109666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1EF63-DCD1-6646-890E-4B2478887EB1}"/>
              </a:ext>
            </a:extLst>
          </p:cNvPr>
          <p:cNvSpPr>
            <a:spLocks noGrp="1"/>
          </p:cNvSpPr>
          <p:nvPr>
            <p:ph type="title"/>
          </p:nvPr>
        </p:nvSpPr>
        <p:spPr/>
        <p:txBody>
          <a:bodyPr>
            <a:normAutofit/>
          </a:bodyPr>
          <a:lstStyle/>
          <a:p>
            <a:r>
              <a:rPr lang="en-US" dirty="0">
                <a:latin typeface="Tahoma" panose="020B0604030504040204" pitchFamily="34" charset="0"/>
                <a:ea typeface="Tahoma" panose="020B0604030504040204" pitchFamily="34" charset="0"/>
                <a:cs typeface="Tahoma" panose="020B0604030504040204" pitchFamily="34" charset="0"/>
              </a:rPr>
              <a:t>Standard Disclosures</a:t>
            </a:r>
          </a:p>
        </p:txBody>
      </p:sp>
      <p:sp>
        <p:nvSpPr>
          <p:cNvPr id="3" name="Content Placeholder 2">
            <a:extLst>
              <a:ext uri="{FF2B5EF4-FFF2-40B4-BE49-F238E27FC236}">
                <a16:creationId xmlns:a16="http://schemas.microsoft.com/office/drawing/2014/main" id="{BD46B88F-6F98-E84C-97F8-88399D3AD1B6}"/>
              </a:ext>
            </a:extLst>
          </p:cNvPr>
          <p:cNvSpPr>
            <a:spLocks noGrp="1"/>
          </p:cNvSpPr>
          <p:nvPr>
            <p:ph idx="1"/>
          </p:nvPr>
        </p:nvSpPr>
        <p:spPr/>
        <p:txBody>
          <a:bodyPr>
            <a:normAutofit/>
          </a:bodyPr>
          <a:lstStyle/>
          <a:p>
            <a:r>
              <a:rPr lang="en-US" dirty="0"/>
              <a:t>There are no standard disclosure boxes for deposit accounts. </a:t>
            </a:r>
          </a:p>
          <a:p>
            <a:r>
              <a:rPr lang="en-US" dirty="0"/>
              <a:t>Ask about:</a:t>
            </a:r>
          </a:p>
          <a:p>
            <a:pPr lvl="1"/>
            <a:r>
              <a:rPr lang="en-US" sz="2000" dirty="0"/>
              <a:t>Fees</a:t>
            </a:r>
          </a:p>
          <a:p>
            <a:pPr lvl="1"/>
            <a:r>
              <a:rPr lang="en-US" sz="2000" dirty="0"/>
              <a:t>Overdraft options</a:t>
            </a:r>
          </a:p>
          <a:p>
            <a:pPr lvl="1"/>
            <a:r>
              <a:rPr lang="en-US" sz="2000" dirty="0"/>
              <a:t>Processing policies</a:t>
            </a:r>
          </a:p>
          <a:p>
            <a:pPr lvl="1"/>
            <a:r>
              <a:rPr lang="en-US" sz="2000" dirty="0"/>
              <a:t>Dispute resolution</a:t>
            </a:r>
            <a:endParaRPr lang="en-US" dirty="0"/>
          </a:p>
          <a:p>
            <a:pPr marL="0" indent="0">
              <a:buNone/>
            </a:pPr>
            <a:r>
              <a:rPr lang="en-US" dirty="0"/>
              <a:t>Pew Charitable Trust/Safe Checking project is urging the Consumer Financial Protection Bureau to adopt standard rules.</a:t>
            </a:r>
          </a:p>
        </p:txBody>
      </p:sp>
      <p:sp>
        <p:nvSpPr>
          <p:cNvPr id="4" name="Slide Number Placeholder 3">
            <a:extLst>
              <a:ext uri="{FF2B5EF4-FFF2-40B4-BE49-F238E27FC236}">
                <a16:creationId xmlns:a16="http://schemas.microsoft.com/office/drawing/2014/main" id="{5F0726F3-FCD9-314E-AFDB-F321E752F43D}"/>
              </a:ext>
            </a:extLst>
          </p:cNvPr>
          <p:cNvSpPr>
            <a:spLocks noGrp="1"/>
          </p:cNvSpPr>
          <p:nvPr>
            <p:ph type="sldNum" sz="quarter" idx="10"/>
          </p:nvPr>
        </p:nvSpPr>
        <p:spPr/>
        <p:txBody>
          <a:bodyPr/>
          <a:lstStyle/>
          <a:p>
            <a:fld id="{4FACB3E1-20E2-D24F-8BE6-CB5F27E61535}" type="slidenum">
              <a:rPr lang="en-US" smtClean="0"/>
              <a:pPr/>
              <a:t>20</a:t>
            </a:fld>
            <a:endParaRPr lang="en-US"/>
          </a:p>
        </p:txBody>
      </p:sp>
    </p:spTree>
    <p:extLst>
      <p:ext uri="{BB962C8B-B14F-4D97-AF65-F5344CB8AC3E}">
        <p14:creationId xmlns:p14="http://schemas.microsoft.com/office/powerpoint/2010/main" val="37632022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57899-36F5-0D4B-A001-04AF3B259A82}"/>
              </a:ext>
            </a:extLst>
          </p:cNvPr>
          <p:cNvSpPr>
            <a:spLocks noGrp="1"/>
          </p:cNvSpPr>
          <p:nvPr>
            <p:ph type="title"/>
          </p:nvPr>
        </p:nvSpPr>
        <p:spPr/>
        <p:txBody>
          <a:bodyPr/>
          <a:lstStyle/>
          <a:p>
            <a:r>
              <a:rPr lang="en-US" dirty="0"/>
              <a:t>Prepaid Cards</a:t>
            </a:r>
          </a:p>
        </p:txBody>
      </p:sp>
      <p:sp>
        <p:nvSpPr>
          <p:cNvPr id="3" name="Content Placeholder 2">
            <a:extLst>
              <a:ext uri="{FF2B5EF4-FFF2-40B4-BE49-F238E27FC236}">
                <a16:creationId xmlns:a16="http://schemas.microsoft.com/office/drawing/2014/main" id="{340F8EA2-925D-5740-8C5D-D1FA5A0D6AF9}"/>
              </a:ext>
            </a:extLst>
          </p:cNvPr>
          <p:cNvSpPr>
            <a:spLocks noGrp="1"/>
          </p:cNvSpPr>
          <p:nvPr>
            <p:ph idx="1"/>
          </p:nvPr>
        </p:nvSpPr>
        <p:spPr/>
        <p:txBody>
          <a:bodyPr>
            <a:normAutofit/>
          </a:bodyPr>
          <a:lstStyle/>
          <a:p>
            <a:r>
              <a:rPr lang="en-US" dirty="0"/>
              <a:t>Gift cards and prepaid cards differ from credit and debit cards in important ways.</a:t>
            </a:r>
          </a:p>
          <a:p>
            <a:pPr lvl="1"/>
            <a:r>
              <a:rPr lang="en-US" sz="2000" dirty="0"/>
              <a:t>They may not be insured, or have a bank account behind them</a:t>
            </a:r>
          </a:p>
          <a:p>
            <a:pPr lvl="1"/>
            <a:r>
              <a:rPr lang="en-US" sz="2000" dirty="0"/>
              <a:t>They may not be protected if lost or stolen</a:t>
            </a:r>
          </a:p>
          <a:p>
            <a:pPr lvl="1"/>
            <a:r>
              <a:rPr lang="en-US" sz="2000" dirty="0"/>
              <a:t>Fees may be predatory (deposits $15.00 each, transfer money to other countries, $20.00)</a:t>
            </a:r>
          </a:p>
          <a:p>
            <a:pPr lvl="1"/>
            <a:r>
              <a:rPr lang="en-US" sz="2000" dirty="0"/>
              <a:t>Consumers may be influenced by marketing—Kardashian cards, other </a:t>
            </a:r>
            <a:r>
              <a:rPr lang="en-US" sz="2000" dirty="0" err="1"/>
              <a:t>NetSpend</a:t>
            </a:r>
            <a:r>
              <a:rPr lang="en-US" sz="2000" dirty="0"/>
              <a:t> cards. ($ to reload, other fees)</a:t>
            </a:r>
          </a:p>
          <a:p>
            <a:pPr lvl="1"/>
            <a:r>
              <a:rPr lang="en-US" sz="2000" dirty="0"/>
              <a:t>No credit-building</a:t>
            </a:r>
          </a:p>
          <a:p>
            <a:pPr lvl="1"/>
            <a:r>
              <a:rPr lang="en-US" sz="2000" dirty="0"/>
              <a:t>Forced arbitration</a:t>
            </a:r>
          </a:p>
        </p:txBody>
      </p:sp>
      <p:sp>
        <p:nvSpPr>
          <p:cNvPr id="4" name="Slide Number Placeholder 3">
            <a:extLst>
              <a:ext uri="{FF2B5EF4-FFF2-40B4-BE49-F238E27FC236}">
                <a16:creationId xmlns:a16="http://schemas.microsoft.com/office/drawing/2014/main" id="{4B66FD6A-A76A-AA42-B621-0B2740C74BE6}"/>
              </a:ext>
            </a:extLst>
          </p:cNvPr>
          <p:cNvSpPr>
            <a:spLocks noGrp="1"/>
          </p:cNvSpPr>
          <p:nvPr>
            <p:ph type="sldNum" sz="quarter" idx="10"/>
          </p:nvPr>
        </p:nvSpPr>
        <p:spPr/>
        <p:txBody>
          <a:bodyPr/>
          <a:lstStyle/>
          <a:p>
            <a:fld id="{4FACB3E1-20E2-D24F-8BE6-CB5F27E61535}" type="slidenum">
              <a:rPr lang="en-US" smtClean="0"/>
              <a:pPr/>
              <a:t>21</a:t>
            </a:fld>
            <a:endParaRPr lang="en-US"/>
          </a:p>
        </p:txBody>
      </p:sp>
    </p:spTree>
    <p:extLst>
      <p:ext uri="{BB962C8B-B14F-4D97-AF65-F5344CB8AC3E}">
        <p14:creationId xmlns:p14="http://schemas.microsoft.com/office/powerpoint/2010/main" val="23102009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8070C-7173-3749-927D-D6780E0C7748}"/>
              </a:ext>
            </a:extLst>
          </p:cNvPr>
          <p:cNvSpPr>
            <a:spLocks noGrp="1"/>
          </p:cNvSpPr>
          <p:nvPr>
            <p:ph type="title"/>
          </p:nvPr>
        </p:nvSpPr>
        <p:spPr/>
        <p:txBody>
          <a:bodyPr/>
          <a:lstStyle/>
          <a:p>
            <a:r>
              <a:rPr lang="en-US" dirty="0"/>
              <a:t>What Is </a:t>
            </a:r>
            <a:r>
              <a:rPr lang="en-US" dirty="0" err="1"/>
              <a:t>ChexSystem</a:t>
            </a:r>
            <a:r>
              <a:rPr lang="en-US" dirty="0"/>
              <a:t>?</a:t>
            </a:r>
          </a:p>
        </p:txBody>
      </p:sp>
      <p:sp>
        <p:nvSpPr>
          <p:cNvPr id="3" name="Content Placeholder 2">
            <a:extLst>
              <a:ext uri="{FF2B5EF4-FFF2-40B4-BE49-F238E27FC236}">
                <a16:creationId xmlns:a16="http://schemas.microsoft.com/office/drawing/2014/main" id="{26BE2F50-6DAD-6B4B-B965-7A83439B0F00}"/>
              </a:ext>
            </a:extLst>
          </p:cNvPr>
          <p:cNvSpPr>
            <a:spLocks noGrp="1"/>
          </p:cNvSpPr>
          <p:nvPr>
            <p:ph idx="1"/>
          </p:nvPr>
        </p:nvSpPr>
        <p:spPr/>
        <p:txBody>
          <a:bodyPr>
            <a:normAutofit/>
          </a:bodyPr>
          <a:lstStyle/>
          <a:p>
            <a:r>
              <a:rPr lang="en-US" dirty="0"/>
              <a:t>The Chex Systems, Inc. network is comprised of member financial institutions that regularly contribute information on closed checking and savings accounts. </a:t>
            </a:r>
          </a:p>
          <a:p>
            <a:r>
              <a:rPr lang="en-US" dirty="0"/>
              <a:t>ChexSystems shares this information among its member institutions to help them assess the risk of opening new accounts. </a:t>
            </a:r>
          </a:p>
          <a:p>
            <a:r>
              <a:rPr lang="en-US" dirty="0"/>
              <a:t>ChexSystems does not make account opening decisions for its members. Account opening decisions are made by the member institutions based on their internal policies.</a:t>
            </a:r>
          </a:p>
        </p:txBody>
      </p:sp>
      <p:sp>
        <p:nvSpPr>
          <p:cNvPr id="4" name="Slide Number Placeholder 3">
            <a:extLst>
              <a:ext uri="{FF2B5EF4-FFF2-40B4-BE49-F238E27FC236}">
                <a16:creationId xmlns:a16="http://schemas.microsoft.com/office/drawing/2014/main" id="{F4426F2C-4F09-B441-B76A-4B67B3071996}"/>
              </a:ext>
            </a:extLst>
          </p:cNvPr>
          <p:cNvSpPr>
            <a:spLocks noGrp="1"/>
          </p:cNvSpPr>
          <p:nvPr>
            <p:ph type="sldNum" sz="quarter" idx="10"/>
          </p:nvPr>
        </p:nvSpPr>
        <p:spPr/>
        <p:txBody>
          <a:bodyPr/>
          <a:lstStyle/>
          <a:p>
            <a:fld id="{4FACB3E1-20E2-D24F-8BE6-CB5F27E61535}" type="slidenum">
              <a:rPr lang="en-US" smtClean="0"/>
              <a:pPr/>
              <a:t>22</a:t>
            </a:fld>
            <a:endParaRPr lang="en-US"/>
          </a:p>
        </p:txBody>
      </p:sp>
    </p:spTree>
    <p:extLst>
      <p:ext uri="{BB962C8B-B14F-4D97-AF65-F5344CB8AC3E}">
        <p14:creationId xmlns:p14="http://schemas.microsoft.com/office/powerpoint/2010/main" val="41885487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A676B-CE30-A643-A90D-68AFFF63607D}"/>
              </a:ext>
            </a:extLst>
          </p:cNvPr>
          <p:cNvSpPr>
            <a:spLocks noGrp="1"/>
          </p:cNvSpPr>
          <p:nvPr>
            <p:ph type="title"/>
          </p:nvPr>
        </p:nvSpPr>
        <p:spPr>
          <a:xfrm>
            <a:off x="52815" y="744556"/>
            <a:ext cx="8623935" cy="640080"/>
          </a:xfrm>
        </p:spPr>
        <p:txBody>
          <a:bodyPr>
            <a:normAutofit/>
          </a:bodyPr>
          <a:lstStyle/>
          <a:p>
            <a:r>
              <a:rPr lang="en-US" dirty="0"/>
              <a:t>Consumer Loans - Revolving (Slide 1 of 3)</a:t>
            </a:r>
          </a:p>
        </p:txBody>
      </p:sp>
      <p:sp>
        <p:nvSpPr>
          <p:cNvPr id="3" name="Content Placeholder 2">
            <a:extLst>
              <a:ext uri="{FF2B5EF4-FFF2-40B4-BE49-F238E27FC236}">
                <a16:creationId xmlns:a16="http://schemas.microsoft.com/office/drawing/2014/main" id="{70012066-F5F2-0A46-84FA-0EB11450B566}"/>
              </a:ext>
            </a:extLst>
          </p:cNvPr>
          <p:cNvSpPr>
            <a:spLocks noGrp="1"/>
          </p:cNvSpPr>
          <p:nvPr>
            <p:ph idx="1"/>
          </p:nvPr>
        </p:nvSpPr>
        <p:spPr>
          <a:xfrm>
            <a:off x="200416" y="1553226"/>
            <a:ext cx="8476334" cy="4446741"/>
          </a:xfrm>
        </p:spPr>
        <p:txBody>
          <a:bodyPr>
            <a:noAutofit/>
          </a:bodyPr>
          <a:lstStyle/>
          <a:p>
            <a:r>
              <a:rPr lang="en-US" dirty="0"/>
              <a:t>Allows you to buy goods or services now and pay back over time, with flexibility to pay a little or the entire debt. These are “revolving” debts. </a:t>
            </a:r>
          </a:p>
          <a:p>
            <a:pPr lvl="1"/>
            <a:r>
              <a:rPr lang="en-US" sz="2000" dirty="0"/>
              <a:t>Examples: Visa, Mastercard, Discover</a:t>
            </a:r>
          </a:p>
          <a:p>
            <a:pPr lvl="1"/>
            <a:r>
              <a:rPr lang="en-US" sz="2000" dirty="0"/>
              <a:t>“Store Credit Lines/retail credit cards” may be revolving</a:t>
            </a:r>
          </a:p>
          <a:p>
            <a:pPr lvl="1"/>
            <a:r>
              <a:rPr lang="en-US" sz="2000" dirty="0"/>
              <a:t>Have a credit limit</a:t>
            </a:r>
          </a:p>
          <a:p>
            <a:pPr lvl="1"/>
            <a:r>
              <a:rPr lang="en-US" sz="2000" dirty="0"/>
              <a:t>Have minimum payments</a:t>
            </a:r>
          </a:p>
          <a:p>
            <a:pPr lvl="1"/>
            <a:r>
              <a:rPr lang="en-US" sz="2000" dirty="0"/>
              <a:t>Have annual percentage rates/fees/terms</a:t>
            </a:r>
          </a:p>
          <a:p>
            <a:pPr lvl="1"/>
            <a:r>
              <a:rPr lang="en-US" sz="2000" dirty="0"/>
              <a:t>Plastic Debit Cards and Stored Value/Prepaid Cards do not enable credit building</a:t>
            </a:r>
          </a:p>
        </p:txBody>
      </p:sp>
      <p:sp>
        <p:nvSpPr>
          <p:cNvPr id="4" name="Slide Number Placeholder 3">
            <a:extLst>
              <a:ext uri="{FF2B5EF4-FFF2-40B4-BE49-F238E27FC236}">
                <a16:creationId xmlns:a16="http://schemas.microsoft.com/office/drawing/2014/main" id="{9FFD7A63-8D46-9643-9F33-8EFB300D59CE}"/>
              </a:ext>
            </a:extLst>
          </p:cNvPr>
          <p:cNvSpPr>
            <a:spLocks noGrp="1"/>
          </p:cNvSpPr>
          <p:nvPr>
            <p:ph type="sldNum" sz="quarter" idx="10"/>
          </p:nvPr>
        </p:nvSpPr>
        <p:spPr/>
        <p:txBody>
          <a:bodyPr/>
          <a:lstStyle/>
          <a:p>
            <a:fld id="{4FACB3E1-20E2-D24F-8BE6-CB5F27E61535}" type="slidenum">
              <a:rPr lang="en-US" smtClean="0"/>
              <a:pPr/>
              <a:t>23</a:t>
            </a:fld>
            <a:endParaRPr lang="en-US"/>
          </a:p>
        </p:txBody>
      </p:sp>
    </p:spTree>
    <p:extLst>
      <p:ext uri="{BB962C8B-B14F-4D97-AF65-F5344CB8AC3E}">
        <p14:creationId xmlns:p14="http://schemas.microsoft.com/office/powerpoint/2010/main" val="1905260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CE67E-105A-6B48-83BD-D548DC6FD761}"/>
              </a:ext>
            </a:extLst>
          </p:cNvPr>
          <p:cNvSpPr>
            <a:spLocks noGrp="1"/>
          </p:cNvSpPr>
          <p:nvPr>
            <p:ph type="title"/>
          </p:nvPr>
        </p:nvSpPr>
        <p:spPr/>
        <p:txBody>
          <a:bodyPr>
            <a:normAutofit/>
          </a:bodyPr>
          <a:lstStyle/>
          <a:p>
            <a:r>
              <a:rPr lang="en-US" dirty="0"/>
              <a:t>Consumer Loans - Revolving (Slide 2 of 3)</a:t>
            </a:r>
          </a:p>
        </p:txBody>
      </p:sp>
      <p:sp>
        <p:nvSpPr>
          <p:cNvPr id="3" name="Content Placeholder 2">
            <a:extLst>
              <a:ext uri="{FF2B5EF4-FFF2-40B4-BE49-F238E27FC236}">
                <a16:creationId xmlns:a16="http://schemas.microsoft.com/office/drawing/2014/main" id="{8261F693-7CB3-314B-A513-C40B67925B45}"/>
              </a:ext>
            </a:extLst>
          </p:cNvPr>
          <p:cNvSpPr>
            <a:spLocks noGrp="1"/>
          </p:cNvSpPr>
          <p:nvPr>
            <p:ph idx="1"/>
          </p:nvPr>
        </p:nvSpPr>
        <p:spPr/>
        <p:txBody>
          <a:bodyPr/>
          <a:lstStyle/>
          <a:p>
            <a:pPr lvl="1"/>
            <a:r>
              <a:rPr lang="en-US" sz="2000" dirty="0"/>
              <a:t>They may have other benefits to the consumer, such as points or free life insurance coverage</a:t>
            </a:r>
          </a:p>
          <a:p>
            <a:pPr lvl="1"/>
            <a:r>
              <a:rPr lang="en-US" sz="2000" dirty="0"/>
              <a:t>Allow you to build credit</a:t>
            </a:r>
          </a:p>
          <a:p>
            <a:pPr lvl="1"/>
            <a:r>
              <a:rPr lang="en-US" sz="2000" dirty="0"/>
              <a:t>All “plastic cards” are not credit cards. “Store brand charge cards” have similar features and also allow credit-building</a:t>
            </a:r>
          </a:p>
          <a:p>
            <a:pPr lvl="1"/>
            <a:r>
              <a:rPr lang="en-US" sz="2000" dirty="0"/>
              <a:t>For FICO scores, keep outstanding balance below 30% of the credit limit in order to raise your score. We will talk more about this in Module 4: Credit Matters</a:t>
            </a:r>
            <a:endParaRPr lang="en-US" dirty="0"/>
          </a:p>
          <a:p>
            <a:r>
              <a:rPr lang="en-US" dirty="0"/>
              <a:t>For credit cards, banks and credit unions provide information on their card products at: </a:t>
            </a:r>
            <a:r>
              <a:rPr lang="en-US" dirty="0">
                <a:hlinkClick r:id="rId2"/>
              </a:rPr>
              <a:t>bankrate.com</a:t>
            </a:r>
            <a:r>
              <a:rPr lang="en-US" dirty="0"/>
              <a:t>. </a:t>
            </a:r>
          </a:p>
        </p:txBody>
      </p:sp>
      <p:sp>
        <p:nvSpPr>
          <p:cNvPr id="4" name="Slide Number Placeholder 3">
            <a:extLst>
              <a:ext uri="{FF2B5EF4-FFF2-40B4-BE49-F238E27FC236}">
                <a16:creationId xmlns:a16="http://schemas.microsoft.com/office/drawing/2014/main" id="{7C7535AE-BE85-AE4E-8555-30249A77BE4F}"/>
              </a:ext>
            </a:extLst>
          </p:cNvPr>
          <p:cNvSpPr>
            <a:spLocks noGrp="1"/>
          </p:cNvSpPr>
          <p:nvPr>
            <p:ph type="sldNum" sz="quarter" idx="10"/>
          </p:nvPr>
        </p:nvSpPr>
        <p:spPr/>
        <p:txBody>
          <a:bodyPr/>
          <a:lstStyle/>
          <a:p>
            <a:fld id="{4FACB3E1-20E2-D24F-8BE6-CB5F27E61535}" type="slidenum">
              <a:rPr lang="en-US" smtClean="0"/>
              <a:pPr/>
              <a:t>24</a:t>
            </a:fld>
            <a:endParaRPr lang="en-US"/>
          </a:p>
        </p:txBody>
      </p:sp>
    </p:spTree>
    <p:extLst>
      <p:ext uri="{BB962C8B-B14F-4D97-AF65-F5344CB8AC3E}">
        <p14:creationId xmlns:p14="http://schemas.microsoft.com/office/powerpoint/2010/main" val="2799058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FAE82-8EAB-1143-B3D5-D11B7B8B79B9}"/>
              </a:ext>
            </a:extLst>
          </p:cNvPr>
          <p:cNvSpPr>
            <a:spLocks noGrp="1"/>
          </p:cNvSpPr>
          <p:nvPr>
            <p:ph type="title"/>
          </p:nvPr>
        </p:nvSpPr>
        <p:spPr/>
        <p:txBody>
          <a:bodyPr>
            <a:normAutofit/>
          </a:bodyPr>
          <a:lstStyle/>
          <a:p>
            <a:r>
              <a:rPr lang="en-US" dirty="0"/>
              <a:t>Consumer Loans - Revolving (Slide 3 of 3)</a:t>
            </a:r>
          </a:p>
        </p:txBody>
      </p:sp>
      <p:sp>
        <p:nvSpPr>
          <p:cNvPr id="3" name="Content Placeholder 2">
            <a:extLst>
              <a:ext uri="{FF2B5EF4-FFF2-40B4-BE49-F238E27FC236}">
                <a16:creationId xmlns:a16="http://schemas.microsoft.com/office/drawing/2014/main" id="{5E9803B9-A016-7841-8423-BDCE54835857}"/>
              </a:ext>
            </a:extLst>
          </p:cNvPr>
          <p:cNvSpPr>
            <a:spLocks noGrp="1"/>
          </p:cNvSpPr>
          <p:nvPr>
            <p:ph idx="1"/>
          </p:nvPr>
        </p:nvSpPr>
        <p:spPr>
          <a:xfrm>
            <a:off x="240032" y="1431234"/>
            <a:ext cx="8623935" cy="4989444"/>
          </a:xfrm>
        </p:spPr>
        <p:txBody>
          <a:bodyPr>
            <a:normAutofit/>
          </a:bodyPr>
          <a:lstStyle/>
          <a:p>
            <a:r>
              <a:rPr lang="en-US" dirty="0"/>
              <a:t>For credit cards, there is a standard disclosure known as the Schumer Box:</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There may be other fees to ask about: late payment fees, cash advance fees and balance transfer fees.</a:t>
            </a:r>
          </a:p>
        </p:txBody>
      </p:sp>
      <p:pic>
        <p:nvPicPr>
          <p:cNvPr id="5" name="Picture 4" descr="Categories: APR, Other APRs, Variable Rate Information, Grace Perioed for Repayment, Method of Computing and Annual Fee" title="Chart of Consumer Loans-Revolving">
            <a:extLst>
              <a:ext uri="{FF2B5EF4-FFF2-40B4-BE49-F238E27FC236}">
                <a16:creationId xmlns:a16="http://schemas.microsoft.com/office/drawing/2014/main" id="{7539C730-66B2-B048-8601-D611F4AB66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53222" y="2060248"/>
            <a:ext cx="4955349" cy="3136405"/>
          </a:xfrm>
          <a:prstGeom prst="rect">
            <a:avLst/>
          </a:prstGeom>
        </p:spPr>
      </p:pic>
      <p:sp>
        <p:nvSpPr>
          <p:cNvPr id="4" name="Slide Number Placeholder 3">
            <a:extLst>
              <a:ext uri="{FF2B5EF4-FFF2-40B4-BE49-F238E27FC236}">
                <a16:creationId xmlns:a16="http://schemas.microsoft.com/office/drawing/2014/main" id="{89BACED9-ECD3-4C43-94F3-57B30B9F84CC}"/>
              </a:ext>
            </a:extLst>
          </p:cNvPr>
          <p:cNvSpPr>
            <a:spLocks noGrp="1"/>
          </p:cNvSpPr>
          <p:nvPr>
            <p:ph type="sldNum" sz="quarter" idx="10"/>
          </p:nvPr>
        </p:nvSpPr>
        <p:spPr/>
        <p:txBody>
          <a:bodyPr/>
          <a:lstStyle/>
          <a:p>
            <a:fld id="{4FACB3E1-20E2-D24F-8BE6-CB5F27E61535}" type="slidenum">
              <a:rPr lang="en-US" smtClean="0"/>
              <a:pPr/>
              <a:t>25</a:t>
            </a:fld>
            <a:endParaRPr lang="en-US"/>
          </a:p>
        </p:txBody>
      </p:sp>
    </p:spTree>
    <p:extLst>
      <p:ext uri="{BB962C8B-B14F-4D97-AF65-F5344CB8AC3E}">
        <p14:creationId xmlns:p14="http://schemas.microsoft.com/office/powerpoint/2010/main" val="29897282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F33F-D0C8-B246-AFC9-F3C89C8E8D7D}"/>
              </a:ext>
            </a:extLst>
          </p:cNvPr>
          <p:cNvSpPr>
            <a:spLocks noGrp="1"/>
          </p:cNvSpPr>
          <p:nvPr>
            <p:ph type="title"/>
          </p:nvPr>
        </p:nvSpPr>
        <p:spPr/>
        <p:txBody>
          <a:bodyPr>
            <a:normAutofit/>
          </a:bodyPr>
          <a:lstStyle/>
          <a:p>
            <a:r>
              <a:rPr lang="en-US" dirty="0"/>
              <a:t>Consumer Loans - Installment (Slide 1 of 3)</a:t>
            </a:r>
          </a:p>
        </p:txBody>
      </p:sp>
      <p:sp>
        <p:nvSpPr>
          <p:cNvPr id="3" name="Content Placeholder 2">
            <a:extLst>
              <a:ext uri="{FF2B5EF4-FFF2-40B4-BE49-F238E27FC236}">
                <a16:creationId xmlns:a16="http://schemas.microsoft.com/office/drawing/2014/main" id="{1BE107BD-EDC2-5A42-A8D4-5E1005DD9C3B}"/>
              </a:ext>
            </a:extLst>
          </p:cNvPr>
          <p:cNvSpPr>
            <a:spLocks noGrp="1"/>
          </p:cNvSpPr>
          <p:nvPr>
            <p:ph idx="1"/>
          </p:nvPr>
        </p:nvSpPr>
        <p:spPr/>
        <p:txBody>
          <a:bodyPr>
            <a:normAutofit/>
          </a:bodyPr>
          <a:lstStyle/>
          <a:p>
            <a:r>
              <a:rPr lang="en-US" dirty="0"/>
              <a:t>Allows you to purchase goods and services now and pay back over a fixed number of installments, thus “installment debt”.</a:t>
            </a:r>
          </a:p>
          <a:p>
            <a:pPr lvl="1"/>
            <a:r>
              <a:rPr lang="en-US" sz="2000" dirty="0"/>
              <a:t>Examples: Student loans - 10 years, car loans</a:t>
            </a:r>
          </a:p>
          <a:p>
            <a:pPr lvl="1"/>
            <a:r>
              <a:rPr lang="en-US" sz="2000" dirty="0"/>
              <a:t>Have the same payment for the life of the loan</a:t>
            </a:r>
          </a:p>
          <a:p>
            <a:pPr lvl="1"/>
            <a:r>
              <a:rPr lang="en-US" sz="2000" dirty="0"/>
              <a:t>Have a percentage rate, fees, terms</a:t>
            </a:r>
          </a:p>
          <a:p>
            <a:pPr lvl="1"/>
            <a:r>
              <a:rPr lang="en-US" sz="2000" dirty="0"/>
              <a:t>May have other benefits</a:t>
            </a:r>
          </a:p>
          <a:p>
            <a:pPr lvl="1"/>
            <a:r>
              <a:rPr lang="en-US" sz="2000" dirty="0"/>
              <a:t>Credit building: longer-term installment debt, paid on time will raise your score </a:t>
            </a:r>
          </a:p>
        </p:txBody>
      </p:sp>
      <p:sp>
        <p:nvSpPr>
          <p:cNvPr id="4" name="Slide Number Placeholder 3">
            <a:extLst>
              <a:ext uri="{FF2B5EF4-FFF2-40B4-BE49-F238E27FC236}">
                <a16:creationId xmlns:a16="http://schemas.microsoft.com/office/drawing/2014/main" id="{905E8CFB-2DF0-4649-A6E5-76D04432443F}"/>
              </a:ext>
            </a:extLst>
          </p:cNvPr>
          <p:cNvSpPr>
            <a:spLocks noGrp="1"/>
          </p:cNvSpPr>
          <p:nvPr>
            <p:ph type="sldNum" sz="quarter" idx="10"/>
          </p:nvPr>
        </p:nvSpPr>
        <p:spPr/>
        <p:txBody>
          <a:bodyPr/>
          <a:lstStyle/>
          <a:p>
            <a:fld id="{4FACB3E1-20E2-D24F-8BE6-CB5F27E61535}" type="slidenum">
              <a:rPr lang="en-US" smtClean="0"/>
              <a:pPr/>
              <a:t>26</a:t>
            </a:fld>
            <a:endParaRPr lang="en-US"/>
          </a:p>
        </p:txBody>
      </p:sp>
    </p:spTree>
    <p:extLst>
      <p:ext uri="{BB962C8B-B14F-4D97-AF65-F5344CB8AC3E}">
        <p14:creationId xmlns:p14="http://schemas.microsoft.com/office/powerpoint/2010/main" val="9272802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4AF81-E9CA-DC4F-B3E0-A9D23B76C5ED}"/>
              </a:ext>
            </a:extLst>
          </p:cNvPr>
          <p:cNvSpPr>
            <a:spLocks noGrp="1"/>
          </p:cNvSpPr>
          <p:nvPr>
            <p:ph type="title"/>
          </p:nvPr>
        </p:nvSpPr>
        <p:spPr/>
        <p:txBody>
          <a:bodyPr>
            <a:normAutofit/>
          </a:bodyPr>
          <a:lstStyle/>
          <a:p>
            <a:r>
              <a:rPr lang="en-US" dirty="0"/>
              <a:t>Consumer Loans - Installment (Slide 2 of 3)</a:t>
            </a:r>
          </a:p>
        </p:txBody>
      </p:sp>
      <p:sp>
        <p:nvSpPr>
          <p:cNvPr id="3" name="Content Placeholder 2">
            <a:extLst>
              <a:ext uri="{FF2B5EF4-FFF2-40B4-BE49-F238E27FC236}">
                <a16:creationId xmlns:a16="http://schemas.microsoft.com/office/drawing/2014/main" id="{3C66FAD7-3341-9543-98B1-CCFC9A0E3313}"/>
              </a:ext>
            </a:extLst>
          </p:cNvPr>
          <p:cNvSpPr>
            <a:spLocks noGrp="1"/>
          </p:cNvSpPr>
          <p:nvPr>
            <p:ph idx="1"/>
          </p:nvPr>
        </p:nvSpPr>
        <p:spPr/>
        <p:txBody>
          <a:bodyPr>
            <a:normAutofit/>
          </a:bodyPr>
          <a:lstStyle/>
          <a:p>
            <a:r>
              <a:rPr lang="en-US" dirty="0"/>
              <a:t>Store installment loans</a:t>
            </a:r>
          </a:p>
          <a:p>
            <a:pPr lvl="1"/>
            <a:r>
              <a:rPr lang="en-US" sz="2000" dirty="0"/>
              <a:t>Often very high interest rate and fees; but, 90 days same as cash are often a good deal—be careful of what happens if you don’t pay it off within 90 days</a:t>
            </a:r>
          </a:p>
          <a:p>
            <a:pPr lvl="1"/>
            <a:r>
              <a:rPr lang="en-US" sz="2000" dirty="0"/>
              <a:t>May add credit life insurance, disability insurance and the costs must be disclosed</a:t>
            </a:r>
          </a:p>
          <a:p>
            <a:r>
              <a:rPr lang="en-US" dirty="0"/>
              <a:t>Payday loans and car title loans</a:t>
            </a:r>
          </a:p>
        </p:txBody>
      </p:sp>
      <p:sp>
        <p:nvSpPr>
          <p:cNvPr id="4" name="Slide Number Placeholder 3">
            <a:extLst>
              <a:ext uri="{FF2B5EF4-FFF2-40B4-BE49-F238E27FC236}">
                <a16:creationId xmlns:a16="http://schemas.microsoft.com/office/drawing/2014/main" id="{B2788BA2-D1E3-874C-99D9-288251D9FF38}"/>
              </a:ext>
            </a:extLst>
          </p:cNvPr>
          <p:cNvSpPr>
            <a:spLocks noGrp="1"/>
          </p:cNvSpPr>
          <p:nvPr>
            <p:ph type="sldNum" sz="quarter" idx="10"/>
          </p:nvPr>
        </p:nvSpPr>
        <p:spPr/>
        <p:txBody>
          <a:bodyPr/>
          <a:lstStyle/>
          <a:p>
            <a:fld id="{4FACB3E1-20E2-D24F-8BE6-CB5F27E61535}" type="slidenum">
              <a:rPr lang="en-US" smtClean="0"/>
              <a:pPr/>
              <a:t>27</a:t>
            </a:fld>
            <a:endParaRPr lang="en-US"/>
          </a:p>
        </p:txBody>
      </p:sp>
    </p:spTree>
    <p:extLst>
      <p:ext uri="{BB962C8B-B14F-4D97-AF65-F5344CB8AC3E}">
        <p14:creationId xmlns:p14="http://schemas.microsoft.com/office/powerpoint/2010/main" val="12044373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18654-5CDE-2B43-B7C7-5710B8251173}"/>
              </a:ext>
            </a:extLst>
          </p:cNvPr>
          <p:cNvSpPr>
            <a:spLocks noGrp="1"/>
          </p:cNvSpPr>
          <p:nvPr>
            <p:ph type="title"/>
          </p:nvPr>
        </p:nvSpPr>
        <p:spPr>
          <a:xfrm>
            <a:off x="151669" y="775064"/>
            <a:ext cx="8623935" cy="640080"/>
          </a:xfrm>
        </p:spPr>
        <p:txBody>
          <a:bodyPr>
            <a:normAutofit/>
          </a:bodyPr>
          <a:lstStyle/>
          <a:p>
            <a:r>
              <a:rPr lang="en-US" dirty="0"/>
              <a:t>Consumer Loans - Installment (Slide 3 of 3)</a:t>
            </a:r>
          </a:p>
        </p:txBody>
      </p:sp>
      <p:sp>
        <p:nvSpPr>
          <p:cNvPr id="3" name="Content Placeholder 2">
            <a:extLst>
              <a:ext uri="{FF2B5EF4-FFF2-40B4-BE49-F238E27FC236}">
                <a16:creationId xmlns:a16="http://schemas.microsoft.com/office/drawing/2014/main" id="{11D5FB9E-AF07-A14B-8894-3CCBE4A4E350}"/>
              </a:ext>
            </a:extLst>
          </p:cNvPr>
          <p:cNvSpPr>
            <a:spLocks noGrp="1"/>
          </p:cNvSpPr>
          <p:nvPr>
            <p:ph idx="1"/>
          </p:nvPr>
        </p:nvSpPr>
        <p:spPr>
          <a:xfrm>
            <a:off x="240032" y="1586249"/>
            <a:ext cx="8768044" cy="5093861"/>
          </a:xfrm>
        </p:spPr>
        <p:txBody>
          <a:bodyPr>
            <a:normAutofit fontScale="92500" lnSpcReduction="20000"/>
          </a:bodyPr>
          <a:lstStyle/>
          <a:p>
            <a:pPr marL="0" indent="0">
              <a:buNone/>
            </a:pPr>
            <a:r>
              <a:rPr lang="en-US" sz="2200" dirty="0"/>
              <a:t>Regulation Z: Truth in Lending requires disclosures so that the consumer can determine:</a:t>
            </a:r>
          </a:p>
          <a:p>
            <a:r>
              <a:rPr lang="en-US" sz="2200" dirty="0"/>
              <a:t>ANNUAL PERCENTAGE RATE</a:t>
            </a:r>
          </a:p>
          <a:p>
            <a:pPr lvl="1"/>
            <a:r>
              <a:rPr lang="en-US" sz="2200" dirty="0"/>
              <a:t>The cost of your credit as a yearly rate__________%</a:t>
            </a:r>
          </a:p>
          <a:p>
            <a:r>
              <a:rPr lang="en-US" sz="2200" dirty="0"/>
              <a:t>FINANCE CHARGE</a:t>
            </a:r>
          </a:p>
          <a:p>
            <a:pPr lvl="1"/>
            <a:r>
              <a:rPr lang="en-US" sz="2200" dirty="0"/>
              <a:t>The dollar amount the credit will cost you $_________</a:t>
            </a:r>
          </a:p>
          <a:p>
            <a:r>
              <a:rPr lang="en-US" sz="2200" dirty="0"/>
              <a:t>AMOUNT FINANCED</a:t>
            </a:r>
          </a:p>
          <a:p>
            <a:pPr lvl="1"/>
            <a:r>
              <a:rPr lang="en-US" sz="2200" dirty="0"/>
              <a:t>Amount of credit provided to you or on your behalf $_________</a:t>
            </a:r>
          </a:p>
          <a:p>
            <a:r>
              <a:rPr lang="en-US" sz="2200" dirty="0"/>
              <a:t>TOTAL OF PAYMENTS</a:t>
            </a:r>
          </a:p>
          <a:p>
            <a:pPr lvl="1"/>
            <a:r>
              <a:rPr lang="en-US" sz="2200" dirty="0"/>
              <a:t>The amount you will have paid when all payments are made on time $_______</a:t>
            </a:r>
          </a:p>
          <a:p>
            <a:r>
              <a:rPr lang="en-US" sz="2200" dirty="0"/>
              <a:t>TOTAL SALE PRICE</a:t>
            </a:r>
          </a:p>
          <a:p>
            <a:pPr lvl="1"/>
            <a:r>
              <a:rPr lang="en-US" sz="2200" dirty="0"/>
              <a:t>The total cost of your purchase on credit including your down payment of $_______</a:t>
            </a:r>
          </a:p>
        </p:txBody>
      </p:sp>
      <p:sp>
        <p:nvSpPr>
          <p:cNvPr id="4" name="Slide Number Placeholder 3">
            <a:extLst>
              <a:ext uri="{FF2B5EF4-FFF2-40B4-BE49-F238E27FC236}">
                <a16:creationId xmlns:a16="http://schemas.microsoft.com/office/drawing/2014/main" id="{A11248E3-646C-0E4E-A092-D3EB7892AFA1}"/>
              </a:ext>
            </a:extLst>
          </p:cNvPr>
          <p:cNvSpPr>
            <a:spLocks noGrp="1"/>
          </p:cNvSpPr>
          <p:nvPr>
            <p:ph type="sldNum" sz="quarter" idx="10"/>
          </p:nvPr>
        </p:nvSpPr>
        <p:spPr/>
        <p:txBody>
          <a:bodyPr/>
          <a:lstStyle/>
          <a:p>
            <a:fld id="{4FACB3E1-20E2-D24F-8BE6-CB5F27E61535}" type="slidenum">
              <a:rPr lang="en-US" smtClean="0"/>
              <a:pPr/>
              <a:t>28</a:t>
            </a:fld>
            <a:endParaRPr lang="en-US"/>
          </a:p>
        </p:txBody>
      </p:sp>
    </p:spTree>
    <p:extLst>
      <p:ext uri="{BB962C8B-B14F-4D97-AF65-F5344CB8AC3E}">
        <p14:creationId xmlns:p14="http://schemas.microsoft.com/office/powerpoint/2010/main" val="8577426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58CB8-FF76-C345-AEB0-AEA0C08B6647}"/>
              </a:ext>
            </a:extLst>
          </p:cNvPr>
          <p:cNvSpPr>
            <a:spLocks noGrp="1"/>
          </p:cNvSpPr>
          <p:nvPr>
            <p:ph type="title"/>
          </p:nvPr>
        </p:nvSpPr>
        <p:spPr/>
        <p:txBody>
          <a:bodyPr/>
          <a:lstStyle/>
          <a:p>
            <a:r>
              <a:rPr lang="en-US" dirty="0"/>
              <a:t>Homework Assignment</a:t>
            </a:r>
          </a:p>
        </p:txBody>
      </p:sp>
      <p:sp>
        <p:nvSpPr>
          <p:cNvPr id="3" name="Content Placeholder 2">
            <a:extLst>
              <a:ext uri="{FF2B5EF4-FFF2-40B4-BE49-F238E27FC236}">
                <a16:creationId xmlns:a16="http://schemas.microsoft.com/office/drawing/2014/main" id="{4C2BDA6B-7611-8E41-B96E-77D7EDB15526}"/>
              </a:ext>
            </a:extLst>
          </p:cNvPr>
          <p:cNvSpPr>
            <a:spLocks noGrp="1"/>
          </p:cNvSpPr>
          <p:nvPr>
            <p:ph idx="1"/>
          </p:nvPr>
        </p:nvSpPr>
        <p:spPr/>
        <p:txBody>
          <a:bodyPr/>
          <a:lstStyle/>
          <a:p>
            <a:r>
              <a:rPr lang="en-US" dirty="0"/>
              <a:t>Set a goal for savings and sign up to be an Illinois Saver by visiting: </a:t>
            </a:r>
            <a:r>
              <a:rPr lang="en-US" dirty="0">
                <a:hlinkClick r:id="rId2"/>
              </a:rPr>
              <a:t>americasaves.org/local-campaigns/university-of-illinois-saves</a:t>
            </a:r>
            <a:r>
              <a:rPr lang="en-US" dirty="0"/>
              <a:t> </a:t>
            </a:r>
          </a:p>
          <a:p>
            <a:r>
              <a:rPr lang="en-US" dirty="0"/>
              <a:t>Ask your bank or credit union if they have a credit-building product you are eligible to use.</a:t>
            </a:r>
          </a:p>
          <a:p>
            <a:pPr lvl="1"/>
            <a:r>
              <a:rPr lang="en-US" sz="2000" dirty="0"/>
              <a:t>If you don’t currently have a bank account, you are encouraged to visit a bank and complete the “My Trip to the Bank” handout.</a:t>
            </a:r>
          </a:p>
        </p:txBody>
      </p:sp>
      <p:sp>
        <p:nvSpPr>
          <p:cNvPr id="4" name="Slide Number Placeholder 3">
            <a:extLst>
              <a:ext uri="{FF2B5EF4-FFF2-40B4-BE49-F238E27FC236}">
                <a16:creationId xmlns:a16="http://schemas.microsoft.com/office/drawing/2014/main" id="{24507CDE-5088-AF4A-ABE1-16EF959C908A}"/>
              </a:ext>
            </a:extLst>
          </p:cNvPr>
          <p:cNvSpPr>
            <a:spLocks noGrp="1"/>
          </p:cNvSpPr>
          <p:nvPr>
            <p:ph type="sldNum" sz="quarter" idx="10"/>
          </p:nvPr>
        </p:nvSpPr>
        <p:spPr/>
        <p:txBody>
          <a:bodyPr/>
          <a:lstStyle/>
          <a:p>
            <a:fld id="{4FACB3E1-20E2-D24F-8BE6-CB5F27E61535}" type="slidenum">
              <a:rPr lang="en-US" smtClean="0"/>
              <a:pPr/>
              <a:t>29</a:t>
            </a:fld>
            <a:endParaRPr lang="en-US"/>
          </a:p>
        </p:txBody>
      </p:sp>
    </p:spTree>
    <p:extLst>
      <p:ext uri="{BB962C8B-B14F-4D97-AF65-F5344CB8AC3E}">
        <p14:creationId xmlns:p14="http://schemas.microsoft.com/office/powerpoint/2010/main" val="2083030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Agenda</a:t>
            </a:r>
          </a:p>
        </p:txBody>
      </p:sp>
      <p:sp>
        <p:nvSpPr>
          <p:cNvPr id="9" name="Content Placeholder 8"/>
          <p:cNvSpPr>
            <a:spLocks noGrp="1"/>
          </p:cNvSpPr>
          <p:nvPr>
            <p:ph idx="1"/>
          </p:nvPr>
        </p:nvSpPr>
        <p:spPr/>
        <p:txBody>
          <a:bodyPr/>
          <a:lstStyle/>
          <a:p>
            <a:pPr lvl="0"/>
            <a:r>
              <a:rPr lang="en-US" dirty="0"/>
              <a:t>Define financial capability and financial education</a:t>
            </a:r>
          </a:p>
          <a:p>
            <a:pPr lvl="0"/>
            <a:r>
              <a:rPr lang="en-US" dirty="0"/>
              <a:t>Helpful information to select the best financial services </a:t>
            </a:r>
          </a:p>
          <a:p>
            <a:pPr lvl="0"/>
            <a:r>
              <a:rPr lang="en-US" dirty="0"/>
              <a:t>Review the basics of deposit and loan accounts</a:t>
            </a:r>
          </a:p>
          <a:p>
            <a:pPr lvl="0"/>
            <a:r>
              <a:rPr lang="en-US" dirty="0"/>
              <a:t>Defining prepaid cards and individual rights under the law</a:t>
            </a:r>
          </a:p>
          <a:p>
            <a:pPr lvl="0"/>
            <a:r>
              <a:rPr lang="en-US" dirty="0"/>
              <a:t>What is ChexSystems?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a:t>
            </a:fld>
            <a:endParaRPr lang="en-US" dirty="0"/>
          </a:p>
        </p:txBody>
      </p:sp>
    </p:spTree>
    <p:extLst>
      <p:ext uri="{BB962C8B-B14F-4D97-AF65-F5344CB8AC3E}">
        <p14:creationId xmlns:p14="http://schemas.microsoft.com/office/powerpoint/2010/main" val="2514416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6" name="Picture 5" descr="Question mark."/>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3248" y="2531577"/>
            <a:ext cx="2857500" cy="2857500"/>
          </a:xfrm>
          <a:prstGeom prst="rect">
            <a:avLst/>
          </a:prstGeom>
        </p:spPr>
      </p:pic>
      <p:sp>
        <p:nvSpPr>
          <p:cNvPr id="4" name="Slide Number Placeholder 3"/>
          <p:cNvSpPr>
            <a:spLocks noGrp="1"/>
          </p:cNvSpPr>
          <p:nvPr>
            <p:ph type="sldNum" sz="quarter" idx="10"/>
          </p:nvPr>
        </p:nvSpPr>
        <p:spPr/>
        <p:txBody>
          <a:bodyPr/>
          <a:lstStyle/>
          <a:p>
            <a:fld id="{4FACB3E1-20E2-D24F-8BE6-CB5F27E61535}" type="slidenum">
              <a:rPr lang="en-US" smtClean="0"/>
              <a:pPr/>
              <a:t>30</a:t>
            </a:fld>
            <a:endParaRPr lang="en-US" dirty="0"/>
          </a:p>
        </p:txBody>
      </p:sp>
    </p:spTree>
    <p:extLst>
      <p:ext uri="{BB962C8B-B14F-4D97-AF65-F5344CB8AC3E}">
        <p14:creationId xmlns:p14="http://schemas.microsoft.com/office/powerpoint/2010/main" val="6067524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F66EA-D410-1F4F-BCFF-8DF69E366122}"/>
              </a:ext>
            </a:extLst>
          </p:cNvPr>
          <p:cNvSpPr>
            <a:spLocks noGrp="1"/>
          </p:cNvSpPr>
          <p:nvPr>
            <p:ph type="title"/>
          </p:nvPr>
        </p:nvSpPr>
        <p:spPr/>
        <p:txBody>
          <a:bodyPr/>
          <a:lstStyle/>
          <a:p>
            <a:r>
              <a:rPr lang="en-US" dirty="0"/>
              <a:t>Evaluation and Closing </a:t>
            </a:r>
          </a:p>
        </p:txBody>
      </p:sp>
      <p:sp>
        <p:nvSpPr>
          <p:cNvPr id="3" name="Content Placeholder 2">
            <a:extLst>
              <a:ext uri="{FF2B5EF4-FFF2-40B4-BE49-F238E27FC236}">
                <a16:creationId xmlns:a16="http://schemas.microsoft.com/office/drawing/2014/main" id="{D9F9CADA-B9A7-1943-9231-B43AE27691AF}"/>
              </a:ext>
            </a:extLst>
          </p:cNvPr>
          <p:cNvSpPr>
            <a:spLocks noGrp="1"/>
          </p:cNvSpPr>
          <p:nvPr>
            <p:ph idx="1"/>
          </p:nvPr>
        </p:nvSpPr>
        <p:spPr>
          <a:xfrm>
            <a:off x="240031" y="2026507"/>
            <a:ext cx="8623935" cy="3628051"/>
          </a:xfrm>
        </p:spPr>
        <p:txBody>
          <a:bodyPr/>
          <a:lstStyle/>
          <a:p>
            <a:pPr marL="400050" indent="-400050" algn="ctr">
              <a:lnSpc>
                <a:spcPct val="100000"/>
              </a:lnSpc>
              <a:buNone/>
            </a:pPr>
            <a:r>
              <a:rPr lang="en-US" b="1" dirty="0"/>
              <a:t>Don’t Forget!              </a:t>
            </a:r>
          </a:p>
          <a:p>
            <a:pPr marL="400050" indent="-400050" algn="ctr">
              <a:lnSpc>
                <a:spcPct val="100000"/>
              </a:lnSpc>
              <a:buNone/>
            </a:pPr>
            <a:r>
              <a:rPr lang="en-US" dirty="0"/>
              <a:t>Complete and turn in your evaluation and post-test.</a:t>
            </a:r>
          </a:p>
          <a:p>
            <a:pPr marL="400050" indent="-400050" algn="ctr">
              <a:lnSpc>
                <a:spcPct val="100000"/>
              </a:lnSpc>
              <a:buNone/>
            </a:pPr>
            <a:endParaRPr lang="en-US" dirty="0"/>
          </a:p>
          <a:p>
            <a:pPr marL="400050" indent="-400050" algn="ctr">
              <a:lnSpc>
                <a:spcPct val="100000"/>
              </a:lnSpc>
              <a:buNone/>
            </a:pPr>
            <a:r>
              <a:rPr lang="en-US" dirty="0"/>
              <a:t>Congratulations on completing your first steps towards improving YOUR financial wellness. </a:t>
            </a:r>
          </a:p>
          <a:p>
            <a:pPr marL="400050" indent="-400050" algn="ctr">
              <a:lnSpc>
                <a:spcPct val="100000"/>
              </a:lnSpc>
              <a:buNone/>
            </a:pPr>
            <a:endParaRPr lang="en-US" dirty="0"/>
          </a:p>
          <a:p>
            <a:pPr marL="400050" indent="-400050" algn="ctr">
              <a:lnSpc>
                <a:spcPct val="100000"/>
              </a:lnSpc>
              <a:buNone/>
            </a:pPr>
            <a:r>
              <a:rPr lang="en-US" dirty="0"/>
              <a:t>Thank YOU!</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31</a:t>
            </a:fld>
            <a:endParaRPr lang="en-US"/>
          </a:p>
        </p:txBody>
      </p:sp>
    </p:spTree>
    <p:extLst>
      <p:ext uri="{BB962C8B-B14F-4D97-AF65-F5344CB8AC3E}">
        <p14:creationId xmlns:p14="http://schemas.microsoft.com/office/powerpoint/2010/main" val="245962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2FFB2-2C06-4342-868D-8B8A963DA1EB}"/>
              </a:ext>
            </a:extLst>
          </p:cNvPr>
          <p:cNvSpPr>
            <a:spLocks noGrp="1"/>
          </p:cNvSpPr>
          <p:nvPr>
            <p:ph type="title"/>
          </p:nvPr>
        </p:nvSpPr>
        <p:spPr/>
        <p:txBody>
          <a:bodyPr/>
          <a:lstStyle/>
          <a:p>
            <a:r>
              <a:rPr lang="en-US" dirty="0"/>
              <a:t>Homework Review</a:t>
            </a:r>
          </a:p>
        </p:txBody>
      </p:sp>
      <p:sp>
        <p:nvSpPr>
          <p:cNvPr id="3" name="Content Placeholder 2">
            <a:extLst>
              <a:ext uri="{FF2B5EF4-FFF2-40B4-BE49-F238E27FC236}">
                <a16:creationId xmlns:a16="http://schemas.microsoft.com/office/drawing/2014/main" id="{CE9F1A77-6962-F745-8811-0A5D8E3ED1E8}"/>
              </a:ext>
            </a:extLst>
          </p:cNvPr>
          <p:cNvSpPr>
            <a:spLocks noGrp="1"/>
          </p:cNvSpPr>
          <p:nvPr>
            <p:ph idx="1"/>
          </p:nvPr>
        </p:nvSpPr>
        <p:spPr>
          <a:xfrm>
            <a:off x="240030" y="1538112"/>
            <a:ext cx="8623935" cy="4470461"/>
          </a:xfrm>
        </p:spPr>
        <p:txBody>
          <a:bodyPr>
            <a:normAutofit/>
          </a:bodyPr>
          <a:lstStyle/>
          <a:p>
            <a:pPr marL="0" indent="0" algn="ctr">
              <a:buNone/>
            </a:pPr>
            <a:r>
              <a:rPr lang="en-US" dirty="0"/>
              <a:t>Weekly Spending Plan</a:t>
            </a:r>
          </a:p>
        </p:txBody>
      </p:sp>
      <p:pic>
        <p:nvPicPr>
          <p:cNvPr id="7" name="Picture 6" descr="Image of Weekly spending plan handout">
            <a:extLst>
              <a:ext uri="{FF2B5EF4-FFF2-40B4-BE49-F238E27FC236}">
                <a16:creationId xmlns:a16="http://schemas.microsoft.com/office/drawing/2014/main" id="{9DE234E7-4A08-4947-8D78-DE51EA5D1B71}"/>
              </a:ext>
            </a:extLst>
          </p:cNvPr>
          <p:cNvPicPr>
            <a:picLocks noChangeAspect="1"/>
          </p:cNvPicPr>
          <p:nvPr/>
        </p:nvPicPr>
        <p:blipFill>
          <a:blip r:embed="rId2"/>
          <a:stretch>
            <a:fillRect/>
          </a:stretch>
        </p:blipFill>
        <p:spPr>
          <a:xfrm>
            <a:off x="2129540" y="2186416"/>
            <a:ext cx="4884920" cy="4436076"/>
          </a:xfrm>
          <a:prstGeom prst="rect">
            <a:avLst/>
          </a:prstGeom>
        </p:spPr>
      </p:pic>
      <p:sp>
        <p:nvSpPr>
          <p:cNvPr id="4" name="Slide Number Placeholder 3">
            <a:extLst>
              <a:ext uri="{FF2B5EF4-FFF2-40B4-BE49-F238E27FC236}">
                <a16:creationId xmlns:a16="http://schemas.microsoft.com/office/drawing/2014/main" id="{59093045-F2E1-0D44-8DC1-F04DDD6D2FBA}"/>
              </a:ext>
            </a:extLst>
          </p:cNvPr>
          <p:cNvSpPr>
            <a:spLocks noGrp="1"/>
          </p:cNvSpPr>
          <p:nvPr>
            <p:ph type="sldNum" sz="quarter" idx="10"/>
          </p:nvPr>
        </p:nvSpPr>
        <p:spPr>
          <a:xfrm>
            <a:off x="8457981" y="6502300"/>
            <a:ext cx="437539" cy="266142"/>
          </a:xfrm>
        </p:spPr>
        <p:txBody>
          <a:bodyPr/>
          <a:lstStyle/>
          <a:p>
            <a:fld id="{4FACB3E1-20E2-D24F-8BE6-CB5F27E61535}" type="slidenum">
              <a:rPr lang="en-US" smtClean="0"/>
              <a:pPr/>
              <a:t>4</a:t>
            </a:fld>
            <a:endParaRPr lang="en-US" dirty="0"/>
          </a:p>
        </p:txBody>
      </p:sp>
    </p:spTree>
    <p:extLst>
      <p:ext uri="{BB962C8B-B14F-4D97-AF65-F5344CB8AC3E}">
        <p14:creationId xmlns:p14="http://schemas.microsoft.com/office/powerpoint/2010/main" val="676578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77" y="791154"/>
            <a:ext cx="8623935" cy="640080"/>
          </a:xfrm>
        </p:spPr>
        <p:txBody>
          <a:bodyPr>
            <a:normAutofit/>
          </a:bodyPr>
          <a:lstStyle/>
          <a:p>
            <a:r>
              <a:rPr lang="en-US" dirty="0"/>
              <a:t>Financial Services</a:t>
            </a:r>
          </a:p>
        </p:txBody>
      </p:sp>
      <p:sp>
        <p:nvSpPr>
          <p:cNvPr id="3" name="Content Placeholder 2" descr="Check being signed by a hand"/>
          <p:cNvSpPr>
            <a:spLocks noGrp="1"/>
          </p:cNvSpPr>
          <p:nvPr>
            <p:ph idx="1"/>
          </p:nvPr>
        </p:nvSpPr>
        <p:spPr/>
        <p:txBody>
          <a:bodyPr>
            <a:normAutofit/>
          </a:bodyPr>
          <a:lstStyle/>
          <a:p>
            <a:r>
              <a:rPr lang="en-US" dirty="0"/>
              <a:t>What different types of financial services do you need?</a:t>
            </a:r>
          </a:p>
          <a:p>
            <a:pPr lvl="1"/>
            <a:r>
              <a:rPr lang="en-US" sz="2000" dirty="0"/>
              <a:t>Checking Account</a:t>
            </a:r>
          </a:p>
          <a:p>
            <a:pPr lvl="1"/>
            <a:r>
              <a:rPr lang="en-US" sz="2000" dirty="0"/>
              <a:t>Savings Account</a:t>
            </a:r>
          </a:p>
          <a:p>
            <a:pPr lvl="1"/>
            <a:r>
              <a:rPr lang="en-US" sz="2000" dirty="0"/>
              <a:t>Credit Cards</a:t>
            </a:r>
          </a:p>
          <a:p>
            <a:pPr lvl="1"/>
            <a:r>
              <a:rPr lang="en-US" sz="2000" dirty="0"/>
              <a:t>Money Orders</a:t>
            </a:r>
          </a:p>
          <a:p>
            <a:pPr lvl="1"/>
            <a:r>
              <a:rPr lang="en-US" sz="2000" dirty="0"/>
              <a:t>Prepaid Cards</a:t>
            </a:r>
          </a:p>
          <a:p>
            <a:pPr lvl="1"/>
            <a:r>
              <a:rPr lang="en-US" sz="2000" dirty="0"/>
              <a:t>ABLE Account</a:t>
            </a:r>
          </a:p>
          <a:p>
            <a:pPr lvl="1"/>
            <a:endParaRPr lang="en-US" dirty="0"/>
          </a:p>
          <a:p>
            <a:r>
              <a:rPr lang="en-US" dirty="0"/>
              <a:t>Tell us what you use and why</a:t>
            </a:r>
          </a:p>
        </p:txBody>
      </p:sp>
      <p:pic>
        <p:nvPicPr>
          <p:cNvPr id="5" name="Picture 4" descr="Fingers holding a pen filling out a check.">
            <a:extLst>
              <a:ext uri="{FF2B5EF4-FFF2-40B4-BE49-F238E27FC236}">
                <a16:creationId xmlns:a16="http://schemas.microsoft.com/office/drawing/2014/main" id="{155ED74A-2060-D843-9C7F-B413C2F37CC9}"/>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4932063" y="2434280"/>
            <a:ext cx="3380657" cy="2260211"/>
          </a:xfrm>
          <a:prstGeom prst="rect">
            <a:avLst/>
          </a:prstGeom>
        </p:spPr>
      </p:pic>
      <p:sp>
        <p:nvSpPr>
          <p:cNvPr id="6" name="TextBox 5">
            <a:extLst>
              <a:ext uri="{FF2B5EF4-FFF2-40B4-BE49-F238E27FC236}">
                <a16:creationId xmlns:a16="http://schemas.microsoft.com/office/drawing/2014/main" id="{C7FC9ADF-E3D4-9F40-80CE-34F4D4D5A120}"/>
              </a:ext>
            </a:extLst>
          </p:cNvPr>
          <p:cNvSpPr txBox="1"/>
          <p:nvPr/>
        </p:nvSpPr>
        <p:spPr>
          <a:xfrm>
            <a:off x="4932063" y="4749764"/>
            <a:ext cx="2481991" cy="369332"/>
          </a:xfrm>
          <a:prstGeom prst="rect">
            <a:avLst/>
          </a:prstGeom>
          <a:noFill/>
        </p:spPr>
        <p:txBody>
          <a:bodyPr wrap="square" rtlCol="0">
            <a:spAutoFit/>
          </a:bodyPr>
          <a:lstStyle/>
          <a:p>
            <a:r>
              <a:rPr lang="en-US" sz="900">
                <a:hlinkClick r:id="rId4" tooltip="https://blog.karenfayeth.com/?p=8523"/>
              </a:rPr>
              <a:t>This Photo</a:t>
            </a:r>
            <a:r>
              <a:rPr lang="en-US" sz="900"/>
              <a:t> by Unknown Author is licensed under </a:t>
            </a:r>
            <a:r>
              <a:rPr lang="en-US" sz="900">
                <a:hlinkClick r:id="rId5" tooltip="https://creativecommons.org/licenses/by/3.0/"/>
              </a:rPr>
              <a:t>CC BY</a:t>
            </a:r>
            <a:endParaRPr lang="en-US" sz="900"/>
          </a:p>
        </p:txBody>
      </p:sp>
      <p:sp>
        <p:nvSpPr>
          <p:cNvPr id="4" name="Slide Number Placeholder 3"/>
          <p:cNvSpPr>
            <a:spLocks noGrp="1"/>
          </p:cNvSpPr>
          <p:nvPr>
            <p:ph type="sldNum" sz="quarter" idx="10"/>
          </p:nvPr>
        </p:nvSpPr>
        <p:spPr/>
        <p:txBody>
          <a:bodyPr/>
          <a:lstStyle/>
          <a:p>
            <a:fld id="{4FACB3E1-20E2-D24F-8BE6-CB5F27E61535}" type="slidenum">
              <a:rPr lang="en-US" smtClean="0"/>
              <a:pPr/>
              <a:t>5</a:t>
            </a:fld>
            <a:endParaRPr lang="en-US"/>
          </a:p>
        </p:txBody>
      </p:sp>
    </p:spTree>
    <p:custDataLst>
      <p:tags r:id="rId1"/>
    </p:custDataLst>
    <p:extLst>
      <p:ext uri="{BB962C8B-B14F-4D97-AF65-F5344CB8AC3E}">
        <p14:creationId xmlns:p14="http://schemas.microsoft.com/office/powerpoint/2010/main" val="1454415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55DD0-C851-9940-A9F7-394027E97C80}"/>
              </a:ext>
            </a:extLst>
          </p:cNvPr>
          <p:cNvSpPr>
            <a:spLocks noGrp="1"/>
          </p:cNvSpPr>
          <p:nvPr>
            <p:ph type="title"/>
          </p:nvPr>
        </p:nvSpPr>
        <p:spPr/>
        <p:txBody>
          <a:bodyPr/>
          <a:lstStyle/>
          <a:p>
            <a:r>
              <a:rPr lang="en-US" dirty="0"/>
              <a:t>Activity</a:t>
            </a:r>
          </a:p>
        </p:txBody>
      </p:sp>
      <p:sp>
        <p:nvSpPr>
          <p:cNvPr id="3" name="Content Placeholder 2">
            <a:extLst>
              <a:ext uri="{FF2B5EF4-FFF2-40B4-BE49-F238E27FC236}">
                <a16:creationId xmlns:a16="http://schemas.microsoft.com/office/drawing/2014/main" id="{2A686E9B-7CEB-5E46-A4B8-A3F4C73BBA54}"/>
              </a:ext>
            </a:extLst>
          </p:cNvPr>
          <p:cNvSpPr>
            <a:spLocks noGrp="1"/>
          </p:cNvSpPr>
          <p:nvPr>
            <p:ph idx="1"/>
          </p:nvPr>
        </p:nvSpPr>
        <p:spPr/>
        <p:txBody>
          <a:bodyPr/>
          <a:lstStyle/>
          <a:p>
            <a:r>
              <a:rPr lang="en-US" dirty="0"/>
              <a:t>Now, let’s look at our own individual situation.</a:t>
            </a:r>
          </a:p>
          <a:p>
            <a:r>
              <a:rPr lang="en-US" dirty="0"/>
              <a:t>Let’s go over the worksheet distributed and, this time, keep your answers to yourself. You can think about your answers as we review the information on financial capability.</a:t>
            </a:r>
          </a:p>
        </p:txBody>
      </p:sp>
      <p:sp>
        <p:nvSpPr>
          <p:cNvPr id="4" name="Slide Number Placeholder 3">
            <a:extLst>
              <a:ext uri="{FF2B5EF4-FFF2-40B4-BE49-F238E27FC236}">
                <a16:creationId xmlns:a16="http://schemas.microsoft.com/office/drawing/2014/main" id="{2B784C3C-A15C-0E4C-9864-B3406ABF42A2}"/>
              </a:ext>
            </a:extLst>
          </p:cNvPr>
          <p:cNvSpPr>
            <a:spLocks noGrp="1"/>
          </p:cNvSpPr>
          <p:nvPr>
            <p:ph type="sldNum" sz="quarter" idx="10"/>
          </p:nvPr>
        </p:nvSpPr>
        <p:spPr/>
        <p:txBody>
          <a:bodyPr/>
          <a:lstStyle/>
          <a:p>
            <a:fld id="{4FACB3E1-20E2-D24F-8BE6-CB5F27E61535}" type="slidenum">
              <a:rPr lang="en-US" smtClean="0"/>
              <a:pPr/>
              <a:t>6</a:t>
            </a:fld>
            <a:endParaRPr lang="en-US" dirty="0"/>
          </a:p>
        </p:txBody>
      </p:sp>
    </p:spTree>
    <p:extLst>
      <p:ext uri="{BB962C8B-B14F-4D97-AF65-F5344CB8AC3E}">
        <p14:creationId xmlns:p14="http://schemas.microsoft.com/office/powerpoint/2010/main" val="797081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6C841-EE53-D143-A300-B41150957871}"/>
              </a:ext>
            </a:extLst>
          </p:cNvPr>
          <p:cNvSpPr>
            <a:spLocks noGrp="1"/>
          </p:cNvSpPr>
          <p:nvPr>
            <p:ph type="title"/>
          </p:nvPr>
        </p:nvSpPr>
        <p:spPr/>
        <p:txBody>
          <a:bodyPr/>
          <a:lstStyle/>
          <a:p>
            <a:r>
              <a:rPr lang="en-US" dirty="0"/>
              <a:t>What Do We Mean by Financial Capability?</a:t>
            </a:r>
          </a:p>
        </p:txBody>
      </p:sp>
      <p:sp>
        <p:nvSpPr>
          <p:cNvPr id="3" name="Content Placeholder 2">
            <a:extLst>
              <a:ext uri="{FF2B5EF4-FFF2-40B4-BE49-F238E27FC236}">
                <a16:creationId xmlns:a16="http://schemas.microsoft.com/office/drawing/2014/main" id="{32E2C6C3-D06C-B54A-93C7-4B289C1233C0}"/>
              </a:ext>
            </a:extLst>
          </p:cNvPr>
          <p:cNvSpPr>
            <a:spLocks noGrp="1"/>
          </p:cNvSpPr>
          <p:nvPr>
            <p:ph idx="1"/>
          </p:nvPr>
        </p:nvSpPr>
        <p:spPr/>
        <p:txBody>
          <a:bodyPr>
            <a:normAutofit/>
          </a:bodyPr>
          <a:lstStyle/>
          <a:p>
            <a:r>
              <a:rPr lang="en-US" dirty="0"/>
              <a:t>Financial capability is defined as a set of consumer behaviors that lead to measurable improvements in an individual’s financial wellness.</a:t>
            </a:r>
          </a:p>
          <a:p>
            <a:r>
              <a:rPr lang="en-US" dirty="0"/>
              <a:t>Ways financial capability may be measured for people with disabilities</a:t>
            </a:r>
          </a:p>
          <a:p>
            <a:pPr lvl="1"/>
            <a:r>
              <a:rPr lang="en-US" sz="2000" dirty="0"/>
              <a:t>Set and achieve one or more financial health goal(s)</a:t>
            </a:r>
          </a:p>
          <a:p>
            <a:pPr lvl="1"/>
            <a:r>
              <a:rPr lang="en-US" sz="2000" dirty="0"/>
              <a:t>Access and manage public benefit and work support programs</a:t>
            </a:r>
          </a:p>
          <a:p>
            <a:pPr lvl="1"/>
            <a:r>
              <a:rPr lang="en-US" sz="2000" dirty="0"/>
              <a:t>Manage monthly expenses and debt</a:t>
            </a:r>
          </a:p>
          <a:p>
            <a:pPr lvl="1"/>
            <a:r>
              <a:rPr lang="en-US" sz="2000" dirty="0"/>
              <a:t>Manage credit appropriately</a:t>
            </a:r>
          </a:p>
          <a:p>
            <a:pPr lvl="1"/>
            <a:r>
              <a:rPr lang="en-US" sz="2000" dirty="0"/>
              <a:t>Select and manage financial products and services</a:t>
            </a:r>
          </a:p>
          <a:p>
            <a:pPr lvl="1"/>
            <a:r>
              <a:rPr lang="en-US" sz="2000" dirty="0"/>
              <a:t>Plan and save money now and for your future</a:t>
            </a:r>
          </a:p>
          <a:p>
            <a:pPr lvl="1"/>
            <a:r>
              <a:rPr lang="en-US" sz="2000" dirty="0"/>
              <a:t>Increase financial knowledge and make informed decisions regarding one’s financial wellness</a:t>
            </a:r>
          </a:p>
        </p:txBody>
      </p:sp>
      <p:sp>
        <p:nvSpPr>
          <p:cNvPr id="4" name="Slide Number Placeholder 3">
            <a:extLst>
              <a:ext uri="{FF2B5EF4-FFF2-40B4-BE49-F238E27FC236}">
                <a16:creationId xmlns:a16="http://schemas.microsoft.com/office/drawing/2014/main" id="{6F41D4A4-C067-8343-AF33-4749C0FDC2F3}"/>
              </a:ext>
            </a:extLst>
          </p:cNvPr>
          <p:cNvSpPr>
            <a:spLocks noGrp="1"/>
          </p:cNvSpPr>
          <p:nvPr>
            <p:ph type="sldNum" sz="quarter" idx="10"/>
          </p:nvPr>
        </p:nvSpPr>
        <p:spPr/>
        <p:txBody>
          <a:bodyPr/>
          <a:lstStyle/>
          <a:p>
            <a:fld id="{4FACB3E1-20E2-D24F-8BE6-CB5F27E61535}" type="slidenum">
              <a:rPr lang="en-US" smtClean="0"/>
              <a:pPr/>
              <a:t>7</a:t>
            </a:fld>
            <a:endParaRPr lang="en-US"/>
          </a:p>
        </p:txBody>
      </p:sp>
    </p:spTree>
    <p:extLst>
      <p:ext uri="{BB962C8B-B14F-4D97-AF65-F5344CB8AC3E}">
        <p14:creationId xmlns:p14="http://schemas.microsoft.com/office/powerpoint/2010/main" val="3906653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Financial Capability</a:t>
            </a:r>
          </a:p>
        </p:txBody>
      </p:sp>
      <p:sp>
        <p:nvSpPr>
          <p:cNvPr id="3" name="Content Placeholder 2"/>
          <p:cNvSpPr>
            <a:spLocks noGrp="1"/>
          </p:cNvSpPr>
          <p:nvPr>
            <p:ph idx="1"/>
          </p:nvPr>
        </p:nvSpPr>
        <p:spPr/>
        <p:txBody>
          <a:bodyPr/>
          <a:lstStyle/>
          <a:p>
            <a:r>
              <a:rPr lang="en-US" dirty="0"/>
              <a:t>The Consumer Financial Protection Bureau (CFPB) is the government agency responsible for consumer protection in the financial sector. </a:t>
            </a:r>
          </a:p>
          <a:p>
            <a:r>
              <a:rPr lang="en-US" dirty="0"/>
              <a:t>CFPB defines financial well-being as having four parts:</a:t>
            </a:r>
          </a:p>
          <a:p>
            <a:pPr lvl="1"/>
            <a:r>
              <a:rPr lang="en-US" sz="2000" dirty="0"/>
              <a:t>Feeling in control of your finances</a:t>
            </a:r>
          </a:p>
          <a:p>
            <a:pPr lvl="1"/>
            <a:r>
              <a:rPr lang="en-US" sz="2000" dirty="0"/>
              <a:t>The capacity to absorb a financial shock </a:t>
            </a:r>
          </a:p>
          <a:p>
            <a:pPr lvl="1"/>
            <a:r>
              <a:rPr lang="en-US" sz="2000" dirty="0"/>
              <a:t>On track to meet goals</a:t>
            </a:r>
          </a:p>
          <a:p>
            <a:pPr lvl="1"/>
            <a:r>
              <a:rPr lang="en-US" sz="2000" dirty="0"/>
              <a:t>Flexibility to make choices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8</a:t>
            </a:fld>
            <a:endParaRPr lang="en-US"/>
          </a:p>
        </p:txBody>
      </p:sp>
    </p:spTree>
    <p:extLst>
      <p:ext uri="{BB962C8B-B14F-4D97-AF65-F5344CB8AC3E}">
        <p14:creationId xmlns:p14="http://schemas.microsoft.com/office/powerpoint/2010/main" val="696872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0" y="943230"/>
            <a:ext cx="8623935" cy="640080"/>
          </a:xfrm>
        </p:spPr>
        <p:txBody>
          <a:bodyPr>
            <a:noAutofit/>
          </a:bodyPr>
          <a:lstStyle/>
          <a:p>
            <a:r>
              <a:rPr lang="en-US" dirty="0"/>
              <a:t>How Can You Avoid Being Financially Vulnerable?</a:t>
            </a:r>
          </a:p>
        </p:txBody>
      </p:sp>
      <p:sp>
        <p:nvSpPr>
          <p:cNvPr id="3" name="Content Placeholder 2"/>
          <p:cNvSpPr>
            <a:spLocks noGrp="1"/>
          </p:cNvSpPr>
          <p:nvPr>
            <p:ph idx="1"/>
          </p:nvPr>
        </p:nvSpPr>
        <p:spPr>
          <a:xfrm>
            <a:off x="240031" y="1880302"/>
            <a:ext cx="8623935" cy="4742190"/>
          </a:xfrm>
        </p:spPr>
        <p:txBody>
          <a:bodyPr/>
          <a:lstStyle/>
          <a:p>
            <a:r>
              <a:rPr lang="en-US" dirty="0"/>
              <a:t>Become educated in the complex financial services marketplace.</a:t>
            </a:r>
          </a:p>
          <a:p>
            <a:r>
              <a:rPr lang="en-US" dirty="0"/>
              <a:t>Set goals for yourself and work towards those goals.</a:t>
            </a:r>
          </a:p>
          <a:p>
            <a:r>
              <a:rPr lang="en-US" dirty="0"/>
              <a:t>Practice each month by establishing records and developing systems to manage your money habits and finances.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9</a:t>
            </a:fld>
            <a:endParaRPr lang="en-US"/>
          </a:p>
        </p:txBody>
      </p:sp>
    </p:spTree>
    <p:extLst>
      <p:ext uri="{BB962C8B-B14F-4D97-AF65-F5344CB8AC3E}">
        <p14:creationId xmlns:p14="http://schemas.microsoft.com/office/powerpoint/2010/main" val="211226787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NDI Template">
  <a:themeElements>
    <a:clrScheme name="NDI">
      <a:dk1>
        <a:srgbClr val="000000"/>
      </a:dk1>
      <a:lt1>
        <a:srgbClr val="FFFFFF"/>
      </a:lt1>
      <a:dk2>
        <a:srgbClr val="1A4988"/>
      </a:dk2>
      <a:lt2>
        <a:srgbClr val="E7E6E6"/>
      </a:lt2>
      <a:accent1>
        <a:srgbClr val="1A4988"/>
      </a:accent1>
      <a:accent2>
        <a:srgbClr val="000000"/>
      </a:accent2>
      <a:accent3>
        <a:srgbClr val="A5A5A5"/>
      </a:accent3>
      <a:accent4>
        <a:srgbClr val="5E5E5E"/>
      </a:accent4>
      <a:accent5>
        <a:srgbClr val="5B9BD5"/>
      </a:accent5>
      <a:accent6>
        <a:srgbClr val="70AD47"/>
      </a:accent6>
      <a:hlink>
        <a:srgbClr val="0563C1"/>
      </a:hlink>
      <a:folHlink>
        <a:srgbClr val="91919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4F1196A0-BB28-4D43-ACB3-A09AC8588732}" vid="{33C8CF3B-63B9-D84F-ADCF-FB3A09D2D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2019 NDI Template - Wide_CN</Template>
  <TotalTime>931</TotalTime>
  <Words>1724</Words>
  <Application>Microsoft Office PowerPoint</Application>
  <PresentationFormat>On-screen Show (4:3)</PresentationFormat>
  <Paragraphs>224</Paragraphs>
  <Slides>31</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31</vt:i4>
      </vt:variant>
    </vt:vector>
  </HeadingPairs>
  <TitlesOfParts>
    <vt:vector size="40" baseType="lpstr">
      <vt:lpstr>Arial</vt:lpstr>
      <vt:lpstr>Arial Rounded MT Bold</vt:lpstr>
      <vt:lpstr>Calibri</vt:lpstr>
      <vt:lpstr>Courier New</vt:lpstr>
      <vt:lpstr>Franklin Gothic Book</vt:lpstr>
      <vt:lpstr>Tahoma</vt:lpstr>
      <vt:lpstr>Warnock Pro</vt:lpstr>
      <vt:lpstr>Wingdings</vt:lpstr>
      <vt:lpstr>NDI Template</vt:lpstr>
      <vt:lpstr>Module 2:  Financial Capability and  Access to Financial Services</vt:lpstr>
      <vt:lpstr>Welcome &amp; Housekeeping  </vt:lpstr>
      <vt:lpstr>Agenda</vt:lpstr>
      <vt:lpstr>Homework Review</vt:lpstr>
      <vt:lpstr>Financial Services</vt:lpstr>
      <vt:lpstr>Activity</vt:lpstr>
      <vt:lpstr>What Do We Mean by Financial Capability?</vt:lpstr>
      <vt:lpstr>Financial Capability</vt:lpstr>
      <vt:lpstr>How Can You Avoid Being Financially Vulnerable?</vt:lpstr>
      <vt:lpstr>What Do You Need to Know About Financial Services?</vt:lpstr>
      <vt:lpstr>Who Offers Financial Services?</vt:lpstr>
      <vt:lpstr>Basics of Financial Services</vt:lpstr>
      <vt:lpstr>How Do Consumers Choose?</vt:lpstr>
      <vt:lpstr>Deposit Accounts</vt:lpstr>
      <vt:lpstr>Choosing a Deposit Account</vt:lpstr>
      <vt:lpstr>Factoring Costs When Choosing Accounts</vt:lpstr>
      <vt:lpstr>FDIC Model Safe Account Template</vt:lpstr>
      <vt:lpstr>Savings Accounts</vt:lpstr>
      <vt:lpstr>Protected Savings Options</vt:lpstr>
      <vt:lpstr>Standard Disclosures</vt:lpstr>
      <vt:lpstr>Prepaid Cards</vt:lpstr>
      <vt:lpstr>What Is ChexSystem?</vt:lpstr>
      <vt:lpstr>Consumer Loans - Revolving (Slide 1 of 3)</vt:lpstr>
      <vt:lpstr>Consumer Loans - Revolving (Slide 2 of 3)</vt:lpstr>
      <vt:lpstr>Consumer Loans - Revolving (Slide 3 of 3)</vt:lpstr>
      <vt:lpstr>Consumer Loans - Installment (Slide 1 of 3)</vt:lpstr>
      <vt:lpstr>Consumer Loans - Installment (Slide 2 of 3)</vt:lpstr>
      <vt:lpstr>Consumer Loans - Installment (Slide 3 of 3)</vt:lpstr>
      <vt:lpstr>Homework Assignment</vt:lpstr>
      <vt:lpstr>Questions</vt:lpstr>
      <vt:lpstr>Evaluation and Closing </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My Presentation Title</dc:title>
  <dc:creator>Christa Nieminen</dc:creator>
  <cp:lastModifiedBy>Al Milioto</cp:lastModifiedBy>
  <cp:revision>96</cp:revision>
  <dcterms:created xsi:type="dcterms:W3CDTF">2019-01-10T23:31:07Z</dcterms:created>
  <dcterms:modified xsi:type="dcterms:W3CDTF">2022-06-01T13:52:14Z</dcterms:modified>
</cp:coreProperties>
</file>