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notesSlides/notesSlide2.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notesSlides/notesSlide3.xml" ContentType="application/vnd.openxmlformats-officedocument.presentationml.notesSlide+xml"/>
  <Override PartName="/ppt/tags/tag23.xml" ContentType="application/vnd.openxmlformats-officedocument.presentationml.tags+xml"/>
  <Override PartName="/ppt/notesSlides/notesSlide4.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5.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notesSlides/notesSlide6.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notesSlides/notesSlide7.xml" ContentType="application/vnd.openxmlformats-officedocument.presentationml.notesSlide+xml"/>
  <Override PartName="/ppt/tags/tag3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5"/>
  </p:notesMasterIdLst>
  <p:sldIdLst>
    <p:sldId id="256" r:id="rId2"/>
    <p:sldId id="332" r:id="rId3"/>
    <p:sldId id="304" r:id="rId4"/>
    <p:sldId id="333" r:id="rId5"/>
    <p:sldId id="305" r:id="rId6"/>
    <p:sldId id="334" r:id="rId7"/>
    <p:sldId id="335" r:id="rId8"/>
    <p:sldId id="306" r:id="rId9"/>
    <p:sldId id="307" r:id="rId10"/>
    <p:sldId id="308" r:id="rId11"/>
    <p:sldId id="309" r:id="rId12"/>
    <p:sldId id="310" r:id="rId13"/>
    <p:sldId id="311" r:id="rId14"/>
    <p:sldId id="312" r:id="rId15"/>
    <p:sldId id="313" r:id="rId16"/>
    <p:sldId id="314" r:id="rId17"/>
    <p:sldId id="315" r:id="rId18"/>
    <p:sldId id="316" r:id="rId19"/>
    <p:sldId id="277" r:id="rId20"/>
    <p:sldId id="317" r:id="rId21"/>
    <p:sldId id="318" r:id="rId22"/>
    <p:sldId id="337" r:id="rId23"/>
    <p:sldId id="325" r:id="rId24"/>
    <p:sldId id="338" r:id="rId25"/>
    <p:sldId id="339" r:id="rId26"/>
    <p:sldId id="326" r:id="rId27"/>
    <p:sldId id="340" r:id="rId28"/>
    <p:sldId id="286" r:id="rId29"/>
    <p:sldId id="287" r:id="rId30"/>
    <p:sldId id="327" r:id="rId31"/>
    <p:sldId id="328" r:id="rId32"/>
    <p:sldId id="290" r:id="rId33"/>
    <p:sldId id="291" r:id="rId34"/>
    <p:sldId id="292" r:id="rId35"/>
    <p:sldId id="293" r:id="rId36"/>
    <p:sldId id="324" r:id="rId37"/>
    <p:sldId id="295" r:id="rId38"/>
    <p:sldId id="296" r:id="rId39"/>
    <p:sldId id="323" r:id="rId40"/>
    <p:sldId id="322" r:id="rId41"/>
    <p:sldId id="298" r:id="rId42"/>
    <p:sldId id="321" r:id="rId43"/>
    <p:sldId id="336" r:id="rId44"/>
  </p:sldIdLst>
  <p:sldSz cx="9144000" cy="6858000" type="screen4x3"/>
  <p:notesSz cx="6858000" cy="9144000"/>
  <p:custDataLst>
    <p:tags r:id="rId4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75759"/>
    <a:srgbClr val="274448"/>
    <a:srgbClr val="20BDDB"/>
    <a:srgbClr val="3EA9C0"/>
    <a:srgbClr val="1B4989"/>
    <a:srgbClr val="0069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277" autoAdjust="0"/>
    <p:restoredTop sz="86266" autoAdjust="0"/>
  </p:normalViewPr>
  <p:slideViewPr>
    <p:cSldViewPr snapToGrid="0" snapToObjects="1">
      <p:cViewPr varScale="1">
        <p:scale>
          <a:sx n="70" d="100"/>
          <a:sy n="70" d="100"/>
        </p:scale>
        <p:origin x="930" y="66"/>
      </p:cViewPr>
      <p:guideLst/>
    </p:cSldViewPr>
  </p:slideViewPr>
  <p:outlineViewPr>
    <p:cViewPr>
      <p:scale>
        <a:sx n="33" d="100"/>
        <a:sy n="33" d="100"/>
      </p:scale>
      <p:origin x="0" y="-20600"/>
    </p:cViewPr>
  </p:outlineViewPr>
  <p:notesTextViewPr>
    <p:cViewPr>
      <p:scale>
        <a:sx n="1" d="1"/>
        <a:sy n="1" d="1"/>
      </p:scale>
      <p:origin x="0" y="0"/>
    </p:cViewPr>
  </p:notesTextViewPr>
  <p:sorterViewPr>
    <p:cViewPr>
      <p:scale>
        <a:sx n="100" d="100"/>
        <a:sy n="100" d="100"/>
      </p:scale>
      <p:origin x="0" y="-802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gs" Target="tags/tag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62151D-F9E7-EC4E-948B-C286334C11BA}" type="datetimeFigureOut">
              <a:rPr lang="en-US" smtClean="0"/>
              <a:t>4/16/2021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8414FB-CF86-D943-8F0A-913E7D5F2E56}" type="slidenum">
              <a:rPr lang="en-US" smtClean="0"/>
              <a:t>‹#›</a:t>
            </a:fld>
            <a:endParaRPr lang="en-US"/>
          </a:p>
        </p:txBody>
      </p:sp>
    </p:spTree>
    <p:extLst>
      <p:ext uri="{BB962C8B-B14F-4D97-AF65-F5344CB8AC3E}">
        <p14:creationId xmlns:p14="http://schemas.microsoft.com/office/powerpoint/2010/main" val="1856744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8414FB-CF86-D943-8F0A-913E7D5F2E56}" type="slidenum">
              <a:rPr lang="en-US" smtClean="0"/>
              <a:t>3</a:t>
            </a:fld>
            <a:endParaRPr lang="en-US"/>
          </a:p>
        </p:txBody>
      </p:sp>
    </p:spTree>
    <p:extLst>
      <p:ext uri="{BB962C8B-B14F-4D97-AF65-F5344CB8AC3E}">
        <p14:creationId xmlns:p14="http://schemas.microsoft.com/office/powerpoint/2010/main" val="1785576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8414FB-CF86-D943-8F0A-913E7D5F2E56}" type="slidenum">
              <a:rPr lang="en-US" smtClean="0"/>
              <a:t>19</a:t>
            </a:fld>
            <a:endParaRPr lang="en-US"/>
          </a:p>
        </p:txBody>
      </p:sp>
    </p:spTree>
    <p:extLst>
      <p:ext uri="{BB962C8B-B14F-4D97-AF65-F5344CB8AC3E}">
        <p14:creationId xmlns:p14="http://schemas.microsoft.com/office/powerpoint/2010/main" val="38769905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79876"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Arial" charset="0"/>
                <a:ea typeface="ＭＳ Ｐゴシック" pitchFamily="64" charset="-128"/>
              </a:defRPr>
            </a:lvl1pPr>
            <a:lvl2pPr marL="742642" indent="-285632">
              <a:defRPr sz="2400">
                <a:solidFill>
                  <a:schemeClr val="tx1"/>
                </a:solidFill>
                <a:latin typeface="Arial" charset="0"/>
                <a:ea typeface="ＭＳ Ｐゴシック" pitchFamily="64" charset="-128"/>
              </a:defRPr>
            </a:lvl2pPr>
            <a:lvl3pPr marL="1142526" indent="-228505">
              <a:defRPr sz="2400">
                <a:solidFill>
                  <a:schemeClr val="tx1"/>
                </a:solidFill>
                <a:latin typeface="Arial" charset="0"/>
                <a:ea typeface="ＭＳ Ｐゴシック" pitchFamily="64" charset="-128"/>
              </a:defRPr>
            </a:lvl3pPr>
            <a:lvl4pPr marL="1599536" indent="-228505">
              <a:defRPr sz="2400">
                <a:solidFill>
                  <a:schemeClr val="tx1"/>
                </a:solidFill>
                <a:latin typeface="Arial" charset="0"/>
                <a:ea typeface="ＭＳ Ｐゴシック" pitchFamily="64" charset="-128"/>
              </a:defRPr>
            </a:lvl4pPr>
            <a:lvl5pPr marL="2056546" indent="-228505">
              <a:defRPr sz="2400">
                <a:solidFill>
                  <a:schemeClr val="tx1"/>
                </a:solidFill>
                <a:latin typeface="Arial" charset="0"/>
                <a:ea typeface="ＭＳ Ｐゴシック" pitchFamily="64" charset="-128"/>
              </a:defRPr>
            </a:lvl5pPr>
            <a:lvl6pPr marL="2513556" indent="-228505" eaLnBrk="0" fontAlgn="base" hangingPunct="0">
              <a:spcBef>
                <a:spcPct val="0"/>
              </a:spcBef>
              <a:spcAft>
                <a:spcPct val="0"/>
              </a:spcAft>
              <a:defRPr sz="2400">
                <a:solidFill>
                  <a:schemeClr val="tx1"/>
                </a:solidFill>
                <a:latin typeface="Arial" charset="0"/>
                <a:ea typeface="ＭＳ Ｐゴシック" pitchFamily="64" charset="-128"/>
              </a:defRPr>
            </a:lvl6pPr>
            <a:lvl7pPr marL="2970567" indent="-228505" eaLnBrk="0" fontAlgn="base" hangingPunct="0">
              <a:spcBef>
                <a:spcPct val="0"/>
              </a:spcBef>
              <a:spcAft>
                <a:spcPct val="0"/>
              </a:spcAft>
              <a:defRPr sz="2400">
                <a:solidFill>
                  <a:schemeClr val="tx1"/>
                </a:solidFill>
                <a:latin typeface="Arial" charset="0"/>
                <a:ea typeface="ＭＳ Ｐゴシック" pitchFamily="64" charset="-128"/>
              </a:defRPr>
            </a:lvl7pPr>
            <a:lvl8pPr marL="3427577" indent="-228505" eaLnBrk="0" fontAlgn="base" hangingPunct="0">
              <a:spcBef>
                <a:spcPct val="0"/>
              </a:spcBef>
              <a:spcAft>
                <a:spcPct val="0"/>
              </a:spcAft>
              <a:defRPr sz="2400">
                <a:solidFill>
                  <a:schemeClr val="tx1"/>
                </a:solidFill>
                <a:latin typeface="Arial" charset="0"/>
                <a:ea typeface="ＭＳ Ｐゴシック" pitchFamily="64" charset="-128"/>
              </a:defRPr>
            </a:lvl8pPr>
            <a:lvl9pPr marL="3884587" indent="-228505" eaLnBrk="0" fontAlgn="base" hangingPunct="0">
              <a:spcBef>
                <a:spcPct val="0"/>
              </a:spcBef>
              <a:spcAft>
                <a:spcPct val="0"/>
              </a:spcAft>
              <a:defRPr sz="2400">
                <a:solidFill>
                  <a:schemeClr val="tx1"/>
                </a:solidFill>
                <a:latin typeface="Arial" charset="0"/>
                <a:ea typeface="ＭＳ Ｐゴシック" pitchFamily="64" charset="-128"/>
              </a:defRPr>
            </a:lvl9pPr>
          </a:lstStyle>
          <a:p>
            <a:fld id="{40A9C11E-22F5-4960-AB25-8F46EE997968}" type="slidenum">
              <a:rPr lang="en-US" sz="1200"/>
              <a:pPr/>
              <a:t>28</a:t>
            </a:fld>
            <a:endParaRPr lang="en-US" sz="1200"/>
          </a:p>
        </p:txBody>
      </p:sp>
    </p:spTree>
    <p:extLst>
      <p:ext uri="{BB962C8B-B14F-4D97-AF65-F5344CB8AC3E}">
        <p14:creationId xmlns:p14="http://schemas.microsoft.com/office/powerpoint/2010/main" val="16748777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79876"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Arial" charset="0"/>
                <a:ea typeface="ＭＳ Ｐゴシック" pitchFamily="64" charset="-128"/>
              </a:defRPr>
            </a:lvl1pPr>
            <a:lvl2pPr marL="742642" indent="-285632">
              <a:defRPr sz="2400">
                <a:solidFill>
                  <a:schemeClr val="tx1"/>
                </a:solidFill>
                <a:latin typeface="Arial" charset="0"/>
                <a:ea typeface="ＭＳ Ｐゴシック" pitchFamily="64" charset="-128"/>
              </a:defRPr>
            </a:lvl2pPr>
            <a:lvl3pPr marL="1142526" indent="-228505">
              <a:defRPr sz="2400">
                <a:solidFill>
                  <a:schemeClr val="tx1"/>
                </a:solidFill>
                <a:latin typeface="Arial" charset="0"/>
                <a:ea typeface="ＭＳ Ｐゴシック" pitchFamily="64" charset="-128"/>
              </a:defRPr>
            </a:lvl3pPr>
            <a:lvl4pPr marL="1599536" indent="-228505">
              <a:defRPr sz="2400">
                <a:solidFill>
                  <a:schemeClr val="tx1"/>
                </a:solidFill>
                <a:latin typeface="Arial" charset="0"/>
                <a:ea typeface="ＭＳ Ｐゴシック" pitchFamily="64" charset="-128"/>
              </a:defRPr>
            </a:lvl4pPr>
            <a:lvl5pPr marL="2056546" indent="-228505">
              <a:defRPr sz="2400">
                <a:solidFill>
                  <a:schemeClr val="tx1"/>
                </a:solidFill>
                <a:latin typeface="Arial" charset="0"/>
                <a:ea typeface="ＭＳ Ｐゴシック" pitchFamily="64" charset="-128"/>
              </a:defRPr>
            </a:lvl5pPr>
            <a:lvl6pPr marL="2513556" indent="-228505" eaLnBrk="0" fontAlgn="base" hangingPunct="0">
              <a:spcBef>
                <a:spcPct val="0"/>
              </a:spcBef>
              <a:spcAft>
                <a:spcPct val="0"/>
              </a:spcAft>
              <a:defRPr sz="2400">
                <a:solidFill>
                  <a:schemeClr val="tx1"/>
                </a:solidFill>
                <a:latin typeface="Arial" charset="0"/>
                <a:ea typeface="ＭＳ Ｐゴシック" pitchFamily="64" charset="-128"/>
              </a:defRPr>
            </a:lvl6pPr>
            <a:lvl7pPr marL="2970567" indent="-228505" eaLnBrk="0" fontAlgn="base" hangingPunct="0">
              <a:spcBef>
                <a:spcPct val="0"/>
              </a:spcBef>
              <a:spcAft>
                <a:spcPct val="0"/>
              </a:spcAft>
              <a:defRPr sz="2400">
                <a:solidFill>
                  <a:schemeClr val="tx1"/>
                </a:solidFill>
                <a:latin typeface="Arial" charset="0"/>
                <a:ea typeface="ＭＳ Ｐゴシック" pitchFamily="64" charset="-128"/>
              </a:defRPr>
            </a:lvl7pPr>
            <a:lvl8pPr marL="3427577" indent="-228505" eaLnBrk="0" fontAlgn="base" hangingPunct="0">
              <a:spcBef>
                <a:spcPct val="0"/>
              </a:spcBef>
              <a:spcAft>
                <a:spcPct val="0"/>
              </a:spcAft>
              <a:defRPr sz="2400">
                <a:solidFill>
                  <a:schemeClr val="tx1"/>
                </a:solidFill>
                <a:latin typeface="Arial" charset="0"/>
                <a:ea typeface="ＭＳ Ｐゴシック" pitchFamily="64" charset="-128"/>
              </a:defRPr>
            </a:lvl8pPr>
            <a:lvl9pPr marL="3884587" indent="-228505" eaLnBrk="0" fontAlgn="base" hangingPunct="0">
              <a:spcBef>
                <a:spcPct val="0"/>
              </a:spcBef>
              <a:spcAft>
                <a:spcPct val="0"/>
              </a:spcAft>
              <a:defRPr sz="2400">
                <a:solidFill>
                  <a:schemeClr val="tx1"/>
                </a:solidFill>
                <a:latin typeface="Arial" charset="0"/>
                <a:ea typeface="ＭＳ Ｐゴシック" pitchFamily="64" charset="-128"/>
              </a:defRPr>
            </a:lvl9pPr>
          </a:lstStyle>
          <a:p>
            <a:fld id="{40A9C11E-22F5-4960-AB25-8F46EE997968}" type="slidenum">
              <a:rPr lang="en-US" sz="1200"/>
              <a:pPr/>
              <a:t>29</a:t>
            </a:fld>
            <a:endParaRPr lang="en-US" sz="1200"/>
          </a:p>
        </p:txBody>
      </p:sp>
    </p:spTree>
    <p:extLst>
      <p:ext uri="{BB962C8B-B14F-4D97-AF65-F5344CB8AC3E}">
        <p14:creationId xmlns:p14="http://schemas.microsoft.com/office/powerpoint/2010/main" val="19636402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79876"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Arial" charset="0"/>
                <a:ea typeface="ＭＳ Ｐゴシック" pitchFamily="64" charset="-128"/>
              </a:defRPr>
            </a:lvl1pPr>
            <a:lvl2pPr marL="742642" indent="-285632">
              <a:defRPr sz="2400">
                <a:solidFill>
                  <a:schemeClr val="tx1"/>
                </a:solidFill>
                <a:latin typeface="Arial" charset="0"/>
                <a:ea typeface="ＭＳ Ｐゴシック" pitchFamily="64" charset="-128"/>
              </a:defRPr>
            </a:lvl2pPr>
            <a:lvl3pPr marL="1142526" indent="-228505">
              <a:defRPr sz="2400">
                <a:solidFill>
                  <a:schemeClr val="tx1"/>
                </a:solidFill>
                <a:latin typeface="Arial" charset="0"/>
                <a:ea typeface="ＭＳ Ｐゴシック" pitchFamily="64" charset="-128"/>
              </a:defRPr>
            </a:lvl3pPr>
            <a:lvl4pPr marL="1599536" indent="-228505">
              <a:defRPr sz="2400">
                <a:solidFill>
                  <a:schemeClr val="tx1"/>
                </a:solidFill>
                <a:latin typeface="Arial" charset="0"/>
                <a:ea typeface="ＭＳ Ｐゴシック" pitchFamily="64" charset="-128"/>
              </a:defRPr>
            </a:lvl4pPr>
            <a:lvl5pPr marL="2056546" indent="-228505">
              <a:defRPr sz="2400">
                <a:solidFill>
                  <a:schemeClr val="tx1"/>
                </a:solidFill>
                <a:latin typeface="Arial" charset="0"/>
                <a:ea typeface="ＭＳ Ｐゴシック" pitchFamily="64" charset="-128"/>
              </a:defRPr>
            </a:lvl5pPr>
            <a:lvl6pPr marL="2513556" indent="-228505" eaLnBrk="0" fontAlgn="base" hangingPunct="0">
              <a:spcBef>
                <a:spcPct val="0"/>
              </a:spcBef>
              <a:spcAft>
                <a:spcPct val="0"/>
              </a:spcAft>
              <a:defRPr sz="2400">
                <a:solidFill>
                  <a:schemeClr val="tx1"/>
                </a:solidFill>
                <a:latin typeface="Arial" charset="0"/>
                <a:ea typeface="ＭＳ Ｐゴシック" pitchFamily="64" charset="-128"/>
              </a:defRPr>
            </a:lvl6pPr>
            <a:lvl7pPr marL="2970567" indent="-228505" eaLnBrk="0" fontAlgn="base" hangingPunct="0">
              <a:spcBef>
                <a:spcPct val="0"/>
              </a:spcBef>
              <a:spcAft>
                <a:spcPct val="0"/>
              </a:spcAft>
              <a:defRPr sz="2400">
                <a:solidFill>
                  <a:schemeClr val="tx1"/>
                </a:solidFill>
                <a:latin typeface="Arial" charset="0"/>
                <a:ea typeface="ＭＳ Ｐゴシック" pitchFamily="64" charset="-128"/>
              </a:defRPr>
            </a:lvl7pPr>
            <a:lvl8pPr marL="3427577" indent="-228505" eaLnBrk="0" fontAlgn="base" hangingPunct="0">
              <a:spcBef>
                <a:spcPct val="0"/>
              </a:spcBef>
              <a:spcAft>
                <a:spcPct val="0"/>
              </a:spcAft>
              <a:defRPr sz="2400">
                <a:solidFill>
                  <a:schemeClr val="tx1"/>
                </a:solidFill>
                <a:latin typeface="Arial" charset="0"/>
                <a:ea typeface="ＭＳ Ｐゴシック" pitchFamily="64" charset="-128"/>
              </a:defRPr>
            </a:lvl8pPr>
            <a:lvl9pPr marL="3884587" indent="-228505" eaLnBrk="0" fontAlgn="base" hangingPunct="0">
              <a:spcBef>
                <a:spcPct val="0"/>
              </a:spcBef>
              <a:spcAft>
                <a:spcPct val="0"/>
              </a:spcAft>
              <a:defRPr sz="2400">
                <a:solidFill>
                  <a:schemeClr val="tx1"/>
                </a:solidFill>
                <a:latin typeface="Arial" charset="0"/>
                <a:ea typeface="ＭＳ Ｐゴシック" pitchFamily="64" charset="-128"/>
              </a:defRPr>
            </a:lvl9pPr>
          </a:lstStyle>
          <a:p>
            <a:fld id="{40A9C11E-22F5-4960-AB25-8F46EE997968}" type="slidenum">
              <a:rPr lang="en-US" sz="1200"/>
              <a:pPr/>
              <a:t>34</a:t>
            </a:fld>
            <a:endParaRPr lang="en-US" sz="1200"/>
          </a:p>
        </p:txBody>
      </p:sp>
    </p:spTree>
    <p:extLst>
      <p:ext uri="{BB962C8B-B14F-4D97-AF65-F5344CB8AC3E}">
        <p14:creationId xmlns:p14="http://schemas.microsoft.com/office/powerpoint/2010/main" val="6121128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8414FB-CF86-D943-8F0A-913E7D5F2E56}" type="slidenum">
              <a:rPr lang="en-US" smtClean="0"/>
              <a:t>38</a:t>
            </a:fld>
            <a:endParaRPr lang="en-US"/>
          </a:p>
        </p:txBody>
      </p:sp>
    </p:spTree>
    <p:extLst>
      <p:ext uri="{BB962C8B-B14F-4D97-AF65-F5344CB8AC3E}">
        <p14:creationId xmlns:p14="http://schemas.microsoft.com/office/powerpoint/2010/main" val="26060002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71684"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Arial" charset="0"/>
                <a:ea typeface="ＭＳ Ｐゴシック" pitchFamily="48" charset="-128"/>
              </a:defRPr>
            </a:lvl1pPr>
            <a:lvl2pPr marL="742642" indent="-285632">
              <a:defRPr sz="2400">
                <a:solidFill>
                  <a:schemeClr val="tx1"/>
                </a:solidFill>
                <a:latin typeface="Arial" charset="0"/>
                <a:ea typeface="ＭＳ Ｐゴシック" pitchFamily="48" charset="-128"/>
              </a:defRPr>
            </a:lvl2pPr>
            <a:lvl3pPr marL="1142526" indent="-228505">
              <a:defRPr sz="2400">
                <a:solidFill>
                  <a:schemeClr val="tx1"/>
                </a:solidFill>
                <a:latin typeface="Arial" charset="0"/>
                <a:ea typeface="ＭＳ Ｐゴシック" pitchFamily="48" charset="-128"/>
              </a:defRPr>
            </a:lvl3pPr>
            <a:lvl4pPr marL="1599536" indent="-228505">
              <a:defRPr sz="2400">
                <a:solidFill>
                  <a:schemeClr val="tx1"/>
                </a:solidFill>
                <a:latin typeface="Arial" charset="0"/>
                <a:ea typeface="ＭＳ Ｐゴシック" pitchFamily="48" charset="-128"/>
              </a:defRPr>
            </a:lvl4pPr>
            <a:lvl5pPr marL="2056546" indent="-228505">
              <a:defRPr sz="2400">
                <a:solidFill>
                  <a:schemeClr val="tx1"/>
                </a:solidFill>
                <a:latin typeface="Arial" charset="0"/>
                <a:ea typeface="ＭＳ Ｐゴシック" pitchFamily="48" charset="-128"/>
              </a:defRPr>
            </a:lvl5pPr>
            <a:lvl6pPr marL="2513556" indent="-228505" eaLnBrk="0" fontAlgn="base" hangingPunct="0">
              <a:spcBef>
                <a:spcPct val="0"/>
              </a:spcBef>
              <a:spcAft>
                <a:spcPct val="0"/>
              </a:spcAft>
              <a:defRPr sz="2400">
                <a:solidFill>
                  <a:schemeClr val="tx1"/>
                </a:solidFill>
                <a:latin typeface="Arial" charset="0"/>
                <a:ea typeface="ＭＳ Ｐゴシック" pitchFamily="48" charset="-128"/>
              </a:defRPr>
            </a:lvl6pPr>
            <a:lvl7pPr marL="2970567" indent="-228505" eaLnBrk="0" fontAlgn="base" hangingPunct="0">
              <a:spcBef>
                <a:spcPct val="0"/>
              </a:spcBef>
              <a:spcAft>
                <a:spcPct val="0"/>
              </a:spcAft>
              <a:defRPr sz="2400">
                <a:solidFill>
                  <a:schemeClr val="tx1"/>
                </a:solidFill>
                <a:latin typeface="Arial" charset="0"/>
                <a:ea typeface="ＭＳ Ｐゴシック" pitchFamily="48" charset="-128"/>
              </a:defRPr>
            </a:lvl7pPr>
            <a:lvl8pPr marL="3427577" indent="-228505" eaLnBrk="0" fontAlgn="base" hangingPunct="0">
              <a:spcBef>
                <a:spcPct val="0"/>
              </a:spcBef>
              <a:spcAft>
                <a:spcPct val="0"/>
              </a:spcAft>
              <a:defRPr sz="2400">
                <a:solidFill>
                  <a:schemeClr val="tx1"/>
                </a:solidFill>
                <a:latin typeface="Arial" charset="0"/>
                <a:ea typeface="ＭＳ Ｐゴシック" pitchFamily="48" charset="-128"/>
              </a:defRPr>
            </a:lvl8pPr>
            <a:lvl9pPr marL="3884587" indent="-228505" eaLnBrk="0" fontAlgn="base" hangingPunct="0">
              <a:spcBef>
                <a:spcPct val="0"/>
              </a:spcBef>
              <a:spcAft>
                <a:spcPct val="0"/>
              </a:spcAft>
              <a:defRPr sz="2400">
                <a:solidFill>
                  <a:schemeClr val="tx1"/>
                </a:solidFill>
                <a:latin typeface="Arial" charset="0"/>
                <a:ea typeface="ＭＳ Ｐゴシック" pitchFamily="48" charset="-128"/>
              </a:defRPr>
            </a:lvl9pPr>
          </a:lstStyle>
          <a:p>
            <a:fld id="{C8ADD43A-B01E-4F34-88C7-A7FAD5034A77}" type="slidenum">
              <a:rPr lang="en-US" sz="1200"/>
              <a:pPr/>
              <a:t>41</a:t>
            </a:fld>
            <a:endParaRPr lang="en-US" sz="1200"/>
          </a:p>
        </p:txBody>
      </p:sp>
    </p:spTree>
    <p:extLst>
      <p:ext uri="{BB962C8B-B14F-4D97-AF65-F5344CB8AC3E}">
        <p14:creationId xmlns:p14="http://schemas.microsoft.com/office/powerpoint/2010/main" val="331534748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pic>
        <p:nvPicPr>
          <p:cNvPr id="13" name="Picture 12"/>
          <p:cNvPicPr>
            <a:picLocks noChangeAspect="1"/>
          </p:cNvPicPr>
          <p:nvPr userDrawn="1"/>
        </p:nvPicPr>
        <p:blipFill rotWithShape="1">
          <a:blip r:embed="rId2">
            <a:alphaModFix amt="82000"/>
            <a:extLst>
              <a:ext uri="{28A0092B-C50C-407E-A947-70E740481C1C}">
                <a14:useLocalDpi xmlns:a14="http://schemas.microsoft.com/office/drawing/2010/main" val="0"/>
              </a:ext>
            </a:extLst>
          </a:blip>
          <a:srcRect t="-27868" b="49854"/>
          <a:stretch/>
        </p:blipFill>
        <p:spPr>
          <a:xfrm>
            <a:off x="0" y="-1632891"/>
            <a:ext cx="9144000" cy="5270613"/>
          </a:xfrm>
          <a:prstGeom prst="rect">
            <a:avLst/>
          </a:prstGeom>
        </p:spPr>
      </p:pic>
      <p:sp>
        <p:nvSpPr>
          <p:cNvPr id="2" name="Title 1"/>
          <p:cNvSpPr>
            <a:spLocks noGrp="1"/>
          </p:cNvSpPr>
          <p:nvPr>
            <p:ph type="title" hasCustomPrompt="1"/>
          </p:nvPr>
        </p:nvSpPr>
        <p:spPr>
          <a:xfrm>
            <a:off x="609876" y="1718763"/>
            <a:ext cx="7785100" cy="924339"/>
          </a:xfrm>
        </p:spPr>
        <p:txBody>
          <a:bodyPr>
            <a:normAutofit/>
          </a:bodyPr>
          <a:lstStyle>
            <a:lvl1pPr algn="ctr">
              <a:defRPr sz="2400" baseline="0">
                <a:solidFill>
                  <a:schemeClr val="bg1"/>
                </a:solidFill>
                <a:latin typeface="Tahoma" charset="0"/>
                <a:ea typeface="Tahoma" charset="0"/>
                <a:cs typeface="Tahoma" charset="0"/>
              </a:defRPr>
            </a:lvl1pPr>
          </a:lstStyle>
          <a:p>
            <a:r>
              <a:rPr lang="en-US" dirty="0"/>
              <a:t>This is my subtitle</a:t>
            </a:r>
          </a:p>
        </p:txBody>
      </p:sp>
      <p:sp>
        <p:nvSpPr>
          <p:cNvPr id="14" name="Title 1"/>
          <p:cNvSpPr txBox="1">
            <a:spLocks/>
          </p:cNvSpPr>
          <p:nvPr userDrawn="1"/>
        </p:nvSpPr>
        <p:spPr>
          <a:xfrm>
            <a:off x="147145" y="931451"/>
            <a:ext cx="8839200" cy="924339"/>
          </a:xfrm>
          <a:prstGeom prst="rect">
            <a:avLst/>
          </a:prstGeom>
          <a:ln>
            <a:noFill/>
          </a:ln>
        </p:spPr>
        <p:txBody>
          <a:bodyPr vert="horz" lIns="91440" tIns="45720" rIns="91440" bIns="45720" rtlCol="0" anchor="ctr">
            <a:noAutofit/>
          </a:bodyPr>
          <a:lstStyle>
            <a:lvl1pPr algn="ctr" defTabSz="685783" rtl="0" eaLnBrk="1" latinLnBrk="0" hangingPunct="1">
              <a:lnSpc>
                <a:spcPct val="90000"/>
              </a:lnSpc>
              <a:spcBef>
                <a:spcPct val="0"/>
              </a:spcBef>
              <a:buNone/>
              <a:defRPr sz="3300" b="1" kern="120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sz="2800" dirty="0">
                <a:latin typeface="Tahoma" charset="0"/>
                <a:ea typeface="Tahoma" charset="0"/>
                <a:cs typeface="Tahoma" charset="0"/>
              </a:rPr>
              <a:t>Financial Wellness for People with Disabilities</a:t>
            </a:r>
          </a:p>
        </p:txBody>
      </p:sp>
      <p:sp>
        <p:nvSpPr>
          <p:cNvPr id="15" name="Rectangle 14"/>
          <p:cNvSpPr/>
          <p:nvPr userDrawn="1"/>
        </p:nvSpPr>
        <p:spPr>
          <a:xfrm>
            <a:off x="0" y="3438940"/>
            <a:ext cx="9144000" cy="397564"/>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7"/>
          <p:cNvSpPr txBox="1"/>
          <p:nvPr userDrawn="1"/>
        </p:nvSpPr>
        <p:spPr>
          <a:xfrm>
            <a:off x="1337485" y="4107836"/>
            <a:ext cx="2652395" cy="447675"/>
          </a:xfrm>
          <a:prstGeom prst="rect">
            <a:avLst/>
          </a:prstGeom>
          <a:no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0000"/>
              </a:lnSpc>
              <a:spcBef>
                <a:spcPts val="1200"/>
              </a:spcBef>
              <a:spcAft>
                <a:spcPts val="1200"/>
              </a:spcAft>
            </a:pPr>
            <a:r>
              <a:rPr lang="en-US" sz="2000" b="1" baseline="0" dirty="0">
                <a:solidFill>
                  <a:srgbClr val="575759"/>
                </a:solidFill>
                <a:effectLst/>
                <a:latin typeface="Tahoma" charset="0"/>
                <a:ea typeface="Tahoma" charset="0"/>
                <a:cs typeface="Tahoma" charset="0"/>
              </a:rPr>
              <a:t>Developed by:</a:t>
            </a:r>
            <a:endParaRPr lang="en-US" sz="2000" baseline="0" dirty="0">
              <a:solidFill>
                <a:srgbClr val="575759"/>
              </a:solidFill>
              <a:effectLst/>
              <a:latin typeface="Tahoma" charset="0"/>
              <a:ea typeface="Tahoma" charset="0"/>
              <a:cs typeface="Tahoma" charset="0"/>
            </a:endParaRPr>
          </a:p>
          <a:p>
            <a:pPr marL="0" marR="0">
              <a:lnSpc>
                <a:spcPct val="100000"/>
              </a:lnSpc>
              <a:spcBef>
                <a:spcPts val="600"/>
              </a:spcBef>
              <a:spcAft>
                <a:spcPts val="600"/>
              </a:spcAft>
            </a:pPr>
            <a:r>
              <a:rPr lang="en-US" sz="1200" dirty="0">
                <a:solidFill>
                  <a:srgbClr val="7F7F7F"/>
                </a:solidFill>
                <a:effectLst/>
                <a:latin typeface="Arial Rounded MT Bold" charset="0"/>
                <a:ea typeface="Times New Roman" charset="0"/>
                <a:cs typeface="Times New Roman" charset="0"/>
              </a:rPr>
              <a:t> </a:t>
            </a:r>
            <a:endParaRPr lang="en-US" sz="1200" dirty="0">
              <a:solidFill>
                <a:srgbClr val="404040"/>
              </a:solidFill>
              <a:effectLst/>
              <a:ea typeface="Times New Roman" charset="0"/>
              <a:cs typeface="Times New Roman" charset="0"/>
            </a:endParaRPr>
          </a:p>
        </p:txBody>
      </p:sp>
      <p:pic>
        <p:nvPicPr>
          <p:cNvPr id="19" name="Picture 18" descr="CDD - Illinois Council on Developmental Disabilities"/>
          <p:cNvPicPr/>
          <p:nvPr userDrawn="1"/>
        </p:nvPicPr>
        <p:blipFill>
          <a:blip r:embed="rId3">
            <a:extLst>
              <a:ext uri="{28A0092B-C50C-407E-A947-70E740481C1C}">
                <a14:useLocalDpi xmlns:a14="http://schemas.microsoft.com/office/drawing/2010/main" val="0"/>
              </a:ext>
            </a:extLst>
          </a:blip>
          <a:stretch>
            <a:fillRect/>
          </a:stretch>
        </p:blipFill>
        <p:spPr bwMode="auto">
          <a:xfrm>
            <a:off x="5633530" y="5120491"/>
            <a:ext cx="1653803" cy="985561"/>
          </a:xfrm>
          <a:prstGeom prst="rect">
            <a:avLst/>
          </a:prstGeom>
          <a:noFill/>
          <a:ln>
            <a:noFill/>
          </a:ln>
        </p:spPr>
      </p:pic>
      <p:sp>
        <p:nvSpPr>
          <p:cNvPr id="20" name="TextBox 19"/>
          <p:cNvSpPr txBox="1"/>
          <p:nvPr userDrawn="1"/>
        </p:nvSpPr>
        <p:spPr>
          <a:xfrm>
            <a:off x="914400" y="4494986"/>
            <a:ext cx="3440009" cy="1015663"/>
          </a:xfrm>
          <a:prstGeom prst="rect">
            <a:avLst/>
          </a:prstGeom>
          <a:noFill/>
        </p:spPr>
        <p:txBody>
          <a:bodyPr wrap="square" rtlCol="0">
            <a:spAutoFit/>
          </a:bodyPr>
          <a:lstStyle/>
          <a:p>
            <a:pPr algn="ctr"/>
            <a:r>
              <a:rPr lang="en-US" sz="2000" baseline="0" dirty="0">
                <a:solidFill>
                  <a:srgbClr val="575759"/>
                </a:solidFill>
                <a:latin typeface="Tahoma" charset="0"/>
                <a:ea typeface="Tahoma" charset="0"/>
                <a:cs typeface="Tahoma" charset="0"/>
              </a:rPr>
              <a:t>National Disability Institute</a:t>
            </a:r>
          </a:p>
          <a:p>
            <a:pPr algn="ctr"/>
            <a:r>
              <a:rPr lang="en-US" sz="2000" baseline="0" dirty="0">
                <a:solidFill>
                  <a:srgbClr val="575759"/>
                </a:solidFill>
                <a:latin typeface="Tahoma" charset="0"/>
                <a:ea typeface="Tahoma" charset="0"/>
                <a:cs typeface="Tahoma" charset="0"/>
              </a:rPr>
              <a:t>Washington, DC</a:t>
            </a:r>
          </a:p>
          <a:p>
            <a:pPr algn="ctr"/>
            <a:r>
              <a:rPr lang="en-US" sz="2000" baseline="0" dirty="0">
                <a:solidFill>
                  <a:srgbClr val="575759"/>
                </a:solidFill>
                <a:latin typeface="Tahoma" charset="0"/>
                <a:ea typeface="Tahoma" charset="0"/>
                <a:cs typeface="Tahoma" charset="0"/>
              </a:rPr>
              <a:t>nationaldisabilityinstitute.org</a:t>
            </a:r>
          </a:p>
        </p:txBody>
      </p:sp>
      <p:sp>
        <p:nvSpPr>
          <p:cNvPr id="21" name="TextBox 20"/>
          <p:cNvSpPr txBox="1"/>
          <p:nvPr userDrawn="1"/>
        </p:nvSpPr>
        <p:spPr>
          <a:xfrm>
            <a:off x="4981104" y="4141043"/>
            <a:ext cx="2958654" cy="707886"/>
          </a:xfrm>
          <a:prstGeom prst="rect">
            <a:avLst/>
          </a:prstGeom>
          <a:noFill/>
        </p:spPr>
        <p:txBody>
          <a:bodyPr wrap="square" rtlCol="0">
            <a:spAutoFit/>
          </a:bodyPr>
          <a:lstStyle/>
          <a:p>
            <a:pPr algn="ctr"/>
            <a:r>
              <a:rPr lang="en-US" sz="2000" b="1" i="0" baseline="0" dirty="0">
                <a:solidFill>
                  <a:srgbClr val="575759"/>
                </a:solidFill>
                <a:latin typeface="Tahoma" charset="0"/>
                <a:ea typeface="Tahoma" charset="0"/>
                <a:cs typeface="Tahoma" charset="0"/>
              </a:rPr>
              <a:t>This training program </a:t>
            </a:r>
          </a:p>
          <a:p>
            <a:pPr algn="ctr"/>
            <a:r>
              <a:rPr lang="en-US" sz="2000" b="1" i="0" baseline="0" dirty="0">
                <a:solidFill>
                  <a:srgbClr val="575759"/>
                </a:solidFill>
                <a:latin typeface="Tahoma" charset="0"/>
                <a:ea typeface="Tahoma" charset="0"/>
                <a:cs typeface="Tahoma" charset="0"/>
              </a:rPr>
              <a:t>is supported by:</a:t>
            </a:r>
          </a:p>
        </p:txBody>
      </p:sp>
      <p:pic>
        <p:nvPicPr>
          <p:cNvPr id="22" name="Picture 2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59260" y="5592570"/>
            <a:ext cx="1809448" cy="480542"/>
          </a:xfrm>
          <a:prstGeom prst="rect">
            <a:avLst/>
          </a:prstGeom>
        </p:spPr>
      </p:pic>
    </p:spTree>
    <p:extLst>
      <p:ext uri="{BB962C8B-B14F-4D97-AF65-F5344CB8AC3E}">
        <p14:creationId xmlns:p14="http://schemas.microsoft.com/office/powerpoint/2010/main" val="217993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31" y="791154"/>
            <a:ext cx="8623935" cy="640080"/>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32" y="1570384"/>
            <a:ext cx="8623935" cy="4850294"/>
          </a:xfrm>
        </p:spPr>
        <p:txBody>
          <a:bodyPr>
            <a:normAutofit/>
          </a:bodyPr>
          <a:lstStyle>
            <a:lvl1pPr marL="260741" indent="-260741">
              <a:buFont typeface="Arial" panose="020B0604020202020204" pitchFamily="34" charset="0"/>
              <a:buChar char="•"/>
              <a:defRPr sz="2000">
                <a:latin typeface="Tahoma" charset="0"/>
                <a:ea typeface="Tahoma" charset="0"/>
                <a:cs typeface="Tahoma" charset="0"/>
              </a:defRPr>
            </a:lvl1pPr>
            <a:lvl2pPr>
              <a:buClr>
                <a:srgbClr val="20BDDB"/>
              </a:buClr>
              <a:defRPr sz="2000" baseline="0">
                <a:latin typeface="Tahoma" charset="0"/>
                <a:ea typeface="Tahoma" charset="0"/>
                <a:cs typeface="Tahoma" charset="0"/>
              </a:defRPr>
            </a:lvl2pPr>
            <a:lvl3pPr marL="857228" indent="-171446">
              <a:buFont typeface="Wingdings" panose="05000000000000000000" pitchFamily="2" charset="2"/>
              <a:buChar char="§"/>
              <a:defRPr sz="2000" baseline="0">
                <a:latin typeface="Tahoma" charset="0"/>
                <a:ea typeface="Tahoma" charset="0"/>
                <a:cs typeface="Tahoma" charset="0"/>
              </a:defRPr>
            </a:lvl3pPr>
            <a:lvl4pPr>
              <a:defRPr sz="20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Slide Number Placeholder 3"/>
          <p:cNvSpPr>
            <a:spLocks noGrp="1"/>
          </p:cNvSpPr>
          <p:nvPr>
            <p:ph type="sldNum" sz="quarter" idx="10"/>
          </p:nvPr>
        </p:nvSpPr>
        <p:spPr/>
        <p:txBody>
          <a:body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624295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2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29" y="810489"/>
            <a:ext cx="8635613" cy="650564"/>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29" y="1590261"/>
            <a:ext cx="4153067" cy="4800600"/>
          </a:xfrm>
        </p:spPr>
        <p:txBody>
          <a:bodyPr>
            <a:normAutofit/>
          </a:bodyPr>
          <a:lstStyle>
            <a:lvl1pPr marL="260741" indent="-260741">
              <a:buFont typeface="Arial" panose="020B0604020202020204" pitchFamily="34" charset="0"/>
              <a:buChar char="•"/>
              <a:defRPr sz="2000" baseline="0">
                <a:solidFill>
                  <a:srgbClr val="575759"/>
                </a:solidFill>
                <a:latin typeface="Tahoma" charset="0"/>
                <a:ea typeface="Tahoma" charset="0"/>
                <a:cs typeface="Tahoma" charset="0"/>
              </a:defRPr>
            </a:lvl1pPr>
            <a:lvl2pPr>
              <a:defRPr sz="2000" baseline="0">
                <a:latin typeface="Tahoma" charset="0"/>
                <a:ea typeface="Tahoma" charset="0"/>
                <a:cs typeface="Tahoma" charset="0"/>
              </a:defRPr>
            </a:lvl2pPr>
            <a:lvl3pPr marL="857228" indent="-171446">
              <a:buFont typeface="Wingdings" panose="05000000000000000000" pitchFamily="2" charset="2"/>
              <a:buChar char="§"/>
              <a:defRPr sz="2000" baseline="0">
                <a:latin typeface="Tahoma" charset="0"/>
                <a:ea typeface="Tahoma" charset="0"/>
                <a:cs typeface="Tahoma" charset="0"/>
              </a:defRPr>
            </a:lvl3pPr>
            <a:lvl4pPr>
              <a:defRPr sz="20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5" name="Content Placeholder 4"/>
          <p:cNvSpPr>
            <a:spLocks noGrp="1"/>
          </p:cNvSpPr>
          <p:nvPr>
            <p:ph sz="quarter" idx="10"/>
          </p:nvPr>
        </p:nvSpPr>
        <p:spPr>
          <a:xfrm>
            <a:off x="4722575" y="1590261"/>
            <a:ext cx="4153067" cy="4800600"/>
          </a:xfrm>
        </p:spPr>
        <p:txBody>
          <a:bodyPr>
            <a:normAutofit/>
          </a:bodyPr>
          <a:lstStyle>
            <a:lvl1pPr>
              <a:defRPr sz="2000">
                <a:latin typeface="Tahoma" charset="0"/>
                <a:ea typeface="Tahoma" charset="0"/>
                <a:cs typeface="Tahoma" charset="0"/>
              </a:defRPr>
            </a:lvl1pPr>
            <a:lvl2pPr>
              <a:defRPr sz="2000">
                <a:latin typeface="Tahoma" charset="0"/>
                <a:ea typeface="Tahoma" charset="0"/>
                <a:cs typeface="Tahoma" charset="0"/>
              </a:defRPr>
            </a:lvl2pPr>
            <a:lvl3pPr>
              <a:defRPr sz="2000">
                <a:latin typeface="Tahoma" charset="0"/>
                <a:ea typeface="Tahoma" charset="0"/>
                <a:cs typeface="Tahoma" charset="0"/>
              </a:defRPr>
            </a:lvl3pPr>
            <a:lvl4pPr>
              <a:defRPr sz="2000">
                <a:latin typeface="Tahoma" charset="0"/>
                <a:ea typeface="Tahoma" charset="0"/>
                <a:cs typeface="Tahoma" charset="0"/>
              </a:defRPr>
            </a:lvl4pPr>
            <a:lvl5pPr marL="1371566"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Slide Number Placeholder 3"/>
          <p:cNvSpPr>
            <a:spLocks noGrp="1"/>
          </p:cNvSpPr>
          <p:nvPr>
            <p:ph type="sldNum" sz="quarter" idx="4"/>
          </p:nvPr>
        </p:nvSpPr>
        <p:spPr>
          <a:xfrm>
            <a:off x="8448261" y="6480313"/>
            <a:ext cx="427381" cy="287398"/>
          </a:xfrm>
          <a:prstGeom prst="rect">
            <a:avLst/>
          </a:prstGeom>
        </p:spPr>
        <p:txBody>
          <a:bodyPr vert="horz" lIns="91440" tIns="45720" rIns="91440" bIns="45720" rtlCol="0" anchor="ctr"/>
          <a:lstStyle>
            <a:lvl1pPr algn="ctr">
              <a:defRPr sz="1200" b="1" baseline="0">
                <a:solidFill>
                  <a:schemeClr val="bg1"/>
                </a:solidFill>
                <a:latin typeface="Arial" panose="020B0604020202020204" pitchFamily="34" charset="0"/>
                <a:cs typeface="Arial" panose="020B0604020202020204" pitchFamily="34" charset="0"/>
              </a:defRPr>
            </a:lvl1pPr>
          </a:lstStyle>
          <a:p>
            <a:fld id="{485AC5E9-28C9-498F-BCCA-E3048E5B58DF}" type="slidenum">
              <a:rPr lang="en-US" smtClean="0"/>
              <a:pPr/>
              <a:t>‹#›</a:t>
            </a:fld>
            <a:endParaRPr lang="en-US" dirty="0"/>
          </a:p>
        </p:txBody>
      </p:sp>
    </p:spTree>
    <p:extLst>
      <p:ext uri="{BB962C8B-B14F-4D97-AF65-F5344CB8AC3E}">
        <p14:creationId xmlns:p14="http://schemas.microsoft.com/office/powerpoint/2010/main" val="8610775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8660" y="782456"/>
            <a:ext cx="8676861" cy="688944"/>
          </a:xfrm>
          <a:prstGeom prst="rect">
            <a:avLst/>
          </a:prstGeom>
          <a:ln>
            <a:noFill/>
          </a:ln>
        </p:spPr>
        <p:txBody>
          <a:bodyPr vert="horz" lIns="91440" tIns="45720" rIns="91440" bIns="45720" rtlCol="0" anchor="ctr">
            <a:normAutofit/>
          </a:bodyPr>
          <a:lstStyle/>
          <a:p>
            <a:r>
              <a:rPr lang="en-US" dirty="0"/>
              <a:t>This is my page title.</a:t>
            </a:r>
          </a:p>
        </p:txBody>
      </p:sp>
      <p:sp>
        <p:nvSpPr>
          <p:cNvPr id="3" name="Text Placeholder 2"/>
          <p:cNvSpPr>
            <a:spLocks noGrp="1"/>
          </p:cNvSpPr>
          <p:nvPr>
            <p:ph type="body" idx="1"/>
          </p:nvPr>
        </p:nvSpPr>
        <p:spPr>
          <a:xfrm>
            <a:off x="218660" y="1610138"/>
            <a:ext cx="8676861" cy="476084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p:cNvSpPr/>
          <p:nvPr userDrawn="1"/>
        </p:nvSpPr>
        <p:spPr>
          <a:xfrm>
            <a:off x="0" y="0"/>
            <a:ext cx="9144000" cy="212627"/>
          </a:xfrm>
          <a:prstGeom prst="rect">
            <a:avLst/>
          </a:prstGeom>
          <a:solidFill>
            <a:srgbClr val="20BDD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Rectangle 10"/>
          <p:cNvSpPr/>
          <p:nvPr userDrawn="1"/>
        </p:nvSpPr>
        <p:spPr>
          <a:xfrm>
            <a:off x="0" y="265894"/>
            <a:ext cx="9144000" cy="443416"/>
          </a:xfrm>
          <a:prstGeom prst="rect">
            <a:avLst/>
          </a:prstGeom>
          <a:solidFill>
            <a:srgbClr val="57575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Rectangle 13"/>
          <p:cNvSpPr/>
          <p:nvPr userDrawn="1"/>
        </p:nvSpPr>
        <p:spPr>
          <a:xfrm>
            <a:off x="8457982" y="6489421"/>
            <a:ext cx="686017" cy="266142"/>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 name="Picture 8"/>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457983" y="53267"/>
            <a:ext cx="686017" cy="613259"/>
          </a:xfrm>
          <a:prstGeom prst="rect">
            <a:avLst/>
          </a:prstGeom>
          <a:effectLst/>
        </p:spPr>
      </p:pic>
      <p:sp>
        <p:nvSpPr>
          <p:cNvPr id="4" name="Slide Number Placeholder 3"/>
          <p:cNvSpPr>
            <a:spLocks noGrp="1"/>
          </p:cNvSpPr>
          <p:nvPr>
            <p:ph type="sldNum" sz="quarter" idx="4"/>
          </p:nvPr>
        </p:nvSpPr>
        <p:spPr>
          <a:xfrm>
            <a:off x="8457981" y="6489421"/>
            <a:ext cx="437539" cy="266142"/>
          </a:xfrm>
          <a:prstGeom prst="rect">
            <a:avLst/>
          </a:prstGeom>
        </p:spPr>
        <p:txBody>
          <a:bodyPr vert="horz" lIns="91440" tIns="45720" rIns="91440" bIns="45720" rtlCol="0" anchor="ctr"/>
          <a:lstStyle>
            <a:lvl1pPr algn="r">
              <a:defRPr sz="1200" b="1" i="0" baseline="0">
                <a:solidFill>
                  <a:schemeClr val="bg1"/>
                </a:solidFill>
                <a:latin typeface="Arial" charset="0"/>
                <a:ea typeface="Arial" charset="0"/>
                <a:cs typeface="Arial" charset="0"/>
              </a:defRPr>
            </a:lvl1p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018128377"/>
      </p:ext>
    </p:extLst>
  </p:cSld>
  <p:clrMap bg1="lt1" tx1="dk1" bg2="lt2" tx2="dk2" accent1="accent1" accent2="accent2" accent3="accent3" accent4="accent4" accent5="accent5" accent6="accent6" hlink="hlink" folHlink="folHlink"/>
  <p:sldLayoutIdLst>
    <p:sldLayoutId id="2147483652" r:id="rId1"/>
    <p:sldLayoutId id="2147483650" r:id="rId2"/>
    <p:sldLayoutId id="2147483651" r:id="rId3"/>
  </p:sldLayoutIdLst>
  <p:hf hdr="0" ftr="0" dt="0"/>
  <p:txStyles>
    <p:titleStyle>
      <a:lvl1pPr algn="l" defTabSz="685783" rtl="0" eaLnBrk="1" latinLnBrk="0" hangingPunct="1">
        <a:lnSpc>
          <a:spcPct val="90000"/>
        </a:lnSpc>
        <a:spcBef>
          <a:spcPct val="0"/>
        </a:spcBef>
        <a:buNone/>
        <a:defRPr sz="3000" b="1" kern="1200" baseline="0">
          <a:solidFill>
            <a:srgbClr val="20BDDB"/>
          </a:solidFill>
          <a:latin typeface="Tahoma" charset="0"/>
          <a:ea typeface="Tahoma" charset="0"/>
          <a:cs typeface="Tahoma" charset="0"/>
        </a:defRPr>
      </a:lvl1pPr>
    </p:titleStyle>
    <p:bodyStyle>
      <a:lvl1pPr marL="260741" indent="-260741" algn="l" defTabSz="685783" rtl="0" eaLnBrk="1" latinLnBrk="0" hangingPunct="1">
        <a:lnSpc>
          <a:spcPct val="90000"/>
        </a:lnSpc>
        <a:spcBef>
          <a:spcPts val="450"/>
        </a:spcBef>
        <a:spcAft>
          <a:spcPts val="900"/>
        </a:spcAft>
        <a:buClr>
          <a:srgbClr val="274448"/>
        </a:buClr>
        <a:buSzPct val="145000"/>
        <a:buFont typeface="Arial" panose="020B0604020202020204" pitchFamily="34" charset="0"/>
        <a:buChar char="•"/>
        <a:defRPr sz="2000" kern="1200" baseline="0">
          <a:solidFill>
            <a:srgbClr val="575759"/>
          </a:solidFill>
          <a:latin typeface="Tahoma" charset="0"/>
          <a:ea typeface="Tahoma" charset="0"/>
          <a:cs typeface="Tahoma" charset="0"/>
        </a:defRPr>
      </a:lvl1pPr>
      <a:lvl2pPr marL="603632" indent="-260741" algn="l" defTabSz="685783" rtl="0" eaLnBrk="1" latinLnBrk="0" hangingPunct="1">
        <a:lnSpc>
          <a:spcPct val="90000"/>
        </a:lnSpc>
        <a:spcBef>
          <a:spcPts val="450"/>
        </a:spcBef>
        <a:spcAft>
          <a:spcPts val="900"/>
        </a:spcAft>
        <a:buClr>
          <a:srgbClr val="20BDDB"/>
        </a:buClr>
        <a:buFont typeface="Courier New" charset="0"/>
        <a:buChar char="o"/>
        <a:defRPr sz="2000" kern="1200" baseline="0">
          <a:solidFill>
            <a:srgbClr val="575759"/>
          </a:solidFill>
          <a:latin typeface="Tahoma" charset="0"/>
          <a:ea typeface="Tahoma" charset="0"/>
          <a:cs typeface="Tahoma" charset="0"/>
        </a:defRPr>
      </a:lvl2pPr>
      <a:lvl3pPr marL="857228" indent="-171446" algn="l" defTabSz="685783" rtl="0" eaLnBrk="1" latinLnBrk="0" hangingPunct="1">
        <a:lnSpc>
          <a:spcPct val="90000"/>
        </a:lnSpc>
        <a:spcBef>
          <a:spcPts val="450"/>
        </a:spcBef>
        <a:spcAft>
          <a:spcPts val="900"/>
        </a:spcAft>
        <a:buClr>
          <a:srgbClr val="575759"/>
        </a:buClr>
        <a:buSzPct val="80000"/>
        <a:buFont typeface="Wingdings" panose="05000000000000000000" pitchFamily="2" charset="2"/>
        <a:buChar char="§"/>
        <a:defRPr sz="2000" kern="1200" baseline="0">
          <a:solidFill>
            <a:srgbClr val="575759"/>
          </a:solidFill>
          <a:latin typeface="Tahoma" charset="0"/>
          <a:ea typeface="Tahoma" charset="0"/>
          <a:cs typeface="Tahoma" charset="0"/>
        </a:defRPr>
      </a:lvl3pPr>
      <a:lvl4pPr marL="1200120" indent="-171446" algn="l" defTabSz="685783" rtl="0" eaLnBrk="1" latinLnBrk="0" hangingPunct="1">
        <a:lnSpc>
          <a:spcPct val="90000"/>
        </a:lnSpc>
        <a:spcBef>
          <a:spcPts val="450"/>
        </a:spcBef>
        <a:spcAft>
          <a:spcPts val="900"/>
        </a:spcAft>
        <a:buClr>
          <a:srgbClr val="20BDDB"/>
        </a:buClr>
        <a:buFont typeface="Arial" charset="0"/>
        <a:buChar char="•"/>
        <a:defRPr sz="2000" kern="1200" baseline="0">
          <a:solidFill>
            <a:srgbClr val="575759"/>
          </a:solidFill>
          <a:latin typeface="Tahoma" charset="0"/>
          <a:ea typeface="Tahoma" charset="0"/>
          <a:cs typeface="Tahoma" charset="0"/>
        </a:defRPr>
      </a:lvl4pPr>
      <a:lvl5pPr marL="1543012" indent="-171446" algn="l" defTabSz="685783" rtl="0" eaLnBrk="1" latinLnBrk="0" hangingPunct="1">
        <a:lnSpc>
          <a:spcPct val="90000"/>
        </a:lnSpc>
        <a:spcBef>
          <a:spcPts val="450"/>
        </a:spcBef>
        <a:spcAft>
          <a:spcPts val="900"/>
        </a:spcAft>
        <a:buFont typeface="Arial"/>
        <a:buChar char="•"/>
        <a:defRPr sz="1350" kern="1200">
          <a:solidFill>
            <a:schemeClr val="tx1"/>
          </a:solidFill>
          <a:latin typeface="Warnock Pro" charset="0"/>
          <a:ea typeface="Warnock Pro" charset="0"/>
          <a:cs typeface="Warnock Pro" charset="0"/>
        </a:defRPr>
      </a:lvl5pPr>
      <a:lvl6pPr marL="1885903"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ssa.gov/disabilityresearch/wi/1619b.htm" TargetMode="Externa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35.xml.rels><?xml version="1.0" encoding="UTF-8" standalone="yes"?>
<Relationships xmlns="http://schemas.openxmlformats.org/package/2006/relationships"><Relationship Id="rId3" Type="http://schemas.openxmlformats.org/officeDocument/2006/relationships/hyperlink" Target="https://www.illinois.gov/hfs/MedicalPrograms/hbwd/Pages/premiums.aspx" TargetMode="External"/><Relationship Id="rId2" Type="http://schemas.openxmlformats.org/officeDocument/2006/relationships/slideLayout" Target="../slideLayouts/slideLayout2.xml"/><Relationship Id="rId1" Type="http://schemas.openxmlformats.org/officeDocument/2006/relationships/tags" Target="../tags/tag29.xml"/><Relationship Id="rId4" Type="http://schemas.openxmlformats.org/officeDocument/2006/relationships/hyperlink" Target="https://www.illinois.gov/hfs/MedicalPrograms/hbwd/Pages/about.aspx" TargetMode="Externa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32.xml"/><Relationship Id="rId5" Type="http://schemas.openxmlformats.org/officeDocument/2006/relationships/hyperlink" Target="https://choosework.ssa.gov/findhelp/" TargetMode="External"/><Relationship Id="rId4" Type="http://schemas.openxmlformats.org/officeDocument/2006/relationships/hyperlink" Target="mailto:Kaylee.Raymond@Illinois.gov"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choosework.ssa.gov/findhelp/" TargetMode="External"/><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4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Module 6: SSA Work Supports</a:t>
            </a:r>
            <a:endParaRPr lang="en-US" sz="4000" dirty="0"/>
          </a:p>
        </p:txBody>
      </p:sp>
    </p:spTree>
    <p:custDataLst>
      <p:tags r:id="rId1"/>
    </p:custDataLst>
    <p:extLst>
      <p:ext uri="{BB962C8B-B14F-4D97-AF65-F5344CB8AC3E}">
        <p14:creationId xmlns:p14="http://schemas.microsoft.com/office/powerpoint/2010/main" val="493312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2" y="907881"/>
            <a:ext cx="8623935" cy="640080"/>
          </a:xfrm>
        </p:spPr>
        <p:txBody>
          <a:bodyPr>
            <a:noAutofit/>
          </a:bodyPr>
          <a:lstStyle/>
          <a:p>
            <a:r>
              <a:rPr lang="en-US" altLang="en-US" dirty="0">
                <a:cs typeface="Times New Roman" panose="02020603050405020304" pitchFamily="18" charset="0"/>
              </a:rPr>
              <a:t>Work Incentives for </a:t>
            </a:r>
            <a:r>
              <a:rPr lang="en-US" altLang="en-US" dirty="0" smtClean="0">
                <a:cs typeface="Times New Roman" panose="02020603050405020304" pitchFamily="18" charset="0"/>
              </a:rPr>
              <a:t>SSI Recipients</a:t>
            </a:r>
            <a:endParaRPr lang="en-US" dirty="0"/>
          </a:p>
        </p:txBody>
      </p:sp>
      <p:sp>
        <p:nvSpPr>
          <p:cNvPr id="3" name="Content Placeholder 2"/>
          <p:cNvSpPr>
            <a:spLocks noGrp="1"/>
          </p:cNvSpPr>
          <p:nvPr>
            <p:ph idx="1"/>
          </p:nvPr>
        </p:nvSpPr>
        <p:spPr>
          <a:xfrm>
            <a:off x="240032" y="1828800"/>
            <a:ext cx="8623936" cy="4591878"/>
          </a:xfrm>
        </p:spPr>
        <p:txBody>
          <a:bodyPr>
            <a:normAutofit/>
          </a:bodyPr>
          <a:lstStyle/>
          <a:p>
            <a:pPr marL="298450" lvl="1" indent="-285750">
              <a:lnSpc>
                <a:spcPct val="80000"/>
              </a:lnSpc>
              <a:spcAft>
                <a:spcPct val="60000"/>
              </a:spcAft>
              <a:buClr>
                <a:srgbClr val="575759"/>
              </a:buClr>
              <a:buSzPct val="145000"/>
              <a:buFont typeface="Arial" charset="0"/>
              <a:buChar char="•"/>
            </a:pPr>
            <a:r>
              <a:rPr lang="en-US" altLang="en-US" b="1" dirty="0"/>
              <a:t>General Income Exclusion (GIE)</a:t>
            </a:r>
            <a:r>
              <a:rPr lang="en-US" altLang="en-US" dirty="0"/>
              <a:t> – The first $20 of any kind of income, earned or unearned, is excluded </a:t>
            </a:r>
          </a:p>
          <a:p>
            <a:pPr marL="298450" lvl="1" indent="-285750">
              <a:lnSpc>
                <a:spcPct val="80000"/>
              </a:lnSpc>
              <a:spcAft>
                <a:spcPct val="60000"/>
              </a:spcAft>
              <a:buClr>
                <a:srgbClr val="575759"/>
              </a:buClr>
              <a:buSzPct val="145000"/>
              <a:buFont typeface="Arial" charset="0"/>
              <a:buChar char="•"/>
            </a:pPr>
            <a:r>
              <a:rPr lang="en-US" altLang="en-US" b="1" dirty="0"/>
              <a:t>Earned Income Exclusion (EIE)</a:t>
            </a:r>
            <a:r>
              <a:rPr lang="en-US" altLang="en-US" dirty="0"/>
              <a:t> – SSA excludes the first $65 of earnings after any applicable Student Earned Income Exclusion (SEIE) or GIE are </a:t>
            </a:r>
            <a:r>
              <a:rPr lang="en-US" altLang="en-US" dirty="0" smtClean="0"/>
              <a:t>subtracted. </a:t>
            </a:r>
            <a:endParaRPr lang="en-US" altLang="en-US" dirty="0"/>
          </a:p>
          <a:p>
            <a:pPr marL="298450" lvl="1" indent="-285750">
              <a:lnSpc>
                <a:spcPct val="80000"/>
              </a:lnSpc>
              <a:spcAft>
                <a:spcPct val="60000"/>
              </a:spcAft>
              <a:buClr>
                <a:srgbClr val="575759"/>
              </a:buClr>
              <a:buSzPct val="145000"/>
              <a:buFont typeface="Arial" charset="0"/>
              <a:buChar char="•"/>
            </a:pPr>
            <a:r>
              <a:rPr lang="en-US" altLang="en-US" b="1" dirty="0"/>
              <a:t>Impairment Related Work Expense (IRWE)</a:t>
            </a:r>
            <a:r>
              <a:rPr lang="en-US" altLang="en-US" dirty="0"/>
              <a:t> – Reduces countable income further and is deducted prior to the ½ earnings exclusion.  </a:t>
            </a:r>
          </a:p>
          <a:p>
            <a:pPr marL="298450" lvl="1" indent="-285750">
              <a:lnSpc>
                <a:spcPct val="80000"/>
              </a:lnSpc>
              <a:spcAft>
                <a:spcPct val="60000"/>
              </a:spcAft>
              <a:buClr>
                <a:srgbClr val="575759"/>
              </a:buClr>
              <a:buSzPct val="145000"/>
              <a:buFont typeface="Arial" charset="0"/>
              <a:buChar char="•"/>
            </a:pPr>
            <a:r>
              <a:rPr lang="en-US" altLang="en-US" b="1" dirty="0"/>
              <a:t>The ½ Earnings Exclusion</a:t>
            </a:r>
            <a:r>
              <a:rPr lang="en-US" altLang="en-US" dirty="0"/>
              <a:t> – Only one half of the remaining earned income is counted (2 for 1 rule</a:t>
            </a:r>
            <a:r>
              <a:rPr lang="en-US" altLang="en-US" dirty="0" smtClean="0"/>
              <a:t>).</a:t>
            </a:r>
            <a:endParaRPr lang="en-US" alt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10</a:t>
            </a:fld>
            <a:endParaRPr lang="en-US" dirty="0"/>
          </a:p>
        </p:txBody>
      </p:sp>
    </p:spTree>
    <p:custDataLst>
      <p:tags r:id="rId1"/>
    </p:custDataLst>
    <p:extLst>
      <p:ext uri="{BB962C8B-B14F-4D97-AF65-F5344CB8AC3E}">
        <p14:creationId xmlns:p14="http://schemas.microsoft.com/office/powerpoint/2010/main" val="2204826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877170"/>
            <a:ext cx="8749733" cy="640080"/>
          </a:xfrm>
        </p:spPr>
        <p:txBody>
          <a:bodyPr>
            <a:noAutofit/>
          </a:bodyPr>
          <a:lstStyle/>
          <a:p>
            <a:r>
              <a:rPr lang="en-US" altLang="en-US" dirty="0">
                <a:cs typeface="Times New Roman" panose="02020603050405020304" pitchFamily="18" charset="0"/>
              </a:rPr>
              <a:t>Work Incentives for </a:t>
            </a:r>
            <a:r>
              <a:rPr lang="en-US" altLang="en-US" dirty="0" smtClean="0">
                <a:cs typeface="Times New Roman" panose="02020603050405020304" pitchFamily="18" charset="0"/>
              </a:rPr>
              <a:t>SSI Recipients (Continued)</a:t>
            </a:r>
            <a:endParaRPr lang="en-US" dirty="0"/>
          </a:p>
        </p:txBody>
      </p:sp>
      <p:sp>
        <p:nvSpPr>
          <p:cNvPr id="3" name="Content Placeholder 2"/>
          <p:cNvSpPr>
            <a:spLocks noGrp="1"/>
          </p:cNvSpPr>
          <p:nvPr>
            <p:ph idx="1"/>
          </p:nvPr>
        </p:nvSpPr>
        <p:spPr>
          <a:xfrm>
            <a:off x="240032" y="1871662"/>
            <a:ext cx="8623935" cy="4549015"/>
          </a:xfrm>
        </p:spPr>
        <p:txBody>
          <a:bodyPr/>
          <a:lstStyle/>
          <a:p>
            <a:pPr marL="298450" lvl="1" indent="-285750">
              <a:lnSpc>
                <a:spcPct val="80000"/>
              </a:lnSpc>
              <a:spcAft>
                <a:spcPct val="60000"/>
              </a:spcAft>
              <a:buClr>
                <a:srgbClr val="575759"/>
              </a:buClr>
              <a:buSzPct val="145000"/>
              <a:buFont typeface="Arial" charset="0"/>
              <a:buChar char="•"/>
            </a:pPr>
            <a:r>
              <a:rPr lang="en-US" altLang="en-US" b="1" dirty="0"/>
              <a:t>Blind Work Expense (BWE)</a:t>
            </a:r>
            <a:r>
              <a:rPr lang="en-US" altLang="en-US" dirty="0"/>
              <a:t> – If disabled due to statutory blindness, counted after the ½ earnings exclusion to further reduce countable wages.</a:t>
            </a:r>
          </a:p>
          <a:p>
            <a:pPr marL="298450" lvl="1" indent="-285750">
              <a:lnSpc>
                <a:spcPct val="80000"/>
              </a:lnSpc>
              <a:spcAft>
                <a:spcPct val="60000"/>
              </a:spcAft>
              <a:buClr>
                <a:srgbClr val="575759"/>
              </a:buClr>
              <a:buSzPct val="145000"/>
              <a:buFont typeface="Arial" charset="0"/>
              <a:buChar char="•"/>
            </a:pPr>
            <a:r>
              <a:rPr lang="en-US" altLang="en-US" b="1" dirty="0"/>
              <a:t>Student Earned Income Exclusion (SEIE) </a:t>
            </a:r>
            <a:r>
              <a:rPr lang="en-US" altLang="en-US" dirty="0"/>
              <a:t>– </a:t>
            </a:r>
            <a:r>
              <a:rPr lang="en-US" altLang="en-US" dirty="0" smtClean="0"/>
              <a:t>Student </a:t>
            </a:r>
            <a:r>
              <a:rPr lang="en-US" altLang="en-US" dirty="0"/>
              <a:t>under </a:t>
            </a:r>
            <a:r>
              <a:rPr lang="en-US" altLang="en-US" dirty="0" smtClean="0"/>
              <a:t>the age of 22.</a:t>
            </a:r>
            <a:endParaRPr lang="en-US" altLang="en-US" dirty="0"/>
          </a:p>
          <a:p>
            <a:pPr marL="298450" lvl="1" indent="-285750">
              <a:lnSpc>
                <a:spcPct val="80000"/>
              </a:lnSpc>
              <a:spcAft>
                <a:spcPct val="60000"/>
              </a:spcAft>
              <a:buClr>
                <a:srgbClr val="575759"/>
              </a:buClr>
              <a:buSzPct val="145000"/>
              <a:buFont typeface="Arial" charset="0"/>
              <a:buChar char="•"/>
            </a:pPr>
            <a:r>
              <a:rPr lang="en-US" altLang="en-US" b="1" dirty="0"/>
              <a:t>Plan to Achieve Self Support (PASS)</a:t>
            </a:r>
            <a:r>
              <a:rPr lang="en-US" altLang="en-US" dirty="0"/>
              <a:t> – Also reduced after the ½ earnings exclusion to further reduce countable wages.</a:t>
            </a:r>
          </a:p>
          <a:p>
            <a:pPr marL="298450" lvl="1" indent="-285750">
              <a:lnSpc>
                <a:spcPct val="80000"/>
              </a:lnSpc>
              <a:spcAft>
                <a:spcPct val="60000"/>
              </a:spcAft>
              <a:buClr>
                <a:srgbClr val="575759"/>
              </a:buClr>
              <a:buSzPct val="145000"/>
              <a:buFont typeface="Arial" charset="0"/>
              <a:buChar char="•"/>
            </a:pPr>
            <a:r>
              <a:rPr lang="en-US" altLang="en-US" b="1" dirty="0"/>
              <a:t>Medicaid 1619 (b) </a:t>
            </a:r>
            <a:r>
              <a:rPr lang="en-US" altLang="en-US" dirty="0"/>
              <a:t>– Medicaid coverage continues when SSI payments stop due to </a:t>
            </a:r>
            <a:r>
              <a:rPr lang="en-US" altLang="en-US" dirty="0" smtClean="0"/>
              <a:t>work.</a:t>
            </a:r>
            <a:endParaRPr lang="en-US" altLang="en-US" dirty="0"/>
          </a:p>
          <a:p>
            <a:pPr marL="298450" lvl="1" indent="-285750">
              <a:lnSpc>
                <a:spcPct val="80000"/>
              </a:lnSpc>
              <a:spcAft>
                <a:spcPct val="60000"/>
              </a:spcAft>
              <a:buClr>
                <a:srgbClr val="575759"/>
              </a:buClr>
              <a:buSzPct val="145000"/>
              <a:buFont typeface="Arial" charset="0"/>
              <a:buChar char="•"/>
            </a:pPr>
            <a:r>
              <a:rPr lang="en-US" altLang="en-US" b="1" dirty="0"/>
              <a:t>SNAP and TANF work supports.</a:t>
            </a:r>
          </a:p>
          <a:p>
            <a:pPr marL="12700" lvl="1" indent="0">
              <a:lnSpc>
                <a:spcPct val="80000"/>
              </a:lnSpc>
              <a:spcAft>
                <a:spcPct val="60000"/>
              </a:spcAft>
              <a:buNone/>
            </a:pPr>
            <a:r>
              <a:rPr lang="en-US" altLang="en-US" dirty="0"/>
              <a:t>After these exclusions are applied to earnings, the remaining amount is the Total Countable Income.</a:t>
            </a:r>
          </a:p>
          <a:p>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11</a:t>
            </a:fld>
            <a:endParaRPr lang="en-US" dirty="0"/>
          </a:p>
        </p:txBody>
      </p:sp>
    </p:spTree>
    <p:custDataLst>
      <p:tags r:id="rId1"/>
    </p:custDataLst>
    <p:extLst>
      <p:ext uri="{BB962C8B-B14F-4D97-AF65-F5344CB8AC3E}">
        <p14:creationId xmlns:p14="http://schemas.microsoft.com/office/powerpoint/2010/main" val="21330472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1" y="717580"/>
            <a:ext cx="9029700" cy="782607"/>
          </a:xfrm>
        </p:spPr>
        <p:txBody>
          <a:bodyPr>
            <a:noAutofit/>
          </a:bodyPr>
          <a:lstStyle/>
          <a:p>
            <a:r>
              <a:rPr lang="en-US" dirty="0"/>
              <a:t/>
            </a:r>
            <a:br>
              <a:rPr lang="en-US" dirty="0"/>
            </a:br>
            <a:r>
              <a:rPr lang="en-US" dirty="0"/>
              <a:t>Impairment Related Work Expenses (IRWEs)</a:t>
            </a:r>
          </a:p>
        </p:txBody>
      </p:sp>
      <p:sp>
        <p:nvSpPr>
          <p:cNvPr id="3" name="Content Placeholder 2"/>
          <p:cNvSpPr>
            <a:spLocks noGrp="1"/>
          </p:cNvSpPr>
          <p:nvPr>
            <p:ph idx="1"/>
          </p:nvPr>
        </p:nvSpPr>
        <p:spPr>
          <a:xfrm>
            <a:off x="240032" y="1881352"/>
            <a:ext cx="8623935" cy="4539326"/>
          </a:xfrm>
        </p:spPr>
        <p:txBody>
          <a:bodyPr/>
          <a:lstStyle/>
          <a:p>
            <a:pPr algn="just"/>
            <a:r>
              <a:rPr lang="en-US" dirty="0"/>
              <a:t>When a person pays for work expenses that are related to their disability and work, those expenses can be submitted to </a:t>
            </a:r>
            <a:r>
              <a:rPr lang="en-US" dirty="0" smtClean="0"/>
              <a:t>SSA. The </a:t>
            </a:r>
            <a:r>
              <a:rPr lang="en-US" dirty="0"/>
              <a:t>person’s countable earnings are reduced by those costs. </a:t>
            </a:r>
          </a:p>
          <a:p>
            <a:pPr algn="just"/>
            <a:r>
              <a:rPr lang="en-US" dirty="0"/>
              <a:t>Example: A person cannot drive due to their disability;</a:t>
            </a:r>
          </a:p>
          <a:p>
            <a:pPr algn="just"/>
            <a:r>
              <a:rPr lang="en-US" dirty="0"/>
              <a:t>They pay $100 per week for transportation to work;</a:t>
            </a:r>
          </a:p>
          <a:p>
            <a:pPr algn="just"/>
            <a:r>
              <a:rPr lang="en-US" dirty="0"/>
              <a:t>Pay is $250 per week; countable earnings are only $150 per week. The person may be approved to keep more of their SSI to pay for their reasonable transportation costs to get to work.</a:t>
            </a:r>
          </a:p>
          <a:p>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12</a:t>
            </a:fld>
            <a:endParaRPr lang="en-US" dirty="0"/>
          </a:p>
        </p:txBody>
      </p:sp>
    </p:spTree>
    <p:custDataLst>
      <p:tags r:id="rId1"/>
    </p:custDataLst>
    <p:extLst>
      <p:ext uri="{BB962C8B-B14F-4D97-AF65-F5344CB8AC3E}">
        <p14:creationId xmlns:p14="http://schemas.microsoft.com/office/powerpoint/2010/main" val="15860081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
            </a:r>
            <a:br>
              <a:rPr lang="en-US" dirty="0"/>
            </a:br>
            <a:r>
              <a:rPr lang="en-US" dirty="0"/>
              <a:t>Blind Work Expense</a:t>
            </a:r>
          </a:p>
        </p:txBody>
      </p:sp>
      <p:sp>
        <p:nvSpPr>
          <p:cNvPr id="3" name="Content Placeholder 2"/>
          <p:cNvSpPr>
            <a:spLocks noGrp="1"/>
          </p:cNvSpPr>
          <p:nvPr>
            <p:ph idx="1"/>
          </p:nvPr>
        </p:nvSpPr>
        <p:spPr>
          <a:xfrm>
            <a:off x="240031" y="1802713"/>
            <a:ext cx="8623936" cy="4507795"/>
          </a:xfrm>
        </p:spPr>
        <p:txBody>
          <a:bodyPr/>
          <a:lstStyle/>
          <a:p>
            <a:r>
              <a:rPr lang="en-US" dirty="0"/>
              <a:t>A blind SSI beneficiary can request that all costs that make it possible for them to work be deducted from their earnings to help them pay for the needed items </a:t>
            </a:r>
            <a:r>
              <a:rPr lang="en-US" dirty="0" smtClean="0"/>
              <a:t>and </a:t>
            </a:r>
            <a:r>
              <a:rPr lang="en-US" dirty="0"/>
              <a:t>keep their SSI longer. These include:</a:t>
            </a:r>
          </a:p>
          <a:p>
            <a:r>
              <a:rPr lang="en-US" dirty="0"/>
              <a:t>Cost of a service animal </a:t>
            </a:r>
            <a:r>
              <a:rPr lang="en-US" dirty="0" smtClean="0"/>
              <a:t>and </a:t>
            </a:r>
            <a:r>
              <a:rPr lang="en-US" dirty="0"/>
              <a:t>vet bills;</a:t>
            </a:r>
          </a:p>
          <a:p>
            <a:r>
              <a:rPr lang="en-US" dirty="0"/>
              <a:t>Transportation to and from work;</a:t>
            </a:r>
          </a:p>
          <a:p>
            <a:r>
              <a:rPr lang="en-US" dirty="0"/>
              <a:t>Fees or taxes from pay;</a:t>
            </a:r>
          </a:p>
          <a:p>
            <a:r>
              <a:rPr lang="en-US" dirty="0"/>
              <a:t>Attendant care services;</a:t>
            </a:r>
          </a:p>
          <a:p>
            <a:r>
              <a:rPr lang="en-US" dirty="0"/>
              <a:t>Meals eaten during work hours;</a:t>
            </a:r>
          </a:p>
          <a:p>
            <a:r>
              <a:rPr lang="en-US" dirty="0"/>
              <a:t>Medical and non-medical equipment </a:t>
            </a:r>
            <a:r>
              <a:rPr lang="en-US" dirty="0" smtClean="0"/>
              <a:t>supplies.</a:t>
            </a:r>
            <a:endParaRPr lang="en-US" dirty="0"/>
          </a:p>
          <a:p>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13</a:t>
            </a:fld>
            <a:endParaRPr lang="en-US" dirty="0"/>
          </a:p>
        </p:txBody>
      </p:sp>
    </p:spTree>
    <p:custDataLst>
      <p:tags r:id="rId1"/>
    </p:custDataLst>
    <p:extLst>
      <p:ext uri="{BB962C8B-B14F-4D97-AF65-F5344CB8AC3E}">
        <p14:creationId xmlns:p14="http://schemas.microsoft.com/office/powerpoint/2010/main" val="14718664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2" y="635414"/>
            <a:ext cx="8623935" cy="640080"/>
          </a:xfrm>
        </p:spPr>
        <p:txBody>
          <a:bodyPr>
            <a:noAutofit/>
          </a:bodyPr>
          <a:lstStyle/>
          <a:p>
            <a:r>
              <a:rPr lang="en-US" dirty="0"/>
              <a:t/>
            </a:r>
            <a:br>
              <a:rPr lang="en-US" dirty="0"/>
            </a:br>
            <a:r>
              <a:rPr lang="en-US" dirty="0"/>
              <a:t>Have More Money </a:t>
            </a:r>
            <a:r>
              <a:rPr lang="en-US" dirty="0" smtClean="0"/>
              <a:t>by </a:t>
            </a:r>
            <a:r>
              <a:rPr lang="en-US" dirty="0"/>
              <a:t>Working</a:t>
            </a:r>
          </a:p>
        </p:txBody>
      </p:sp>
      <p:sp>
        <p:nvSpPr>
          <p:cNvPr id="3" name="Content Placeholder 2"/>
          <p:cNvSpPr>
            <a:spLocks noGrp="1"/>
          </p:cNvSpPr>
          <p:nvPr>
            <p:ph idx="1"/>
          </p:nvPr>
        </p:nvSpPr>
        <p:spPr>
          <a:xfrm>
            <a:off x="240032" y="1674707"/>
            <a:ext cx="8655488" cy="4947785"/>
          </a:xfrm>
        </p:spPr>
        <p:txBody>
          <a:bodyPr>
            <a:noAutofit/>
          </a:bodyPr>
          <a:lstStyle/>
          <a:p>
            <a:r>
              <a:rPr lang="en-US" dirty="0" smtClean="0"/>
              <a:t>A </a:t>
            </a:r>
            <a:r>
              <a:rPr lang="en-US" dirty="0"/>
              <a:t>person who </a:t>
            </a:r>
            <a:r>
              <a:rPr lang="en-US" dirty="0" smtClean="0"/>
              <a:t>receives SSI who works </a:t>
            </a:r>
            <a:r>
              <a:rPr lang="en-US" dirty="0"/>
              <a:t>and earns $100 in a month would have more money at the end of the month ($72.50), than a person who is given $100. </a:t>
            </a:r>
          </a:p>
          <a:p>
            <a:r>
              <a:rPr lang="en-US" dirty="0"/>
              <a:t>Also the working person may be eligible </a:t>
            </a:r>
            <a:r>
              <a:rPr lang="en-US" b="1" dirty="0" smtClean="0"/>
              <a:t>for </a:t>
            </a:r>
            <a:r>
              <a:rPr lang="en-US" b="1" dirty="0"/>
              <a:t>Earned Income Tax </a:t>
            </a:r>
            <a:r>
              <a:rPr lang="en-US" b="1" dirty="0" smtClean="0"/>
              <a:t>Credit (EITC). </a:t>
            </a:r>
            <a:r>
              <a:rPr lang="en-US" b="1" dirty="0"/>
              <a:t>That may mean even more money in the working person’s pocket!</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14</a:t>
            </a:fld>
            <a:endParaRPr lang="en-US" dirty="0"/>
          </a:p>
        </p:txBody>
      </p:sp>
    </p:spTree>
    <p:custDataLst>
      <p:tags r:id="rId1"/>
    </p:custDataLst>
    <p:extLst>
      <p:ext uri="{BB962C8B-B14F-4D97-AF65-F5344CB8AC3E}">
        <p14:creationId xmlns:p14="http://schemas.microsoft.com/office/powerpoint/2010/main" val="20098623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739714"/>
            <a:ext cx="8623935" cy="640080"/>
          </a:xfrm>
        </p:spPr>
        <p:txBody>
          <a:bodyPr>
            <a:noAutofit/>
          </a:bodyPr>
          <a:lstStyle/>
          <a:p>
            <a:r>
              <a:rPr lang="en-US" dirty="0"/>
              <a:t/>
            </a:r>
            <a:br>
              <a:rPr lang="en-US" dirty="0"/>
            </a:br>
            <a:r>
              <a:rPr lang="en-US" dirty="0"/>
              <a:t>Student Income Exclusion</a:t>
            </a:r>
          </a:p>
        </p:txBody>
      </p:sp>
      <p:sp>
        <p:nvSpPr>
          <p:cNvPr id="3" name="Content Placeholder 2"/>
          <p:cNvSpPr>
            <a:spLocks noGrp="1"/>
          </p:cNvSpPr>
          <p:nvPr>
            <p:ph idx="1"/>
          </p:nvPr>
        </p:nvSpPr>
        <p:spPr>
          <a:xfrm>
            <a:off x="240032" y="1734206"/>
            <a:ext cx="8623935" cy="4686471"/>
          </a:xfrm>
        </p:spPr>
        <p:txBody>
          <a:bodyPr/>
          <a:lstStyle/>
          <a:p>
            <a:r>
              <a:rPr lang="en-US" dirty="0"/>
              <a:t>When </a:t>
            </a:r>
            <a:r>
              <a:rPr lang="en-US" dirty="0" smtClean="0"/>
              <a:t>a SSI </a:t>
            </a:r>
            <a:r>
              <a:rPr lang="en-US" dirty="0"/>
              <a:t>beneficiary who is under the age of 22 attends school regularly and works income is excluded; they get to keep more of their SSI benefits.</a:t>
            </a:r>
          </a:p>
          <a:p>
            <a:r>
              <a:rPr lang="en-US" dirty="0"/>
              <a:t>If the student earns less than $</a:t>
            </a:r>
            <a:r>
              <a:rPr lang="en-US" dirty="0" smtClean="0"/>
              <a:t>1,930 </a:t>
            </a:r>
            <a:r>
              <a:rPr lang="en-US" dirty="0"/>
              <a:t>a month, up to $</a:t>
            </a:r>
            <a:r>
              <a:rPr lang="en-US" dirty="0" smtClean="0"/>
              <a:t>7,770 </a:t>
            </a:r>
            <a:r>
              <a:rPr lang="en-US" dirty="0"/>
              <a:t>within a year, they get all of their SSI payment each month.</a:t>
            </a:r>
          </a:p>
          <a:p>
            <a:r>
              <a:rPr lang="en-US" dirty="0"/>
              <a:t>The working student under the age of 22 has more money because of their work income.</a:t>
            </a:r>
          </a:p>
          <a:p>
            <a:r>
              <a:rPr lang="en-US" dirty="0"/>
              <a:t>Better yet, they are earning up to four points each year to qualify for SSDI benefits in the future each time they earn more than $</a:t>
            </a:r>
            <a:r>
              <a:rPr lang="en-US" dirty="0" smtClean="0"/>
              <a:t>1,470</a:t>
            </a:r>
            <a:r>
              <a:rPr lang="en-US" dirty="0"/>
              <a:t>. </a:t>
            </a:r>
            <a:endParaRPr lang="en-US" dirty="0" smtClean="0"/>
          </a:p>
          <a:p>
            <a:pPr marL="0" indent="0">
              <a:buNone/>
            </a:pPr>
            <a:r>
              <a:rPr lang="en-US" dirty="0"/>
              <a:t>(That could be as little as 1.5 </a:t>
            </a:r>
            <a:r>
              <a:rPr lang="en-US" dirty="0" smtClean="0"/>
              <a:t>years</a:t>
            </a:r>
            <a:r>
              <a:rPr lang="en-US" dirty="0"/>
              <a:t>)</a:t>
            </a:r>
          </a:p>
          <a:p>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15</a:t>
            </a:fld>
            <a:endParaRPr lang="en-US" dirty="0"/>
          </a:p>
        </p:txBody>
      </p:sp>
    </p:spTree>
    <p:custDataLst>
      <p:tags r:id="rId1"/>
    </p:custDataLst>
    <p:extLst>
      <p:ext uri="{BB962C8B-B14F-4D97-AF65-F5344CB8AC3E}">
        <p14:creationId xmlns:p14="http://schemas.microsoft.com/office/powerpoint/2010/main" val="8203274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870333"/>
            <a:ext cx="8623935" cy="770221"/>
          </a:xfrm>
        </p:spPr>
        <p:txBody>
          <a:bodyPr>
            <a:noAutofit/>
          </a:bodyPr>
          <a:lstStyle/>
          <a:p>
            <a:r>
              <a:rPr lang="en-US" dirty="0"/>
              <a:t>What If a Person Needs Help Paying for Items to Work?</a:t>
            </a:r>
          </a:p>
        </p:txBody>
      </p:sp>
      <p:sp>
        <p:nvSpPr>
          <p:cNvPr id="3" name="Content Placeholder 2"/>
          <p:cNvSpPr>
            <a:spLocks noGrp="1"/>
          </p:cNvSpPr>
          <p:nvPr>
            <p:ph idx="1"/>
          </p:nvPr>
        </p:nvSpPr>
        <p:spPr>
          <a:xfrm>
            <a:off x="240032" y="1972018"/>
            <a:ext cx="8623935" cy="4448659"/>
          </a:xfrm>
        </p:spPr>
        <p:txBody>
          <a:bodyPr/>
          <a:lstStyle/>
          <a:p>
            <a:r>
              <a:rPr lang="en-US" dirty="0"/>
              <a:t>A Plan to Achieve Self-Support (PASS) plan encourages savings and helps people to take steps to become more independent.</a:t>
            </a:r>
          </a:p>
          <a:p>
            <a:r>
              <a:rPr lang="en-US" dirty="0"/>
              <a:t>The purpose of the plan is to help a person pay for items, </a:t>
            </a:r>
            <a:r>
              <a:rPr lang="en-US" dirty="0" smtClean="0"/>
              <a:t>services </a:t>
            </a:r>
            <a:r>
              <a:rPr lang="en-US" dirty="0"/>
              <a:t>or training that they need to reach their work goals and reduce the use of disability benefits in the future.</a:t>
            </a:r>
          </a:p>
          <a:p>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16</a:t>
            </a:fld>
            <a:endParaRPr lang="en-US" dirty="0"/>
          </a:p>
        </p:txBody>
      </p:sp>
    </p:spTree>
    <p:custDataLst>
      <p:tags r:id="rId1"/>
    </p:custDataLst>
    <p:extLst>
      <p:ext uri="{BB962C8B-B14F-4D97-AF65-F5344CB8AC3E}">
        <p14:creationId xmlns:p14="http://schemas.microsoft.com/office/powerpoint/2010/main" val="12531839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692002"/>
            <a:ext cx="8623935" cy="640080"/>
          </a:xfrm>
        </p:spPr>
        <p:txBody>
          <a:bodyPr>
            <a:noAutofit/>
          </a:bodyPr>
          <a:lstStyle/>
          <a:p>
            <a:r>
              <a:rPr lang="en-US" dirty="0"/>
              <a:t/>
            </a:r>
            <a:br>
              <a:rPr lang="en-US" dirty="0"/>
            </a:br>
            <a:r>
              <a:rPr lang="en-US" dirty="0"/>
              <a:t>PASS Expense Examples</a:t>
            </a:r>
          </a:p>
        </p:txBody>
      </p:sp>
      <p:sp>
        <p:nvSpPr>
          <p:cNvPr id="3" name="Content Placeholder 2"/>
          <p:cNvSpPr>
            <a:spLocks noGrp="1"/>
          </p:cNvSpPr>
          <p:nvPr>
            <p:ph idx="1"/>
          </p:nvPr>
        </p:nvSpPr>
        <p:spPr>
          <a:xfrm>
            <a:off x="240032" y="1806766"/>
            <a:ext cx="8623935" cy="4613912"/>
          </a:xfrm>
        </p:spPr>
        <p:txBody>
          <a:bodyPr/>
          <a:lstStyle/>
          <a:p>
            <a:r>
              <a:rPr lang="en-US" dirty="0"/>
              <a:t>Pay for college or training;</a:t>
            </a:r>
          </a:p>
          <a:p>
            <a:r>
              <a:rPr lang="en-US" dirty="0"/>
              <a:t>Pay for Assistive Technology (AT);</a:t>
            </a:r>
          </a:p>
          <a:p>
            <a:r>
              <a:rPr lang="en-US" dirty="0"/>
              <a:t>Pay for Impairment Related Work Expenses (IRWE);</a:t>
            </a:r>
          </a:p>
          <a:p>
            <a:r>
              <a:rPr lang="en-US" dirty="0"/>
              <a:t>Purchase a used vehicle to get to work or training;</a:t>
            </a:r>
          </a:p>
          <a:p>
            <a:r>
              <a:rPr lang="en-US" dirty="0"/>
              <a:t>Business start-up costs outlined in a need a business plan;</a:t>
            </a:r>
          </a:p>
          <a:p>
            <a:r>
              <a:rPr lang="en-US" dirty="0"/>
              <a:t>Pay for a job coach or attendant services;</a:t>
            </a:r>
          </a:p>
          <a:p>
            <a:r>
              <a:rPr lang="en-US" dirty="0"/>
              <a:t>Child care;</a:t>
            </a:r>
          </a:p>
          <a:p>
            <a:r>
              <a:rPr lang="en-US" dirty="0"/>
              <a:t>Equipment </a:t>
            </a:r>
            <a:r>
              <a:rPr lang="en-US" dirty="0" smtClean="0"/>
              <a:t>and </a:t>
            </a:r>
            <a:r>
              <a:rPr lang="en-US" dirty="0"/>
              <a:t>tools or uniforms for job.</a:t>
            </a:r>
          </a:p>
          <a:p>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17</a:t>
            </a:fld>
            <a:endParaRPr lang="en-US" dirty="0"/>
          </a:p>
        </p:txBody>
      </p:sp>
    </p:spTree>
    <p:custDataLst>
      <p:tags r:id="rId1"/>
    </p:custDataLst>
    <p:extLst>
      <p:ext uri="{BB962C8B-B14F-4D97-AF65-F5344CB8AC3E}">
        <p14:creationId xmlns:p14="http://schemas.microsoft.com/office/powerpoint/2010/main" val="384250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3" y="680986"/>
            <a:ext cx="8623935" cy="640080"/>
          </a:xfrm>
        </p:spPr>
        <p:txBody>
          <a:bodyPr>
            <a:noAutofit/>
          </a:bodyPr>
          <a:lstStyle/>
          <a:p>
            <a:r>
              <a:rPr lang="en-US" dirty="0"/>
              <a:t/>
            </a:r>
            <a:br>
              <a:rPr lang="en-US" dirty="0"/>
            </a:br>
            <a:r>
              <a:rPr lang="en-US" dirty="0"/>
              <a:t>Eligibility for a PASS Plan</a:t>
            </a:r>
          </a:p>
        </p:txBody>
      </p:sp>
      <p:sp>
        <p:nvSpPr>
          <p:cNvPr id="3" name="Content Placeholder 2"/>
          <p:cNvSpPr>
            <a:spLocks noGrp="1"/>
          </p:cNvSpPr>
          <p:nvPr>
            <p:ph idx="1"/>
          </p:nvPr>
        </p:nvSpPr>
        <p:spPr>
          <a:xfrm>
            <a:off x="240032" y="1806766"/>
            <a:ext cx="8623936" cy="4613912"/>
          </a:xfrm>
        </p:spPr>
        <p:txBody>
          <a:bodyPr/>
          <a:lstStyle/>
          <a:p>
            <a:pPr>
              <a:defRPr/>
            </a:pPr>
            <a:r>
              <a:rPr lang="en-US" dirty="0"/>
              <a:t>You are between the ages of 18 – 64;</a:t>
            </a:r>
          </a:p>
          <a:p>
            <a:pPr>
              <a:defRPr/>
            </a:pPr>
            <a:r>
              <a:rPr lang="en-US" dirty="0"/>
              <a:t>You want to work;</a:t>
            </a:r>
          </a:p>
          <a:p>
            <a:pPr>
              <a:defRPr/>
            </a:pPr>
            <a:r>
              <a:rPr lang="en-US" dirty="0"/>
              <a:t>You are an SSI recipient;</a:t>
            </a:r>
          </a:p>
          <a:p>
            <a:pPr>
              <a:defRPr/>
            </a:pPr>
            <a:r>
              <a:rPr lang="en-US" dirty="0"/>
              <a:t>If you receive SSDI, you can apply for SSI with the PASS application </a:t>
            </a:r>
          </a:p>
          <a:p>
            <a:pPr marL="0" indent="0">
              <a:buNone/>
              <a:defRPr/>
            </a:pPr>
            <a:r>
              <a:rPr lang="en-US" dirty="0"/>
              <a:t>(need to have less than $2,000 in resources, unless the money/resource can be added to the PASS PLAN);</a:t>
            </a:r>
          </a:p>
          <a:p>
            <a:pPr>
              <a:defRPr/>
            </a:pPr>
            <a:r>
              <a:rPr lang="en-US" dirty="0"/>
              <a:t>You plan to work and earn income that will reduce your need for SSI in the future;</a:t>
            </a:r>
          </a:p>
          <a:p>
            <a:pPr>
              <a:defRPr/>
            </a:pPr>
            <a:r>
              <a:rPr lang="en-US" dirty="0"/>
              <a:t>You will need to pay for something to reach your employment goal.</a:t>
            </a:r>
          </a:p>
          <a:p>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18</a:t>
            </a:fld>
            <a:endParaRPr lang="en-US" dirty="0"/>
          </a:p>
        </p:txBody>
      </p:sp>
    </p:spTree>
    <p:custDataLst>
      <p:tags r:id="rId1"/>
    </p:custDataLst>
    <p:extLst>
      <p:ext uri="{BB962C8B-B14F-4D97-AF65-F5344CB8AC3E}">
        <p14:creationId xmlns:p14="http://schemas.microsoft.com/office/powerpoint/2010/main" val="6010111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636918"/>
            <a:ext cx="8623935" cy="640080"/>
          </a:xfrm>
        </p:spPr>
        <p:txBody>
          <a:bodyPr>
            <a:noAutofit/>
          </a:bodyPr>
          <a:lstStyle/>
          <a:p>
            <a:r>
              <a:rPr lang="en-US" dirty="0" smtClean="0"/>
              <a:t/>
            </a:r>
            <a:br>
              <a:rPr lang="en-US" dirty="0" smtClean="0"/>
            </a:br>
            <a:r>
              <a:rPr lang="en-US" dirty="0" smtClean="0"/>
              <a:t>Example </a:t>
            </a:r>
            <a:r>
              <a:rPr lang="en-US" dirty="0"/>
              <a:t>of </a:t>
            </a:r>
            <a:r>
              <a:rPr lang="en-US" dirty="0" smtClean="0"/>
              <a:t>How </a:t>
            </a:r>
            <a:r>
              <a:rPr lang="en-US" dirty="0"/>
              <a:t>PASS </a:t>
            </a:r>
            <a:r>
              <a:rPr lang="en-US" dirty="0" smtClean="0"/>
              <a:t>Allows Savings</a:t>
            </a:r>
            <a:endParaRPr lang="en-US" dirty="0"/>
          </a:p>
        </p:txBody>
      </p:sp>
      <p:sp>
        <p:nvSpPr>
          <p:cNvPr id="4" name="Content Placeholder 3"/>
          <p:cNvSpPr>
            <a:spLocks noGrp="1"/>
          </p:cNvSpPr>
          <p:nvPr>
            <p:ph idx="1"/>
          </p:nvPr>
        </p:nvSpPr>
        <p:spPr>
          <a:xfrm>
            <a:off x="240030" y="1838405"/>
            <a:ext cx="8623935" cy="4089608"/>
          </a:xfrm>
        </p:spPr>
        <p:txBody>
          <a:bodyPr/>
          <a:lstStyle/>
          <a:p>
            <a:r>
              <a:rPr lang="en-US" dirty="0" smtClean="0"/>
              <a:t>A PASS Cadre would review an applicant’s budget, SSI income, and any other additional earned or unearned income projected for the term of the PASS.</a:t>
            </a:r>
            <a:endParaRPr lang="en-US" dirty="0"/>
          </a:p>
          <a:p>
            <a:r>
              <a:rPr lang="en-US" dirty="0" smtClean="0"/>
              <a:t>The PASS Cadre would approve expenses that would be part of the Pass Plan and ask for proof of PASS savings or expenses each month.</a:t>
            </a:r>
            <a:endParaRPr lang="en-US" dirty="0"/>
          </a:p>
          <a:p>
            <a:r>
              <a:rPr lang="en-US" dirty="0" smtClean="0"/>
              <a:t>A PASS Plan can allow a person to receive up to their full SSI amount while saving or paying for expenses included within the PASS.</a:t>
            </a:r>
            <a:endParaRPr lang="en-US" dirty="0"/>
          </a:p>
        </p:txBody>
      </p:sp>
      <p:sp>
        <p:nvSpPr>
          <p:cNvPr id="5" name="Slide Number Placeholder 4"/>
          <p:cNvSpPr>
            <a:spLocks noGrp="1"/>
          </p:cNvSpPr>
          <p:nvPr>
            <p:ph type="sldNum" sz="quarter" idx="10"/>
          </p:nvPr>
        </p:nvSpPr>
        <p:spPr>
          <a:xfrm>
            <a:off x="8457981" y="6502300"/>
            <a:ext cx="437539" cy="266142"/>
          </a:xfrm>
        </p:spPr>
        <p:txBody>
          <a:bodyPr/>
          <a:lstStyle/>
          <a:p>
            <a:fld id="{4FACB3E1-20E2-D24F-8BE6-CB5F27E61535}" type="slidenum">
              <a:rPr lang="en-US" smtClean="0"/>
              <a:pPr/>
              <a:t>19</a:t>
            </a:fld>
            <a:endParaRPr lang="en-US" dirty="0"/>
          </a:p>
        </p:txBody>
      </p:sp>
    </p:spTree>
    <p:custDataLst>
      <p:tags r:id="rId1"/>
    </p:custDataLst>
    <p:extLst>
      <p:ext uri="{BB962C8B-B14F-4D97-AF65-F5344CB8AC3E}">
        <p14:creationId xmlns:p14="http://schemas.microsoft.com/office/powerpoint/2010/main" val="13539171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1CEC0-0C82-654C-AE1B-3EDDBADB0C3E}"/>
              </a:ext>
            </a:extLst>
          </p:cNvPr>
          <p:cNvSpPr>
            <a:spLocks noGrp="1"/>
          </p:cNvSpPr>
          <p:nvPr>
            <p:ph type="title"/>
          </p:nvPr>
        </p:nvSpPr>
        <p:spPr/>
        <p:txBody>
          <a:bodyPr/>
          <a:lstStyle/>
          <a:p>
            <a:r>
              <a:rPr lang="en-US" dirty="0"/>
              <a:t>Welcome &amp; Housekeeping 	</a:t>
            </a:r>
          </a:p>
        </p:txBody>
      </p:sp>
      <p:sp>
        <p:nvSpPr>
          <p:cNvPr id="3" name="Content Placeholder 2">
            <a:extLst>
              <a:ext uri="{FF2B5EF4-FFF2-40B4-BE49-F238E27FC236}">
                <a16:creationId xmlns:a16="http://schemas.microsoft.com/office/drawing/2014/main" id="{AE24D37B-68FA-2E4F-88DF-776A77D9E422}"/>
              </a:ext>
            </a:extLst>
          </p:cNvPr>
          <p:cNvSpPr>
            <a:spLocks noGrp="1"/>
          </p:cNvSpPr>
          <p:nvPr>
            <p:ph idx="1"/>
          </p:nvPr>
        </p:nvSpPr>
        <p:spPr/>
        <p:txBody>
          <a:bodyPr/>
          <a:lstStyle/>
          <a:p>
            <a:r>
              <a:rPr lang="en-US" dirty="0"/>
              <a:t>Introductions</a:t>
            </a:r>
          </a:p>
          <a:p>
            <a:r>
              <a:rPr lang="en-US" dirty="0"/>
              <a:t>Did everyone </a:t>
            </a:r>
            <a:r>
              <a:rPr lang="en-US" dirty="0" smtClean="0"/>
              <a:t>sign in</a:t>
            </a:r>
            <a:r>
              <a:rPr lang="en-US" dirty="0"/>
              <a:t>?</a:t>
            </a:r>
          </a:p>
          <a:p>
            <a:r>
              <a:rPr lang="en-US" dirty="0"/>
              <a:t>PRE-Test Evaluation</a:t>
            </a:r>
          </a:p>
        </p:txBody>
      </p:sp>
      <p:sp>
        <p:nvSpPr>
          <p:cNvPr id="4" name="Slide Number Placeholder 3">
            <a:extLst>
              <a:ext uri="{FF2B5EF4-FFF2-40B4-BE49-F238E27FC236}">
                <a16:creationId xmlns:a16="http://schemas.microsoft.com/office/drawing/2014/main" id="{B8BDFC3C-6A82-0F4F-95B4-5EE86D0C22D7}"/>
              </a:ext>
            </a:extLst>
          </p:cNvPr>
          <p:cNvSpPr>
            <a:spLocks noGrp="1"/>
          </p:cNvSpPr>
          <p:nvPr>
            <p:ph type="sldNum" sz="quarter" idx="10"/>
          </p:nvPr>
        </p:nvSpPr>
        <p:spPr/>
        <p:txBody>
          <a:bodyPr/>
          <a:lstStyle/>
          <a:p>
            <a:fld id="{4FACB3E1-20E2-D24F-8BE6-CB5F27E61535}" type="slidenum">
              <a:rPr lang="en-US" smtClean="0"/>
              <a:pPr/>
              <a:t>2</a:t>
            </a:fld>
            <a:endParaRPr lang="en-US"/>
          </a:p>
        </p:txBody>
      </p:sp>
    </p:spTree>
    <p:custDataLst>
      <p:tags r:id="rId1"/>
    </p:custDataLst>
    <p:extLst>
      <p:ext uri="{BB962C8B-B14F-4D97-AF65-F5344CB8AC3E}">
        <p14:creationId xmlns:p14="http://schemas.microsoft.com/office/powerpoint/2010/main" val="10164744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692002"/>
            <a:ext cx="8623935" cy="640080"/>
          </a:xfrm>
        </p:spPr>
        <p:txBody>
          <a:bodyPr>
            <a:noAutofit/>
          </a:bodyPr>
          <a:lstStyle/>
          <a:p>
            <a:r>
              <a:rPr lang="en-US" dirty="0"/>
              <a:t/>
            </a:r>
            <a:br>
              <a:rPr lang="en-US" dirty="0"/>
            </a:br>
            <a:r>
              <a:rPr lang="en-US" dirty="0"/>
              <a:t>Six Steps of PASS</a:t>
            </a:r>
          </a:p>
        </p:txBody>
      </p:sp>
      <p:sp>
        <p:nvSpPr>
          <p:cNvPr id="3" name="Content Placeholder 2"/>
          <p:cNvSpPr>
            <a:spLocks noGrp="1"/>
          </p:cNvSpPr>
          <p:nvPr>
            <p:ph idx="1"/>
          </p:nvPr>
        </p:nvSpPr>
        <p:spPr>
          <a:xfrm>
            <a:off x="240032" y="1729648"/>
            <a:ext cx="8623936" cy="4691030"/>
          </a:xfrm>
        </p:spPr>
        <p:txBody>
          <a:bodyPr/>
          <a:lstStyle/>
          <a:p>
            <a:pPr marL="205735" indent="-205735">
              <a:buNone/>
              <a:defRPr/>
            </a:pPr>
            <a:r>
              <a:rPr lang="en-US" dirty="0"/>
              <a:t>1. Define a work goal that will increase your earnings and reduce your SSA benefits in the future.</a:t>
            </a:r>
          </a:p>
          <a:p>
            <a:pPr marL="205735" indent="-205735">
              <a:buNone/>
              <a:defRPr/>
            </a:pPr>
            <a:r>
              <a:rPr lang="en-US" dirty="0"/>
              <a:t>2. How long will </a:t>
            </a:r>
            <a:r>
              <a:rPr lang="en-US" dirty="0" smtClean="0"/>
              <a:t>your goal </a:t>
            </a:r>
            <a:r>
              <a:rPr lang="en-US" dirty="0"/>
              <a:t>take? The PASS cannot be ongoing, it is limited. How will things be paid for in the future?</a:t>
            </a:r>
          </a:p>
          <a:p>
            <a:pPr marL="205735" indent="-205735">
              <a:buNone/>
              <a:defRPr/>
            </a:pPr>
            <a:r>
              <a:rPr lang="en-US" dirty="0"/>
              <a:t>3. What costs will be included in PASS? </a:t>
            </a:r>
          </a:p>
          <a:p>
            <a:pPr marL="205735" indent="-205735">
              <a:buNone/>
              <a:defRPr/>
            </a:pPr>
            <a:r>
              <a:rPr lang="en-US" dirty="0"/>
              <a:t>4. Set up a budget for living expenses, income and PASS savings; if goal is self-employment prepare a business plan. </a:t>
            </a:r>
          </a:p>
          <a:p>
            <a:pPr marL="205735" indent="-205735">
              <a:buNone/>
              <a:defRPr/>
            </a:pPr>
            <a:r>
              <a:rPr lang="en-US" dirty="0"/>
              <a:t>5. A person needs to set up a separate PASS account in a bank or credit union and submit receipts for expenses. </a:t>
            </a:r>
          </a:p>
          <a:p>
            <a:pPr marL="205735" indent="-205735">
              <a:buNone/>
              <a:defRPr/>
            </a:pPr>
            <a:r>
              <a:rPr lang="en-US" dirty="0"/>
              <a:t>6. Submit PASS plan to a PASS Cadre for approval: 866-931-7057, ext. </a:t>
            </a:r>
            <a:r>
              <a:rPr lang="en-US" dirty="0" smtClean="0"/>
              <a:t>32554.</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20</a:t>
            </a:fld>
            <a:endParaRPr lang="en-US" dirty="0"/>
          </a:p>
        </p:txBody>
      </p:sp>
    </p:spTree>
    <p:custDataLst>
      <p:tags r:id="rId1"/>
    </p:custDataLst>
    <p:extLst>
      <p:ext uri="{BB962C8B-B14F-4D97-AF65-F5344CB8AC3E}">
        <p14:creationId xmlns:p14="http://schemas.microsoft.com/office/powerpoint/2010/main" val="12022448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2" y="725053"/>
            <a:ext cx="8623935" cy="640080"/>
          </a:xfrm>
        </p:spPr>
        <p:txBody>
          <a:bodyPr>
            <a:noAutofit/>
          </a:bodyPr>
          <a:lstStyle/>
          <a:p>
            <a:r>
              <a:rPr lang="en-US" dirty="0"/>
              <a:t/>
            </a:r>
            <a:br>
              <a:rPr lang="en-US" dirty="0"/>
            </a:br>
            <a:r>
              <a:rPr lang="en-US" dirty="0"/>
              <a:t>SSI Break Even Point</a:t>
            </a:r>
          </a:p>
        </p:txBody>
      </p:sp>
      <p:sp>
        <p:nvSpPr>
          <p:cNvPr id="3" name="Content Placeholder 2"/>
          <p:cNvSpPr>
            <a:spLocks noGrp="1"/>
          </p:cNvSpPr>
          <p:nvPr>
            <p:ph idx="1"/>
          </p:nvPr>
        </p:nvSpPr>
        <p:spPr>
          <a:xfrm>
            <a:off x="240032" y="1850834"/>
            <a:ext cx="8623935" cy="4569844"/>
          </a:xfrm>
        </p:spPr>
        <p:txBody>
          <a:bodyPr/>
          <a:lstStyle/>
          <a:p>
            <a:pPr marL="0" indent="0">
              <a:buNone/>
            </a:pPr>
            <a:r>
              <a:rPr lang="en-US" b="1" dirty="0"/>
              <a:t>How much can a person earn and still receive SSI? This is different for everyone, depending upon what work supports they use.</a:t>
            </a:r>
          </a:p>
          <a:p>
            <a:r>
              <a:rPr lang="en-US" dirty="0"/>
              <a:t>If a person works and has </a:t>
            </a:r>
            <a:r>
              <a:rPr lang="en-US" b="1" dirty="0"/>
              <a:t>countable earnings </a:t>
            </a:r>
            <a:r>
              <a:rPr lang="en-US" dirty="0"/>
              <a:t>of more than $</a:t>
            </a:r>
            <a:r>
              <a:rPr lang="en-US" dirty="0" smtClean="0"/>
              <a:t>1,672 </a:t>
            </a:r>
            <a:r>
              <a:rPr lang="en-US" dirty="0"/>
              <a:t>per month and receives the Full Benefit Rate of SSI, they would not be eligible for a SSI payment that month.</a:t>
            </a:r>
          </a:p>
          <a:p>
            <a:r>
              <a:rPr lang="en-US" dirty="0"/>
              <a:t>SSA will look at the </a:t>
            </a:r>
            <a:r>
              <a:rPr lang="en-US" dirty="0" smtClean="0"/>
              <a:t>person’s </a:t>
            </a:r>
            <a:r>
              <a:rPr lang="en-US" dirty="0"/>
              <a:t>record of earnings and decide when the person has met Substantial Gainful Activity (SGA). </a:t>
            </a:r>
          </a:p>
          <a:p>
            <a:r>
              <a:rPr lang="en-US" dirty="0"/>
              <a:t>When SGA has been determined for an SSI beneficiary, they would no longer be eligible for SSI, but they would be eligible for a special Medicaid called Medicaid 1619(b).</a:t>
            </a:r>
          </a:p>
          <a:p>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21</a:t>
            </a:fld>
            <a:endParaRPr lang="en-US" dirty="0"/>
          </a:p>
        </p:txBody>
      </p:sp>
    </p:spTree>
    <p:custDataLst>
      <p:tags r:id="rId1"/>
    </p:custDataLst>
    <p:extLst>
      <p:ext uri="{BB962C8B-B14F-4D97-AF65-F5344CB8AC3E}">
        <p14:creationId xmlns:p14="http://schemas.microsoft.com/office/powerpoint/2010/main" val="7955669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2" y="958579"/>
            <a:ext cx="8623935" cy="640080"/>
          </a:xfrm>
        </p:spPr>
        <p:txBody>
          <a:bodyPr>
            <a:noAutofit/>
          </a:bodyPr>
          <a:lstStyle/>
          <a:p>
            <a:r>
              <a:rPr lang="en-US" dirty="0"/>
              <a:t>SSI Payments Ended and Disability Now Prevents the Person from Working</a:t>
            </a:r>
          </a:p>
        </p:txBody>
      </p:sp>
      <p:sp>
        <p:nvSpPr>
          <p:cNvPr id="3" name="Content Placeholder 2"/>
          <p:cNvSpPr>
            <a:spLocks noGrp="1"/>
          </p:cNvSpPr>
          <p:nvPr>
            <p:ph idx="1"/>
          </p:nvPr>
        </p:nvSpPr>
        <p:spPr>
          <a:xfrm>
            <a:off x="240032" y="2034862"/>
            <a:ext cx="8623935" cy="4385816"/>
          </a:xfrm>
        </p:spPr>
        <p:txBody>
          <a:bodyPr/>
          <a:lstStyle/>
          <a:p>
            <a:r>
              <a:rPr lang="en-US" dirty="0"/>
              <a:t>If a person lost SSI due to being over the resource limit, they can contact SSA and request that SSI payments begin again within 12 months if they spend down their resources;</a:t>
            </a:r>
          </a:p>
          <a:p>
            <a:r>
              <a:rPr lang="en-US" dirty="0"/>
              <a:t>If a person stops working, they can request that their SSI payments start again. They do not need to reapply to get their SSI back. </a:t>
            </a:r>
          </a:p>
          <a:p>
            <a:r>
              <a:rPr lang="en-US" dirty="0"/>
              <a:t>The person may even have qualified for SSDI because of their stronger work history.</a:t>
            </a:r>
          </a:p>
          <a:p>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22</a:t>
            </a:fld>
            <a:endParaRPr lang="en-US" dirty="0"/>
          </a:p>
        </p:txBody>
      </p:sp>
    </p:spTree>
    <p:extLst>
      <p:ext uri="{BB962C8B-B14F-4D97-AF65-F5344CB8AC3E}">
        <p14:creationId xmlns:p14="http://schemas.microsoft.com/office/powerpoint/2010/main" val="709557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SSI &amp; Section 1619(b) Medicaid</a:t>
            </a:r>
            <a:endParaRPr lang="en-US" dirty="0"/>
          </a:p>
        </p:txBody>
      </p:sp>
      <p:sp>
        <p:nvSpPr>
          <p:cNvPr id="3" name="Content Placeholder 2"/>
          <p:cNvSpPr>
            <a:spLocks noGrp="1"/>
          </p:cNvSpPr>
          <p:nvPr>
            <p:ph idx="1"/>
          </p:nvPr>
        </p:nvSpPr>
        <p:spPr/>
        <p:txBody>
          <a:bodyPr/>
          <a:lstStyle/>
          <a:p>
            <a:pPr marL="0" indent="0">
              <a:lnSpc>
                <a:spcPct val="80000"/>
              </a:lnSpc>
              <a:spcAft>
                <a:spcPct val="60000"/>
              </a:spcAft>
              <a:buNone/>
            </a:pPr>
            <a:r>
              <a:rPr lang="en-US" altLang="en-US" dirty="0"/>
              <a:t>Under Section 1619(b), Former SSI Recipients Can Still Get Automatic Medicaid: </a:t>
            </a:r>
          </a:p>
          <a:p>
            <a:pPr marL="295275" lvl="1" indent="-285750">
              <a:lnSpc>
                <a:spcPct val="80000"/>
              </a:lnSpc>
              <a:spcAft>
                <a:spcPct val="60000"/>
              </a:spcAft>
              <a:buClr>
                <a:srgbClr val="575759"/>
              </a:buClr>
              <a:buSzPct val="145000"/>
              <a:buFont typeface="Arial" charset="0"/>
              <a:buChar char="•"/>
            </a:pPr>
            <a:r>
              <a:rPr lang="en-US" altLang="en-US" dirty="0"/>
              <a:t>The person must lose eligibility for SSI cash benefits due to excess </a:t>
            </a:r>
            <a:r>
              <a:rPr lang="en-US" altLang="en-US" dirty="0" smtClean="0"/>
              <a:t>earnings or </a:t>
            </a:r>
            <a:r>
              <a:rPr lang="en-US" altLang="en-US" dirty="0"/>
              <a:t>because they exceed the “break-even point” of $1,651 (</a:t>
            </a:r>
            <a:r>
              <a:rPr lang="en-US" altLang="en-US" dirty="0" smtClean="0"/>
              <a:t>2021) </a:t>
            </a:r>
            <a:r>
              <a:rPr lang="en-US" altLang="en-US" dirty="0"/>
              <a:t>in countable income;</a:t>
            </a:r>
          </a:p>
          <a:p>
            <a:pPr marL="295275" lvl="1" indent="-285750">
              <a:lnSpc>
                <a:spcPct val="80000"/>
              </a:lnSpc>
              <a:spcAft>
                <a:spcPct val="60000"/>
              </a:spcAft>
              <a:buClr>
                <a:srgbClr val="575759"/>
              </a:buClr>
              <a:buSzPct val="145000"/>
              <a:buFont typeface="Arial" charset="0"/>
              <a:buChar char="•"/>
            </a:pPr>
            <a:r>
              <a:rPr lang="en-US" altLang="en-US" dirty="0"/>
              <a:t>The person’s disability must continue; </a:t>
            </a:r>
          </a:p>
          <a:p>
            <a:pPr marL="295275" lvl="1" indent="-285750">
              <a:lnSpc>
                <a:spcPct val="80000"/>
              </a:lnSpc>
              <a:spcAft>
                <a:spcPct val="60000"/>
              </a:spcAft>
              <a:buClr>
                <a:srgbClr val="575759"/>
              </a:buClr>
              <a:buSzPct val="145000"/>
              <a:buFont typeface="Arial" charset="0"/>
              <a:buChar char="•"/>
            </a:pPr>
            <a:r>
              <a:rPr lang="en-US" altLang="en-US" dirty="0"/>
              <a:t>Medicaid can continue in Illinois even if earnings are as high as </a:t>
            </a:r>
            <a:r>
              <a:rPr lang="en-US" altLang="en-US" b="1" dirty="0"/>
              <a:t>$</a:t>
            </a:r>
            <a:r>
              <a:rPr lang="en-US" dirty="0"/>
              <a:t>27,966</a:t>
            </a:r>
            <a:r>
              <a:rPr lang="en-US" altLang="en-US" b="1" dirty="0"/>
              <a:t> year for </a:t>
            </a:r>
            <a:r>
              <a:rPr lang="en-US" altLang="en-US" b="1" dirty="0" smtClean="0"/>
              <a:t>2021 </a:t>
            </a:r>
            <a:r>
              <a:rPr lang="en-US" dirty="0" smtClean="0">
                <a:hlinkClick r:id="rId3"/>
              </a:rPr>
              <a:t>ssa.gov/</a:t>
            </a:r>
            <a:r>
              <a:rPr lang="en-US" dirty="0" err="1" smtClean="0">
                <a:hlinkClick r:id="rId3"/>
              </a:rPr>
              <a:t>disabilityresearch</a:t>
            </a:r>
            <a:r>
              <a:rPr lang="en-US" dirty="0" smtClean="0">
                <a:hlinkClick r:id="rId3"/>
              </a:rPr>
              <a:t>/</a:t>
            </a:r>
            <a:r>
              <a:rPr lang="en-US" dirty="0" err="1" smtClean="0">
                <a:hlinkClick r:id="rId3"/>
              </a:rPr>
              <a:t>wi</a:t>
            </a:r>
            <a:r>
              <a:rPr lang="en-US" dirty="0" smtClean="0">
                <a:hlinkClick r:id="rId3"/>
              </a:rPr>
              <a:t>/1619b.htm</a:t>
            </a:r>
            <a:r>
              <a:rPr lang="en-US" dirty="0" smtClean="0"/>
              <a:t>.</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23</a:t>
            </a:fld>
            <a:endParaRPr lang="en-US" dirty="0"/>
          </a:p>
        </p:txBody>
      </p:sp>
    </p:spTree>
    <p:custDataLst>
      <p:tags r:id="rId1"/>
    </p:custDataLst>
    <p:extLst>
      <p:ext uri="{BB962C8B-B14F-4D97-AF65-F5344CB8AC3E}">
        <p14:creationId xmlns:p14="http://schemas.microsoft.com/office/powerpoint/2010/main" val="1132602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Social Security Disability Insurance (SSDI) </a:t>
            </a:r>
            <a:endParaRPr lang="en-US" dirty="0"/>
          </a:p>
        </p:txBody>
      </p:sp>
      <p:sp>
        <p:nvSpPr>
          <p:cNvPr id="3" name="Content Placeholder 2"/>
          <p:cNvSpPr>
            <a:spLocks noGrp="1"/>
          </p:cNvSpPr>
          <p:nvPr>
            <p:ph idx="1"/>
          </p:nvPr>
        </p:nvSpPr>
        <p:spPr/>
        <p:txBody>
          <a:bodyPr/>
          <a:lstStyle/>
          <a:p>
            <a:r>
              <a:rPr lang="en-US" dirty="0"/>
              <a:t>SSDI is for a person who has a strong work history or has a family member with a strong work history.</a:t>
            </a:r>
          </a:p>
          <a:p>
            <a:r>
              <a:rPr lang="en-US" dirty="0"/>
              <a:t>A person who works and earns $</a:t>
            </a:r>
            <a:r>
              <a:rPr lang="en-US" dirty="0" smtClean="0"/>
              <a:t>1,470 </a:t>
            </a:r>
            <a:r>
              <a:rPr lang="en-US" dirty="0"/>
              <a:t>(</a:t>
            </a:r>
            <a:r>
              <a:rPr lang="en-US" dirty="0" smtClean="0"/>
              <a:t>2021) </a:t>
            </a:r>
            <a:r>
              <a:rPr lang="en-US" dirty="0"/>
              <a:t>can earn up to 4 quarters for each $</a:t>
            </a:r>
            <a:r>
              <a:rPr lang="en-US" dirty="0" smtClean="0"/>
              <a:t>1,470 </a:t>
            </a:r>
            <a:r>
              <a:rPr lang="en-US" dirty="0"/>
              <a:t>earnings within a calendar year, that could eventually qualify them and their dependent family members for SSDI and SSA retirement benefits in the future. A person only needs to earn $470 per month!</a:t>
            </a:r>
          </a:p>
          <a:p>
            <a:r>
              <a:rPr lang="en-US" dirty="0"/>
              <a:t>Sometimes a person with a disability first gets SSI. The person may work and become eligible for both SSI and SSDI and both sets of work supports. </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24</a:t>
            </a:fld>
            <a:endParaRPr lang="en-US" dirty="0"/>
          </a:p>
        </p:txBody>
      </p:sp>
    </p:spTree>
    <p:extLst>
      <p:ext uri="{BB962C8B-B14F-4D97-AF65-F5344CB8AC3E}">
        <p14:creationId xmlns:p14="http://schemas.microsoft.com/office/powerpoint/2010/main" val="19282045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SSDI Work Incentives</a:t>
            </a:r>
            <a:endParaRPr lang="en-US" dirty="0"/>
          </a:p>
        </p:txBody>
      </p:sp>
      <p:sp>
        <p:nvSpPr>
          <p:cNvPr id="3" name="Content Placeholder 2"/>
          <p:cNvSpPr>
            <a:spLocks noGrp="1"/>
          </p:cNvSpPr>
          <p:nvPr>
            <p:ph idx="1"/>
          </p:nvPr>
        </p:nvSpPr>
        <p:spPr/>
        <p:txBody>
          <a:bodyPr/>
          <a:lstStyle/>
          <a:p>
            <a:r>
              <a:rPr lang="en-US" altLang="en-US" dirty="0">
                <a:cs typeface="Times New Roman" panose="02020603050405020304" pitchFamily="18" charset="0"/>
              </a:rPr>
              <a:t>Trial Work Period: allows a person to work and earn as much as possible and receive SSDI for at least 9 months;</a:t>
            </a:r>
          </a:p>
          <a:p>
            <a:r>
              <a:rPr lang="en-US" altLang="en-US" dirty="0">
                <a:cs typeface="Times New Roman" panose="02020603050405020304" pitchFamily="18" charset="0"/>
              </a:rPr>
              <a:t>Extended Period of Eligibility: earn as much as possible; if countable earnings less than $</a:t>
            </a:r>
            <a:r>
              <a:rPr lang="en-US" altLang="en-US" dirty="0" smtClean="0">
                <a:cs typeface="Times New Roman" panose="02020603050405020304" pitchFamily="18" charset="0"/>
              </a:rPr>
              <a:t>1,310 </a:t>
            </a:r>
            <a:r>
              <a:rPr lang="en-US" altLang="en-US" dirty="0">
                <a:cs typeface="Times New Roman" panose="02020603050405020304" pitchFamily="18" charset="0"/>
              </a:rPr>
              <a:t>/ $</a:t>
            </a:r>
            <a:r>
              <a:rPr lang="en-US" altLang="en-US" dirty="0" smtClean="0">
                <a:cs typeface="Times New Roman" panose="02020603050405020304" pitchFamily="18" charset="0"/>
              </a:rPr>
              <a:t>2,190 </a:t>
            </a:r>
            <a:r>
              <a:rPr lang="en-US" altLang="en-US" dirty="0">
                <a:cs typeface="Times New Roman" panose="02020603050405020304" pitchFamily="18" charset="0"/>
              </a:rPr>
              <a:t>if blind, SSDI is paid;  </a:t>
            </a:r>
          </a:p>
          <a:p>
            <a:r>
              <a:rPr lang="en-US" altLang="en-US" dirty="0">
                <a:cs typeface="Times New Roman" panose="02020603050405020304" pitchFamily="18" charset="0"/>
              </a:rPr>
              <a:t>IRWE: When a person pays for an Impairment Related Work Expense, their countable earnings are reduced; </a:t>
            </a:r>
          </a:p>
          <a:p>
            <a:r>
              <a:rPr lang="en-US" altLang="en-US" dirty="0">
                <a:cs typeface="Times New Roman" panose="02020603050405020304" pitchFamily="18" charset="0"/>
              </a:rPr>
              <a:t>PASS: Allows someone who is SSI eligible to save earnings, SSDI or other income for education, transportation or items needed for work while keeping benefits;  </a:t>
            </a:r>
          </a:p>
          <a:p>
            <a:r>
              <a:rPr lang="en-US" altLang="en-US" dirty="0">
                <a:cs typeface="Times New Roman" panose="02020603050405020304" pitchFamily="18" charset="0"/>
              </a:rPr>
              <a:t>Subsidy: </a:t>
            </a:r>
            <a:r>
              <a:rPr lang="en-US" altLang="en-US" dirty="0" smtClean="0">
                <a:cs typeface="Times New Roman" panose="02020603050405020304" pitchFamily="18" charset="0"/>
              </a:rPr>
              <a:t>May allow </a:t>
            </a:r>
            <a:r>
              <a:rPr lang="en-US" altLang="en-US" dirty="0">
                <a:cs typeface="Times New Roman" panose="02020603050405020304" pitchFamily="18" charset="0"/>
              </a:rPr>
              <a:t>a person is working and earning more than $</a:t>
            </a:r>
            <a:r>
              <a:rPr lang="en-US" altLang="en-US" dirty="0" smtClean="0">
                <a:cs typeface="Times New Roman" panose="02020603050405020304" pitchFamily="18" charset="0"/>
              </a:rPr>
              <a:t>1,310 </a:t>
            </a:r>
            <a:r>
              <a:rPr lang="en-US" altLang="en-US" dirty="0">
                <a:cs typeface="Times New Roman" panose="02020603050405020304" pitchFamily="18" charset="0"/>
              </a:rPr>
              <a:t>/ $</a:t>
            </a:r>
            <a:r>
              <a:rPr lang="en-US" altLang="en-US" dirty="0" smtClean="0">
                <a:cs typeface="Times New Roman" panose="02020603050405020304" pitchFamily="18" charset="0"/>
              </a:rPr>
              <a:t>2,190 </a:t>
            </a:r>
            <a:r>
              <a:rPr lang="en-US" altLang="en-US" dirty="0">
                <a:cs typeface="Times New Roman" panose="02020603050405020304" pitchFamily="18" charset="0"/>
              </a:rPr>
              <a:t>if blind, to stay in pay. </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25</a:t>
            </a:fld>
            <a:endParaRPr lang="en-US" dirty="0"/>
          </a:p>
        </p:txBody>
      </p:sp>
    </p:spTree>
    <p:extLst>
      <p:ext uri="{BB962C8B-B14F-4D97-AF65-F5344CB8AC3E}">
        <p14:creationId xmlns:p14="http://schemas.microsoft.com/office/powerpoint/2010/main" val="397797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SSDI Work </a:t>
            </a:r>
            <a:r>
              <a:rPr lang="en-US" altLang="en-US" dirty="0" smtClean="0"/>
              <a:t>Incentives (Continued)</a:t>
            </a:r>
            <a:endParaRPr lang="en-US" dirty="0"/>
          </a:p>
        </p:txBody>
      </p:sp>
      <p:sp>
        <p:nvSpPr>
          <p:cNvPr id="3" name="Content Placeholder 2"/>
          <p:cNvSpPr>
            <a:spLocks noGrp="1"/>
          </p:cNvSpPr>
          <p:nvPr>
            <p:ph idx="1"/>
          </p:nvPr>
        </p:nvSpPr>
        <p:spPr/>
        <p:txBody>
          <a:bodyPr/>
          <a:lstStyle/>
          <a:p>
            <a:r>
              <a:rPr lang="en-US" altLang="en-US" dirty="0">
                <a:cs typeface="Times New Roman" panose="02020603050405020304" pitchFamily="18" charset="0"/>
              </a:rPr>
              <a:t>Expedited Reinstatement: if a person is unable to work and earn more than SGA due </a:t>
            </a:r>
            <a:r>
              <a:rPr lang="en-US" altLang="en-US" dirty="0" smtClean="0">
                <a:cs typeface="Times New Roman" panose="02020603050405020304" pitchFamily="18" charset="0"/>
              </a:rPr>
              <a:t>their disability </a:t>
            </a:r>
            <a:r>
              <a:rPr lang="en-US" altLang="en-US" dirty="0">
                <a:cs typeface="Times New Roman" panose="02020603050405020304" pitchFamily="18" charset="0"/>
              </a:rPr>
              <a:t>condition on record, within 5 years of </a:t>
            </a:r>
            <a:r>
              <a:rPr lang="en-US" altLang="en-US" dirty="0" smtClean="0">
                <a:cs typeface="Times New Roman" panose="02020603050405020304" pitchFamily="18" charset="0"/>
              </a:rPr>
              <a:t>their last </a:t>
            </a:r>
            <a:r>
              <a:rPr lang="en-US" altLang="en-US" dirty="0">
                <a:cs typeface="Times New Roman" panose="02020603050405020304" pitchFamily="18" charset="0"/>
              </a:rPr>
              <a:t>SSDI payment, SSDI payments begin </a:t>
            </a:r>
            <a:r>
              <a:rPr lang="en-US" altLang="en-US" dirty="0" smtClean="0">
                <a:cs typeface="Times New Roman" panose="02020603050405020304" pitchFamily="18" charset="0"/>
              </a:rPr>
              <a:t>again;</a:t>
            </a:r>
            <a:endParaRPr lang="en-US" altLang="en-US" dirty="0">
              <a:cs typeface="Times New Roman" panose="02020603050405020304" pitchFamily="18" charset="0"/>
            </a:endParaRPr>
          </a:p>
          <a:p>
            <a:r>
              <a:rPr lang="en-US" altLang="en-US" dirty="0">
                <a:cs typeface="Times New Roman" panose="02020603050405020304" pitchFamily="18" charset="0"/>
              </a:rPr>
              <a:t>Medicare: continues for at least 93 months following 9</a:t>
            </a:r>
            <a:r>
              <a:rPr lang="en-US" altLang="en-US" baseline="30000" dirty="0">
                <a:cs typeface="Times New Roman" panose="02020603050405020304" pitchFamily="18" charset="0"/>
              </a:rPr>
              <a:t>th</a:t>
            </a:r>
            <a:r>
              <a:rPr lang="en-US" altLang="en-US" dirty="0">
                <a:cs typeface="Times New Roman" panose="02020603050405020304" pitchFamily="18" charset="0"/>
              </a:rPr>
              <a:t> </a:t>
            </a:r>
            <a:r>
              <a:rPr lang="en-US" altLang="en-US" dirty="0" smtClean="0">
                <a:cs typeface="Times New Roman" panose="02020603050405020304" pitchFamily="18" charset="0"/>
              </a:rPr>
              <a:t>TWP;</a:t>
            </a:r>
            <a:endParaRPr lang="en-US" altLang="en-US" dirty="0">
              <a:cs typeface="Times New Roman" panose="02020603050405020304" pitchFamily="18" charset="0"/>
            </a:endParaRPr>
          </a:p>
          <a:p>
            <a:r>
              <a:rPr lang="en-US" altLang="en-US" dirty="0">
                <a:cs typeface="Times New Roman" panose="02020603050405020304" pitchFamily="18" charset="0"/>
              </a:rPr>
              <a:t>Medicaid </a:t>
            </a:r>
            <a:r>
              <a:rPr lang="en-US" altLang="en-US" dirty="0" smtClean="0">
                <a:cs typeface="Times New Roman" panose="02020603050405020304" pitchFamily="18" charset="0"/>
              </a:rPr>
              <a:t>Buy-In</a:t>
            </a:r>
            <a:r>
              <a:rPr lang="en-US" altLang="en-US" dirty="0">
                <a:cs typeface="Times New Roman" panose="02020603050405020304" pitchFamily="18" charset="0"/>
              </a:rPr>
              <a:t>: allows for greater earnings and </a:t>
            </a:r>
            <a:r>
              <a:rPr lang="en-US" altLang="en-US" dirty="0" smtClean="0">
                <a:cs typeface="Times New Roman" panose="02020603050405020304" pitchFamily="18" charset="0"/>
              </a:rPr>
              <a:t>resources;</a:t>
            </a:r>
            <a:endParaRPr lang="en-US" altLang="en-US" dirty="0">
              <a:cs typeface="Times New Roman" panose="02020603050405020304" pitchFamily="18" charset="0"/>
            </a:endParaRPr>
          </a:p>
          <a:p>
            <a:r>
              <a:rPr lang="en-US" altLang="en-US" dirty="0">
                <a:cs typeface="Times New Roman" panose="02020603050405020304" pitchFamily="18" charset="0"/>
              </a:rPr>
              <a:t>SNAP work </a:t>
            </a:r>
            <a:r>
              <a:rPr lang="en-US" altLang="en-US" dirty="0" smtClean="0">
                <a:cs typeface="Times New Roman" panose="02020603050405020304" pitchFamily="18" charset="0"/>
              </a:rPr>
              <a:t>supports;</a:t>
            </a:r>
          </a:p>
          <a:p>
            <a:r>
              <a:rPr lang="en-US" altLang="en-US" dirty="0" smtClean="0"/>
              <a:t>Substantial </a:t>
            </a:r>
            <a:r>
              <a:rPr lang="en-US" altLang="en-US" dirty="0"/>
              <a:t>Gainful Activity is </a:t>
            </a:r>
            <a:r>
              <a:rPr lang="en-US" altLang="en-US" dirty="0">
                <a:cs typeface="Times New Roman" panose="02020603050405020304" pitchFamily="18" charset="0"/>
              </a:rPr>
              <a:t>$</a:t>
            </a:r>
            <a:r>
              <a:rPr lang="en-US" altLang="en-US" dirty="0" smtClean="0">
                <a:cs typeface="Times New Roman" panose="02020603050405020304" pitchFamily="18" charset="0"/>
              </a:rPr>
              <a:t>1,310 </a:t>
            </a:r>
            <a:r>
              <a:rPr lang="en-US" altLang="en-US" dirty="0">
                <a:cs typeface="Times New Roman" panose="02020603050405020304" pitchFamily="18" charset="0"/>
              </a:rPr>
              <a:t>for non-blind;  </a:t>
            </a:r>
            <a:r>
              <a:rPr lang="en-US" altLang="en-US" dirty="0" smtClean="0">
                <a:cs typeface="Times New Roman" panose="02020603050405020304" pitchFamily="18" charset="0"/>
              </a:rPr>
              <a:t>                            $2,190 </a:t>
            </a:r>
            <a:r>
              <a:rPr lang="en-US" altLang="en-US" dirty="0">
                <a:cs typeface="Times New Roman" panose="02020603050405020304" pitchFamily="18" charset="0"/>
              </a:rPr>
              <a:t>for </a:t>
            </a:r>
            <a:r>
              <a:rPr lang="en-US" altLang="en-US" dirty="0" smtClean="0">
                <a:cs typeface="Times New Roman" panose="02020603050405020304" pitchFamily="18" charset="0"/>
              </a:rPr>
              <a:t>blind </a:t>
            </a:r>
            <a:r>
              <a:rPr lang="en-US" altLang="en-US" dirty="0">
                <a:cs typeface="Times New Roman" panose="02020603050405020304" pitchFamily="18" charset="0"/>
              </a:rPr>
              <a:t>for </a:t>
            </a:r>
            <a:r>
              <a:rPr lang="en-US" altLang="en-US" dirty="0" smtClean="0">
                <a:cs typeface="Times New Roman" panose="02020603050405020304" pitchFamily="18" charset="0"/>
              </a:rPr>
              <a:t>2021.</a:t>
            </a:r>
            <a:endParaRPr lang="en-US" altLang="en-US" dirty="0"/>
          </a:p>
          <a:p>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26</a:t>
            </a:fld>
            <a:endParaRPr lang="en-US" dirty="0"/>
          </a:p>
        </p:txBody>
      </p:sp>
    </p:spTree>
    <p:custDataLst>
      <p:tags r:id="rId1"/>
    </p:custDataLst>
    <p:extLst>
      <p:ext uri="{BB962C8B-B14F-4D97-AF65-F5344CB8AC3E}">
        <p14:creationId xmlns:p14="http://schemas.microsoft.com/office/powerpoint/2010/main" val="13086426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sz="3300" dirty="0"/>
              <a:t>Work and Continued SSDI Payments</a:t>
            </a:r>
          </a:p>
        </p:txBody>
      </p:sp>
      <p:sp>
        <p:nvSpPr>
          <p:cNvPr id="3" name="Content Placeholder 2"/>
          <p:cNvSpPr>
            <a:spLocks noGrp="1"/>
          </p:cNvSpPr>
          <p:nvPr>
            <p:ph idx="1"/>
          </p:nvPr>
        </p:nvSpPr>
        <p:spPr>
          <a:xfrm>
            <a:off x="240032" y="2021982"/>
            <a:ext cx="8623935" cy="4398695"/>
          </a:xfrm>
        </p:spPr>
        <p:txBody>
          <a:bodyPr/>
          <a:lstStyle/>
          <a:p>
            <a:r>
              <a:rPr lang="en-US" dirty="0"/>
              <a:t>Each SSDI beneficiary is entitled to nine trial work period months (TWP). </a:t>
            </a:r>
          </a:p>
          <a:p>
            <a:r>
              <a:rPr lang="en-US" dirty="0"/>
              <a:t>This means that a person who works and earns less than $</a:t>
            </a:r>
            <a:r>
              <a:rPr lang="en-US" dirty="0" smtClean="0"/>
              <a:t>940 </a:t>
            </a:r>
            <a:r>
              <a:rPr lang="en-US" dirty="0"/>
              <a:t>in a month has not used a trial work period, and receives SSDI for the month.</a:t>
            </a:r>
          </a:p>
          <a:p>
            <a:r>
              <a:rPr lang="en-US" dirty="0"/>
              <a:t>A person who works and earns $</a:t>
            </a:r>
            <a:r>
              <a:rPr lang="en-US" dirty="0" smtClean="0"/>
              <a:t>940 </a:t>
            </a:r>
            <a:r>
              <a:rPr lang="en-US" dirty="0"/>
              <a:t>or more in a month has used one of their nine TWPs; the person receives SSDI for the month.</a:t>
            </a:r>
          </a:p>
          <a:p>
            <a:r>
              <a:rPr lang="en-US" dirty="0"/>
              <a:t>It is important to report the hours worked and the amount earned in a month to SSA. </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27</a:t>
            </a:fld>
            <a:endParaRPr lang="en-US" dirty="0"/>
          </a:p>
        </p:txBody>
      </p:sp>
    </p:spTree>
    <p:extLst>
      <p:ext uri="{BB962C8B-B14F-4D97-AF65-F5344CB8AC3E}">
        <p14:creationId xmlns:p14="http://schemas.microsoft.com/office/powerpoint/2010/main" val="2743009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271585" y="680985"/>
            <a:ext cx="8623935" cy="640080"/>
          </a:xfrm>
        </p:spPr>
        <p:txBody>
          <a:bodyPr>
            <a:noAutofit/>
          </a:bodyPr>
          <a:lstStyle/>
          <a:p>
            <a:r>
              <a:rPr lang="en-US" b="1" dirty="0" smtClean="0"/>
              <a:t/>
            </a:r>
            <a:br>
              <a:rPr lang="en-US" b="1" dirty="0" smtClean="0"/>
            </a:br>
            <a:r>
              <a:rPr lang="en-US" dirty="0"/>
              <a:t>Ninth Trial Work Period </a:t>
            </a:r>
            <a:r>
              <a:rPr lang="en-US" dirty="0" smtClean="0"/>
              <a:t>Completed</a:t>
            </a:r>
            <a:endParaRPr lang="en-US" b="1" dirty="0" smtClean="0"/>
          </a:p>
        </p:txBody>
      </p:sp>
      <p:sp>
        <p:nvSpPr>
          <p:cNvPr id="45059" name="Rectangle 3"/>
          <p:cNvSpPr>
            <a:spLocks noGrp="1" noChangeArrowheads="1"/>
          </p:cNvSpPr>
          <p:nvPr>
            <p:ph sz="quarter" idx="1"/>
          </p:nvPr>
        </p:nvSpPr>
        <p:spPr>
          <a:xfrm>
            <a:off x="342900" y="1828800"/>
            <a:ext cx="8459577" cy="3602831"/>
          </a:xfrm>
        </p:spPr>
        <p:txBody>
          <a:bodyPr>
            <a:normAutofit/>
          </a:bodyPr>
          <a:lstStyle/>
          <a:p>
            <a:r>
              <a:rPr lang="en-US" dirty="0" smtClean="0"/>
              <a:t>When a </a:t>
            </a:r>
            <a:r>
              <a:rPr lang="en-US" dirty="0"/>
              <a:t>SSDI beneficiary pays for expenses that are related to a disability and necessary so that they can work, this may qualify as an </a:t>
            </a:r>
            <a:r>
              <a:rPr lang="en-US" dirty="0" smtClean="0"/>
              <a:t>Impairment Related Work Expense (IRWE). </a:t>
            </a:r>
            <a:r>
              <a:rPr lang="en-US" dirty="0"/>
              <a:t>This can reduce the countable earnings and keep the person in pay for SSDI longer.</a:t>
            </a:r>
          </a:p>
          <a:p>
            <a:r>
              <a:rPr lang="en-US" dirty="0"/>
              <a:t>Also, if the person requires an accommodation by an employer such as an extra break, to work closer to a bathroom, needs a special steering device or a special computer, the person may qualify for a subsidy. This can also reduce the countable earnings. </a:t>
            </a:r>
          </a:p>
          <a:p>
            <a:r>
              <a:rPr lang="en-US" dirty="0" smtClean="0"/>
              <a:t>Ask </a:t>
            </a:r>
            <a:r>
              <a:rPr lang="en-US" dirty="0"/>
              <a:t>if you qualify; a </a:t>
            </a:r>
            <a:r>
              <a:rPr lang="en-US" dirty="0" smtClean="0"/>
              <a:t>disability benefits counselor, a CPWIC </a:t>
            </a:r>
            <a:r>
              <a:rPr lang="en-US" dirty="0"/>
              <a:t>or WIPA can </a:t>
            </a:r>
            <a:r>
              <a:rPr lang="en-US" dirty="0" smtClean="0"/>
              <a:t>prepare a written report for a person who is ready to work and wants to use SSI / SSDI work supports.</a:t>
            </a:r>
            <a:endParaRPr lang="en-US" dirty="0"/>
          </a:p>
          <a:p>
            <a:pPr marL="0" indent="0">
              <a:buNone/>
            </a:pPr>
            <a:endParaRPr lang="en-US" dirty="0" smtClean="0"/>
          </a:p>
        </p:txBody>
      </p:sp>
      <p:sp>
        <p:nvSpPr>
          <p:cNvPr id="3" name="Slide Number Placeholder 2"/>
          <p:cNvSpPr>
            <a:spLocks noGrp="1"/>
          </p:cNvSpPr>
          <p:nvPr>
            <p:ph type="sldNum" sz="quarter" idx="10"/>
          </p:nvPr>
        </p:nvSpPr>
        <p:spPr/>
        <p:txBody>
          <a:bodyPr/>
          <a:lstStyle/>
          <a:p>
            <a:fld id="{4FACB3E1-20E2-D24F-8BE6-CB5F27E61535}" type="slidenum">
              <a:rPr lang="en-US" smtClean="0"/>
              <a:pPr/>
              <a:t>28</a:t>
            </a:fld>
            <a:endParaRPr lang="en-US" dirty="0"/>
          </a:p>
        </p:txBody>
      </p:sp>
    </p:spTree>
    <p:custDataLst>
      <p:tags r:id="rId1"/>
    </p:custDataLst>
    <p:extLst>
      <p:ext uri="{BB962C8B-B14F-4D97-AF65-F5344CB8AC3E}">
        <p14:creationId xmlns:p14="http://schemas.microsoft.com/office/powerpoint/2010/main" val="6655192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240031" y="649996"/>
            <a:ext cx="8623935" cy="683046"/>
          </a:xfrm>
        </p:spPr>
        <p:txBody>
          <a:bodyPr>
            <a:noAutofit/>
          </a:bodyPr>
          <a:lstStyle/>
          <a:p>
            <a:r>
              <a:rPr lang="en-US" b="1" dirty="0" smtClean="0"/>
              <a:t/>
            </a:r>
            <a:br>
              <a:rPr lang="en-US" b="1" dirty="0" smtClean="0"/>
            </a:br>
            <a:r>
              <a:rPr lang="en-US" dirty="0"/>
              <a:t>Extended Period of Eligibility</a:t>
            </a:r>
            <a:endParaRPr lang="en-US" b="1" dirty="0" smtClean="0"/>
          </a:p>
        </p:txBody>
      </p:sp>
      <p:sp>
        <p:nvSpPr>
          <p:cNvPr id="45059" name="Rectangle 3"/>
          <p:cNvSpPr>
            <a:spLocks noGrp="1" noChangeArrowheads="1"/>
          </p:cNvSpPr>
          <p:nvPr>
            <p:ph sz="quarter" idx="1"/>
          </p:nvPr>
        </p:nvSpPr>
        <p:spPr>
          <a:xfrm>
            <a:off x="240031" y="1806766"/>
            <a:ext cx="8623934" cy="3624865"/>
          </a:xfrm>
        </p:spPr>
        <p:txBody>
          <a:bodyPr>
            <a:normAutofit/>
          </a:bodyPr>
          <a:lstStyle/>
          <a:p>
            <a:r>
              <a:rPr lang="en-US" dirty="0"/>
              <a:t>After the ninth trial work period is used, the beneficiary is eligible for an Extended Period of Eligibility. </a:t>
            </a:r>
          </a:p>
          <a:p>
            <a:r>
              <a:rPr lang="en-US" dirty="0"/>
              <a:t>If the persons countable earnings are </a:t>
            </a:r>
            <a:r>
              <a:rPr lang="en-US" dirty="0" smtClean="0"/>
              <a:t>at or more than substantial gainful activity (SGA) $1,310 for 2021, </a:t>
            </a:r>
            <a:r>
              <a:rPr lang="en-US" dirty="0"/>
              <a:t>they will be in pay for </a:t>
            </a:r>
            <a:r>
              <a:rPr lang="en-US" dirty="0" smtClean="0"/>
              <a:t>SSDI </a:t>
            </a:r>
            <a:r>
              <a:rPr lang="en-US" dirty="0"/>
              <a:t>for </a:t>
            </a:r>
            <a:r>
              <a:rPr lang="en-US" dirty="0" smtClean="0"/>
              <a:t>three </a:t>
            </a:r>
            <a:r>
              <a:rPr lang="en-US" dirty="0"/>
              <a:t>grace period months.</a:t>
            </a:r>
          </a:p>
          <a:p>
            <a:r>
              <a:rPr lang="en-US" dirty="0"/>
              <a:t>Also, for 36 months following the ninth trial work period, any month that countable earnings are less than SGA, the person will receive </a:t>
            </a:r>
            <a:r>
              <a:rPr lang="en-US" dirty="0" smtClean="0"/>
              <a:t>an </a:t>
            </a:r>
            <a:r>
              <a:rPr lang="en-US" dirty="0"/>
              <a:t>SSDI payment. Any months that the countable earnings are greater than SGA, they will not receive SSDI.</a:t>
            </a:r>
          </a:p>
          <a:p>
            <a:pPr marL="0" indent="0">
              <a:buNone/>
            </a:pPr>
            <a:endParaRPr lang="en-US" dirty="0" smtClean="0"/>
          </a:p>
        </p:txBody>
      </p:sp>
      <p:sp>
        <p:nvSpPr>
          <p:cNvPr id="3" name="Slide Number Placeholder 2"/>
          <p:cNvSpPr>
            <a:spLocks noGrp="1"/>
          </p:cNvSpPr>
          <p:nvPr>
            <p:ph type="sldNum" sz="quarter" idx="10"/>
          </p:nvPr>
        </p:nvSpPr>
        <p:spPr/>
        <p:txBody>
          <a:bodyPr/>
          <a:lstStyle/>
          <a:p>
            <a:fld id="{4FACB3E1-20E2-D24F-8BE6-CB5F27E61535}" type="slidenum">
              <a:rPr lang="en-US" smtClean="0"/>
              <a:pPr/>
              <a:t>29</a:t>
            </a:fld>
            <a:endParaRPr lang="en-US" dirty="0"/>
          </a:p>
        </p:txBody>
      </p:sp>
    </p:spTree>
    <p:custDataLst>
      <p:tags r:id="rId1"/>
    </p:custDataLst>
    <p:extLst>
      <p:ext uri="{BB962C8B-B14F-4D97-AF65-F5344CB8AC3E}">
        <p14:creationId xmlns:p14="http://schemas.microsoft.com/office/powerpoint/2010/main" val="13457076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r>
              <a:rPr lang="en-US" dirty="0"/>
              <a:t>Explanation of SSI and SSDI;</a:t>
            </a:r>
          </a:p>
          <a:p>
            <a:r>
              <a:rPr lang="en-US" dirty="0"/>
              <a:t>Overview of SSA Work Supports;</a:t>
            </a:r>
          </a:p>
          <a:p>
            <a:r>
              <a:rPr lang="en-US" dirty="0"/>
              <a:t>The power of the Student Earned Income Exclusion;</a:t>
            </a:r>
          </a:p>
          <a:p>
            <a:r>
              <a:rPr lang="en-US" dirty="0"/>
              <a:t>How a PASS </a:t>
            </a:r>
            <a:r>
              <a:rPr lang="en-US" dirty="0" smtClean="0"/>
              <a:t>Can Help </a:t>
            </a:r>
            <a:r>
              <a:rPr lang="en-US" dirty="0"/>
              <a:t>with Expenses;</a:t>
            </a:r>
          </a:p>
          <a:p>
            <a:r>
              <a:rPr lang="en-US" dirty="0"/>
              <a:t>Benefits Counseling</a:t>
            </a:r>
          </a:p>
          <a:p>
            <a:endParaRPr lang="en-US" dirty="0"/>
          </a:p>
        </p:txBody>
      </p:sp>
      <p:sp>
        <p:nvSpPr>
          <p:cNvPr id="6" name="Slide Number Placeholder 5"/>
          <p:cNvSpPr>
            <a:spLocks noGrp="1"/>
          </p:cNvSpPr>
          <p:nvPr>
            <p:ph type="sldNum" sz="quarter" idx="10"/>
          </p:nvPr>
        </p:nvSpPr>
        <p:spPr/>
        <p:txBody>
          <a:bodyPr/>
          <a:lstStyle/>
          <a:p>
            <a:fld id="{4FACB3E1-20E2-D24F-8BE6-CB5F27E61535}" type="slidenum">
              <a:rPr lang="en-US" smtClean="0"/>
              <a:pPr/>
              <a:t>3</a:t>
            </a:fld>
            <a:endParaRPr lang="en-US" dirty="0"/>
          </a:p>
        </p:txBody>
      </p:sp>
    </p:spTree>
    <p:custDataLst>
      <p:tags r:id="rId1"/>
    </p:custDataLst>
    <p:extLst>
      <p:ext uri="{BB962C8B-B14F-4D97-AF65-F5344CB8AC3E}">
        <p14:creationId xmlns:p14="http://schemas.microsoft.com/office/powerpoint/2010/main" val="19349194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SSDI Timeline</a:t>
            </a:r>
            <a:endParaRPr lang="en-US" dirty="0"/>
          </a:p>
        </p:txBody>
      </p:sp>
      <p:sp>
        <p:nvSpPr>
          <p:cNvPr id="3" name="Content Placeholder 2"/>
          <p:cNvSpPr>
            <a:spLocks noGrp="1"/>
          </p:cNvSpPr>
          <p:nvPr>
            <p:ph idx="1"/>
          </p:nvPr>
        </p:nvSpPr>
        <p:spPr/>
        <p:txBody>
          <a:bodyPr/>
          <a:lstStyle/>
          <a:p>
            <a:r>
              <a:rPr lang="en-US" altLang="en-US" dirty="0"/>
              <a:t>Grace Period – Can occur anytime AFTER the TWP is </a:t>
            </a:r>
            <a:r>
              <a:rPr lang="en-US" altLang="en-US" dirty="0" smtClean="0"/>
              <a:t>completed</a:t>
            </a:r>
            <a:endParaRPr lang="en-US" alt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30</a:t>
            </a:fld>
            <a:endParaRPr lang="en-US" dirty="0"/>
          </a:p>
        </p:txBody>
      </p:sp>
      <p:sp>
        <p:nvSpPr>
          <p:cNvPr id="10" name="Line 4" descr="&quot;&quot;"/>
          <p:cNvSpPr>
            <a:spLocks noChangeShapeType="1"/>
          </p:cNvSpPr>
          <p:nvPr/>
        </p:nvSpPr>
        <p:spPr bwMode="auto">
          <a:xfrm>
            <a:off x="1428750" y="3086100"/>
            <a:ext cx="0" cy="97155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1350"/>
          </a:p>
        </p:txBody>
      </p:sp>
      <p:sp>
        <p:nvSpPr>
          <p:cNvPr id="11" name="Line 5" descr="&quot;&quot;"/>
          <p:cNvSpPr>
            <a:spLocks noChangeShapeType="1"/>
          </p:cNvSpPr>
          <p:nvPr/>
        </p:nvSpPr>
        <p:spPr bwMode="auto">
          <a:xfrm>
            <a:off x="1428750" y="3543300"/>
            <a:ext cx="6084754"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1350"/>
          </a:p>
        </p:txBody>
      </p:sp>
      <p:sp>
        <p:nvSpPr>
          <p:cNvPr id="12" name="Line 6" descr="&quot;&quot;"/>
          <p:cNvSpPr>
            <a:spLocks noChangeShapeType="1"/>
          </p:cNvSpPr>
          <p:nvPr/>
        </p:nvSpPr>
        <p:spPr bwMode="auto">
          <a:xfrm>
            <a:off x="2857500" y="3086100"/>
            <a:ext cx="0" cy="97155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1350"/>
          </a:p>
        </p:txBody>
      </p:sp>
      <p:sp>
        <p:nvSpPr>
          <p:cNvPr id="13" name="Line 7" descr="&quot;&quot;"/>
          <p:cNvSpPr>
            <a:spLocks noChangeShapeType="1"/>
          </p:cNvSpPr>
          <p:nvPr/>
        </p:nvSpPr>
        <p:spPr bwMode="auto">
          <a:xfrm>
            <a:off x="7029450" y="3086100"/>
            <a:ext cx="0" cy="97155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sz="1350"/>
          </a:p>
        </p:txBody>
      </p:sp>
      <p:sp>
        <p:nvSpPr>
          <p:cNvPr id="14" name="Text Box 8"/>
          <p:cNvSpPr txBox="1">
            <a:spLocks noChangeArrowheads="1"/>
          </p:cNvSpPr>
          <p:nvPr/>
        </p:nvSpPr>
        <p:spPr bwMode="auto">
          <a:xfrm>
            <a:off x="1287887" y="4390795"/>
            <a:ext cx="1712890"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2900">
                <a:solidFill>
                  <a:schemeClr val="tx1"/>
                </a:solidFill>
                <a:latin typeface="Arial" panose="020B0604020202020204" pitchFamily="34" charset="0"/>
              </a:defRPr>
            </a:lvl1pPr>
            <a:lvl2pPr marL="742950" indent="-285750">
              <a:spcBef>
                <a:spcPct val="20000"/>
              </a:spcBef>
              <a:buChar char="–"/>
              <a:defRPr sz="2500">
                <a:solidFill>
                  <a:schemeClr val="tx1"/>
                </a:solidFill>
                <a:latin typeface="Arial" panose="020B0604020202020204" pitchFamily="34" charset="0"/>
              </a:defRPr>
            </a:lvl2pPr>
            <a:lvl3pPr marL="1143000" indent="-228600">
              <a:spcBef>
                <a:spcPct val="20000"/>
              </a:spcBef>
              <a:buChar char="•"/>
              <a:defRPr sz="22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50000"/>
              </a:spcBef>
              <a:buFontTx/>
              <a:buNone/>
            </a:pPr>
            <a:r>
              <a:rPr lang="en-US" altLang="en-US" sz="2000" dirty="0">
                <a:solidFill>
                  <a:srgbClr val="575759"/>
                </a:solidFill>
                <a:latin typeface="Tahoma" charset="0"/>
                <a:ea typeface="Tahoma" charset="0"/>
                <a:cs typeface="Tahoma" charset="0"/>
              </a:rPr>
              <a:t>9 Months of Trial Work available more than $</a:t>
            </a:r>
            <a:r>
              <a:rPr lang="en-US" altLang="en-US" sz="2000" dirty="0" smtClean="0">
                <a:solidFill>
                  <a:srgbClr val="575759"/>
                </a:solidFill>
                <a:latin typeface="Tahoma" charset="0"/>
                <a:ea typeface="Tahoma" charset="0"/>
                <a:cs typeface="Tahoma" charset="0"/>
              </a:rPr>
              <a:t>940 </a:t>
            </a:r>
            <a:endParaRPr lang="en-US" altLang="en-US" sz="2000" dirty="0">
              <a:solidFill>
                <a:srgbClr val="575759"/>
              </a:solidFill>
              <a:latin typeface="Tahoma" charset="0"/>
              <a:ea typeface="Tahoma" charset="0"/>
              <a:cs typeface="Tahoma" charset="0"/>
            </a:endParaRPr>
          </a:p>
        </p:txBody>
      </p:sp>
      <p:sp>
        <p:nvSpPr>
          <p:cNvPr id="15" name="Text Box 9"/>
          <p:cNvSpPr txBox="1">
            <a:spLocks noChangeArrowheads="1"/>
          </p:cNvSpPr>
          <p:nvPr/>
        </p:nvSpPr>
        <p:spPr bwMode="auto">
          <a:xfrm>
            <a:off x="1428750" y="3954067"/>
            <a:ext cx="1371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900">
                <a:solidFill>
                  <a:schemeClr val="tx1"/>
                </a:solidFill>
                <a:latin typeface="Arial" panose="020B0604020202020204" pitchFamily="34" charset="0"/>
              </a:defRPr>
            </a:lvl1pPr>
            <a:lvl2pPr marL="742950" indent="-285750">
              <a:spcBef>
                <a:spcPct val="20000"/>
              </a:spcBef>
              <a:buChar char="–"/>
              <a:defRPr sz="2500">
                <a:solidFill>
                  <a:schemeClr val="tx1"/>
                </a:solidFill>
                <a:latin typeface="Arial" panose="020B0604020202020204" pitchFamily="34" charset="0"/>
              </a:defRPr>
            </a:lvl2pPr>
            <a:lvl3pPr marL="1143000" indent="-228600">
              <a:spcBef>
                <a:spcPct val="20000"/>
              </a:spcBef>
              <a:buChar char="•"/>
              <a:defRPr sz="22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50000"/>
              </a:spcBef>
              <a:buFontTx/>
              <a:buNone/>
            </a:pPr>
            <a:r>
              <a:rPr lang="en-US" altLang="en-US" sz="1800" b="1"/>
              <a:t>TWP</a:t>
            </a:r>
          </a:p>
        </p:txBody>
      </p:sp>
      <p:sp>
        <p:nvSpPr>
          <p:cNvPr id="16" name="Text Box 10"/>
          <p:cNvSpPr txBox="1">
            <a:spLocks noChangeArrowheads="1"/>
          </p:cNvSpPr>
          <p:nvPr/>
        </p:nvSpPr>
        <p:spPr bwMode="auto">
          <a:xfrm>
            <a:off x="3114674" y="4412775"/>
            <a:ext cx="3914776"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2900">
                <a:solidFill>
                  <a:schemeClr val="tx1"/>
                </a:solidFill>
                <a:latin typeface="Arial" panose="020B0604020202020204" pitchFamily="34" charset="0"/>
              </a:defRPr>
            </a:lvl1pPr>
            <a:lvl2pPr marL="742950" indent="-285750">
              <a:spcBef>
                <a:spcPct val="20000"/>
              </a:spcBef>
              <a:buChar char="–"/>
              <a:defRPr sz="2500">
                <a:solidFill>
                  <a:schemeClr val="tx1"/>
                </a:solidFill>
                <a:latin typeface="Arial" panose="020B0604020202020204" pitchFamily="34" charset="0"/>
              </a:defRPr>
            </a:lvl2pPr>
            <a:lvl3pPr marL="1143000" indent="-228600">
              <a:spcBef>
                <a:spcPct val="20000"/>
              </a:spcBef>
              <a:buChar char="•"/>
              <a:defRPr sz="22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50000"/>
              </a:spcBef>
              <a:buFontTx/>
              <a:buNone/>
            </a:pPr>
            <a:r>
              <a:rPr lang="en-US" altLang="en-US" sz="2000" dirty="0">
                <a:solidFill>
                  <a:srgbClr val="575759"/>
                </a:solidFill>
                <a:latin typeface="Tahoma" charset="0"/>
                <a:ea typeface="Tahoma" charset="0"/>
                <a:cs typeface="Tahoma" charset="0"/>
              </a:rPr>
              <a:t>36 Months for Extended Period of Eligibility</a:t>
            </a:r>
          </a:p>
          <a:p>
            <a:pPr algn="ctr">
              <a:spcBef>
                <a:spcPct val="50000"/>
              </a:spcBef>
              <a:buFontTx/>
              <a:buNone/>
            </a:pPr>
            <a:r>
              <a:rPr lang="en-US" altLang="en-US" sz="2000" dirty="0">
                <a:solidFill>
                  <a:srgbClr val="575759"/>
                </a:solidFill>
                <a:latin typeface="Tahoma" charset="0"/>
                <a:ea typeface="Tahoma" charset="0"/>
                <a:cs typeface="Tahoma" charset="0"/>
              </a:rPr>
              <a:t>SSA looks for countable earnings </a:t>
            </a:r>
            <a:r>
              <a:rPr lang="en-US" altLang="en-US" sz="2000" dirty="0" smtClean="0">
                <a:solidFill>
                  <a:srgbClr val="575759"/>
                </a:solidFill>
                <a:latin typeface="Tahoma" charset="0"/>
                <a:ea typeface="Tahoma" charset="0"/>
                <a:cs typeface="Tahoma" charset="0"/>
              </a:rPr>
              <a:t>of </a:t>
            </a:r>
            <a:r>
              <a:rPr lang="en-US" altLang="en-US" sz="2000" dirty="0">
                <a:solidFill>
                  <a:srgbClr val="575759"/>
                </a:solidFill>
                <a:latin typeface="Tahoma" charset="0"/>
                <a:ea typeface="Tahoma" charset="0"/>
                <a:cs typeface="Tahoma" charset="0"/>
              </a:rPr>
              <a:t>$</a:t>
            </a:r>
            <a:r>
              <a:rPr lang="en-US" altLang="en-US" sz="2000" dirty="0" smtClean="0">
                <a:solidFill>
                  <a:srgbClr val="575759"/>
                </a:solidFill>
                <a:latin typeface="Tahoma" charset="0"/>
                <a:ea typeface="Tahoma" charset="0"/>
                <a:cs typeface="Tahoma" charset="0"/>
              </a:rPr>
              <a:t>1,310 </a:t>
            </a:r>
            <a:r>
              <a:rPr lang="en-US" altLang="en-US" sz="2000" dirty="0">
                <a:solidFill>
                  <a:srgbClr val="575759"/>
                </a:solidFill>
                <a:latin typeface="Tahoma" charset="0"/>
                <a:ea typeface="Tahoma" charset="0"/>
                <a:cs typeface="Tahoma" charset="0"/>
              </a:rPr>
              <a:t>or $</a:t>
            </a:r>
            <a:r>
              <a:rPr lang="en-US" altLang="en-US" sz="2000" dirty="0" smtClean="0">
                <a:solidFill>
                  <a:srgbClr val="575759"/>
                </a:solidFill>
                <a:latin typeface="Tahoma" charset="0"/>
                <a:ea typeface="Tahoma" charset="0"/>
                <a:cs typeface="Tahoma" charset="0"/>
              </a:rPr>
              <a:t>2,190 </a:t>
            </a:r>
            <a:r>
              <a:rPr lang="en-US" altLang="en-US" sz="2000" dirty="0">
                <a:solidFill>
                  <a:srgbClr val="575759"/>
                </a:solidFill>
                <a:latin typeface="Tahoma" charset="0"/>
                <a:ea typeface="Tahoma" charset="0"/>
                <a:cs typeface="Tahoma" charset="0"/>
              </a:rPr>
              <a:t>if blind </a:t>
            </a:r>
          </a:p>
        </p:txBody>
      </p:sp>
      <p:sp>
        <p:nvSpPr>
          <p:cNvPr id="17" name="Text Box 11"/>
          <p:cNvSpPr txBox="1">
            <a:spLocks noChangeArrowheads="1"/>
          </p:cNvSpPr>
          <p:nvPr/>
        </p:nvSpPr>
        <p:spPr bwMode="auto">
          <a:xfrm>
            <a:off x="4014787" y="3898426"/>
            <a:ext cx="21145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900">
                <a:solidFill>
                  <a:schemeClr val="tx1"/>
                </a:solidFill>
                <a:latin typeface="Arial" panose="020B0604020202020204" pitchFamily="34" charset="0"/>
              </a:defRPr>
            </a:lvl1pPr>
            <a:lvl2pPr marL="742950" indent="-285750">
              <a:spcBef>
                <a:spcPct val="20000"/>
              </a:spcBef>
              <a:buChar char="–"/>
              <a:defRPr sz="2500">
                <a:solidFill>
                  <a:schemeClr val="tx1"/>
                </a:solidFill>
                <a:latin typeface="Arial" panose="020B0604020202020204" pitchFamily="34" charset="0"/>
              </a:defRPr>
            </a:lvl2pPr>
            <a:lvl3pPr marL="1143000" indent="-228600">
              <a:spcBef>
                <a:spcPct val="20000"/>
              </a:spcBef>
              <a:buChar char="•"/>
              <a:defRPr sz="22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50000"/>
              </a:spcBef>
              <a:buFontTx/>
              <a:buNone/>
            </a:pPr>
            <a:r>
              <a:rPr lang="en-US" altLang="en-US" sz="1800" b="1"/>
              <a:t>EPE</a:t>
            </a:r>
          </a:p>
        </p:txBody>
      </p:sp>
      <p:pic>
        <p:nvPicPr>
          <p:cNvPr id="18" name="Picture 16" descr="arro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86626" y="3343276"/>
            <a:ext cx="371475"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9139218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220" y="791154"/>
            <a:ext cx="9000780" cy="640080"/>
          </a:xfrm>
        </p:spPr>
        <p:txBody>
          <a:bodyPr>
            <a:noAutofit/>
          </a:bodyPr>
          <a:lstStyle/>
          <a:p>
            <a:r>
              <a:rPr lang="en-US" altLang="en-US" dirty="0"/>
              <a:t>Impairment Related Work Expenses (</a:t>
            </a:r>
            <a:r>
              <a:rPr lang="en-US" altLang="en-US" dirty="0" smtClean="0"/>
              <a:t>IRWEs</a:t>
            </a:r>
            <a:r>
              <a:rPr lang="en-US" altLang="en-US" dirty="0"/>
              <a:t>)</a:t>
            </a:r>
            <a:endParaRPr lang="en-US" dirty="0"/>
          </a:p>
        </p:txBody>
      </p:sp>
      <p:sp>
        <p:nvSpPr>
          <p:cNvPr id="3" name="Content Placeholder 2"/>
          <p:cNvSpPr>
            <a:spLocks noGrp="1"/>
          </p:cNvSpPr>
          <p:nvPr>
            <p:ph idx="1"/>
          </p:nvPr>
        </p:nvSpPr>
        <p:spPr>
          <a:xfrm>
            <a:off x="240032" y="1674254"/>
            <a:ext cx="8623935" cy="3944348"/>
          </a:xfrm>
        </p:spPr>
        <p:txBody>
          <a:bodyPr/>
          <a:lstStyle/>
          <a:p>
            <a:pPr marL="0" indent="0">
              <a:buNone/>
            </a:pPr>
            <a:r>
              <a:rPr lang="en-US" altLang="en-US" dirty="0"/>
              <a:t>An IRWE exists when:</a:t>
            </a:r>
          </a:p>
          <a:p>
            <a:pPr marL="295275" lvl="1" indent="-285750">
              <a:spcBef>
                <a:spcPct val="0"/>
              </a:spcBef>
              <a:buClr>
                <a:srgbClr val="575759"/>
              </a:buClr>
              <a:buSzPct val="145000"/>
              <a:buFont typeface="Arial" charset="0"/>
              <a:buChar char="•"/>
            </a:pPr>
            <a:r>
              <a:rPr lang="en-US" altLang="en-US" dirty="0"/>
              <a:t>The individual with a disability pays for the item or service; </a:t>
            </a:r>
          </a:p>
          <a:p>
            <a:pPr marL="295275" lvl="1" indent="-285750">
              <a:spcBef>
                <a:spcPct val="0"/>
              </a:spcBef>
              <a:buClr>
                <a:srgbClr val="575759"/>
              </a:buClr>
              <a:buSzPct val="145000"/>
              <a:buFont typeface="Arial" charset="0"/>
              <a:buChar char="•"/>
            </a:pPr>
            <a:r>
              <a:rPr lang="en-US" altLang="en-US" dirty="0"/>
              <a:t>The item or service is related to the person’s condition;</a:t>
            </a:r>
          </a:p>
          <a:p>
            <a:pPr marL="295275" lvl="1" indent="-285750">
              <a:spcBef>
                <a:spcPct val="0"/>
              </a:spcBef>
              <a:buClr>
                <a:srgbClr val="575759"/>
              </a:buClr>
              <a:buSzPct val="145000"/>
              <a:buFont typeface="Arial" charset="0"/>
              <a:buChar char="•"/>
            </a:pPr>
            <a:r>
              <a:rPr lang="en-US" altLang="en-US" dirty="0"/>
              <a:t>The person would not be able to work if s/he did not spend the money and receive the item or service;</a:t>
            </a:r>
          </a:p>
          <a:p>
            <a:pPr marL="295275" lvl="1" indent="-285750">
              <a:spcBef>
                <a:spcPct val="0"/>
              </a:spcBef>
              <a:buClr>
                <a:srgbClr val="575759"/>
              </a:buClr>
              <a:buSzPct val="145000"/>
              <a:buFont typeface="Arial" charset="0"/>
              <a:buChar char="•"/>
            </a:pPr>
            <a:r>
              <a:rPr lang="en-US" altLang="en-US" dirty="0"/>
              <a:t>IRWE applies to SSI or SSDI;</a:t>
            </a:r>
          </a:p>
          <a:p>
            <a:pPr marL="295275" lvl="1" indent="-285750">
              <a:spcBef>
                <a:spcPct val="0"/>
              </a:spcBef>
              <a:buClr>
                <a:srgbClr val="575759"/>
              </a:buClr>
              <a:buSzPct val="145000"/>
              <a:buFont typeface="Arial" charset="0"/>
              <a:buChar char="•"/>
            </a:pPr>
            <a:r>
              <a:rPr lang="en-US" altLang="en-US" dirty="0"/>
              <a:t>A person can pay for an IRWE or a Blind Work Expense from their </a:t>
            </a:r>
            <a:r>
              <a:rPr lang="en-US" altLang="en-US" b="1" dirty="0"/>
              <a:t>Illinois</a:t>
            </a:r>
            <a:r>
              <a:rPr lang="en-US" altLang="en-US" dirty="0"/>
              <a:t> </a:t>
            </a:r>
            <a:r>
              <a:rPr lang="en-US" altLang="en-US" b="1" dirty="0"/>
              <a:t>ABLE</a:t>
            </a:r>
            <a:r>
              <a:rPr lang="en-US" altLang="en-US" dirty="0"/>
              <a:t> savings account! Because the person paid for the item, it reduces their countable income and they could </a:t>
            </a:r>
            <a:r>
              <a:rPr lang="en-US" altLang="en-US" dirty="0" smtClean="0"/>
              <a:t>stay </a:t>
            </a:r>
            <a:r>
              <a:rPr lang="en-US" altLang="en-US" dirty="0"/>
              <a:t>in pay status for their benefit!</a:t>
            </a:r>
          </a:p>
          <a:p>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31</a:t>
            </a:fld>
            <a:endParaRPr lang="en-US" dirty="0"/>
          </a:p>
        </p:txBody>
      </p:sp>
    </p:spTree>
    <p:custDataLst>
      <p:tags r:id="rId1"/>
    </p:custDataLst>
    <p:extLst>
      <p:ext uri="{BB962C8B-B14F-4D97-AF65-F5344CB8AC3E}">
        <p14:creationId xmlns:p14="http://schemas.microsoft.com/office/powerpoint/2010/main" val="4982277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764470"/>
            <a:ext cx="8623935" cy="737171"/>
          </a:xfrm>
        </p:spPr>
        <p:txBody>
          <a:bodyPr/>
          <a:lstStyle/>
          <a:p>
            <a:r>
              <a:rPr lang="en-US" dirty="0" smtClean="0"/>
              <a:t>SSDI Subsidy</a:t>
            </a:r>
            <a:endParaRPr lang="en-US" dirty="0"/>
          </a:p>
        </p:txBody>
      </p:sp>
      <p:sp>
        <p:nvSpPr>
          <p:cNvPr id="3" name="Content Placeholder 2"/>
          <p:cNvSpPr>
            <a:spLocks noGrp="1"/>
          </p:cNvSpPr>
          <p:nvPr>
            <p:ph idx="1"/>
          </p:nvPr>
        </p:nvSpPr>
        <p:spPr/>
        <p:txBody>
          <a:bodyPr/>
          <a:lstStyle/>
          <a:p>
            <a:pPr marL="0" indent="0">
              <a:buNone/>
            </a:pPr>
            <a:r>
              <a:rPr lang="en-US" altLang="en-US" dirty="0" smtClean="0">
                <a:cs typeface="Times New Roman" panose="02020603050405020304" pitchFamily="18" charset="0"/>
              </a:rPr>
              <a:t>Subsidy</a:t>
            </a:r>
            <a:r>
              <a:rPr lang="en-US" altLang="en-US" dirty="0">
                <a:cs typeface="Times New Roman" panose="02020603050405020304" pitchFamily="18" charset="0"/>
              </a:rPr>
              <a:t>: </a:t>
            </a:r>
            <a:r>
              <a:rPr lang="en-US" altLang="en-US" dirty="0" smtClean="0">
                <a:cs typeface="Times New Roman" panose="02020603050405020304" pitchFamily="18" charset="0"/>
              </a:rPr>
              <a:t>May allow </a:t>
            </a:r>
            <a:r>
              <a:rPr lang="en-US" altLang="en-US" dirty="0">
                <a:cs typeface="Times New Roman" panose="02020603050405020304" pitchFamily="18" charset="0"/>
              </a:rPr>
              <a:t>a person is working and earning </a:t>
            </a:r>
            <a:r>
              <a:rPr lang="en-US" altLang="en-US" dirty="0" smtClean="0">
                <a:cs typeface="Times New Roman" panose="02020603050405020304" pitchFamily="18" charset="0"/>
              </a:rPr>
              <a:t>$1,310 </a:t>
            </a:r>
            <a:r>
              <a:rPr lang="en-US" altLang="en-US" dirty="0">
                <a:cs typeface="Times New Roman" panose="02020603050405020304" pitchFamily="18" charset="0"/>
              </a:rPr>
              <a:t>/ $</a:t>
            </a:r>
            <a:r>
              <a:rPr lang="en-US" altLang="en-US" dirty="0" smtClean="0">
                <a:cs typeface="Times New Roman" panose="02020603050405020304" pitchFamily="18" charset="0"/>
              </a:rPr>
              <a:t>2,190 or more, to continue to receive SSDI; </a:t>
            </a:r>
          </a:p>
          <a:p>
            <a:r>
              <a:rPr lang="en-US" altLang="en-US" dirty="0" smtClean="0">
                <a:cs typeface="Times New Roman" panose="02020603050405020304" pitchFamily="18" charset="0"/>
              </a:rPr>
              <a:t>Possible Examples:</a:t>
            </a:r>
          </a:p>
          <a:p>
            <a:pPr lvl="1"/>
            <a:r>
              <a:rPr lang="en-US" altLang="en-US" dirty="0" smtClean="0">
                <a:cs typeface="Times New Roman" panose="02020603050405020304" pitchFamily="18" charset="0"/>
              </a:rPr>
              <a:t>Limited skills, extra breaks, more time off, more help, extra supervision, etc.;</a:t>
            </a:r>
          </a:p>
          <a:p>
            <a:r>
              <a:rPr lang="en-US" altLang="en-US" dirty="0" smtClean="0">
                <a:cs typeface="Times New Roman" panose="02020603050405020304" pitchFamily="18" charset="0"/>
              </a:rPr>
              <a:t>Each example may allow for 10% greater earnings above SGA;</a:t>
            </a:r>
          </a:p>
          <a:p>
            <a:pPr lvl="1"/>
            <a:r>
              <a:rPr lang="en-US" altLang="en-US" dirty="0" smtClean="0">
                <a:cs typeface="Times New Roman" panose="02020603050405020304" pitchFamily="18" charset="0"/>
              </a:rPr>
              <a:t>A person with 30% subsidy may be approved by SSA to receive SSDI with earned income up to $1,702 or $2,847 if blind.  </a:t>
            </a:r>
          </a:p>
          <a:p>
            <a:pPr marL="0" indent="0">
              <a:buNone/>
            </a:pPr>
            <a:endParaRPr lang="en-US" altLang="en-US" dirty="0">
              <a:cs typeface="Times New Roman" panose="02020603050405020304" pitchFamily="18" charset="0"/>
            </a:endParaRPr>
          </a:p>
          <a:p>
            <a:endParaRPr lang="en-US" dirty="0"/>
          </a:p>
        </p:txBody>
      </p:sp>
      <p:sp>
        <p:nvSpPr>
          <p:cNvPr id="5" name="Slide Number Placeholder 4"/>
          <p:cNvSpPr>
            <a:spLocks noGrp="1"/>
          </p:cNvSpPr>
          <p:nvPr>
            <p:ph type="sldNum" sz="quarter" idx="10"/>
          </p:nvPr>
        </p:nvSpPr>
        <p:spPr/>
        <p:txBody>
          <a:bodyPr/>
          <a:lstStyle/>
          <a:p>
            <a:fld id="{4FACB3E1-20E2-D24F-8BE6-CB5F27E61535}" type="slidenum">
              <a:rPr lang="en-US" smtClean="0"/>
              <a:pPr/>
              <a:t>32</a:t>
            </a:fld>
            <a:endParaRPr lang="en-US" dirty="0"/>
          </a:p>
        </p:txBody>
      </p:sp>
    </p:spTree>
    <p:custDataLst>
      <p:tags r:id="rId1"/>
    </p:custDataLst>
    <p:extLst>
      <p:ext uri="{BB962C8B-B14F-4D97-AF65-F5344CB8AC3E}">
        <p14:creationId xmlns:p14="http://schemas.microsoft.com/office/powerpoint/2010/main" val="24108960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240029" y="947450"/>
            <a:ext cx="8623935" cy="582935"/>
          </a:xfrm>
        </p:spPr>
        <p:txBody>
          <a:bodyPr>
            <a:noAutofit/>
          </a:bodyPr>
          <a:lstStyle/>
          <a:p>
            <a:r>
              <a:rPr lang="en-US" altLang="en-US" dirty="0"/>
              <a:t>Indicators of Possible </a:t>
            </a:r>
            <a:r>
              <a:rPr lang="en-US" altLang="en-US" dirty="0" smtClean="0"/>
              <a:t>Subsidy: </a:t>
            </a:r>
            <a:br>
              <a:rPr lang="en-US" altLang="en-US" dirty="0" smtClean="0"/>
            </a:br>
            <a:r>
              <a:rPr lang="en-US" altLang="en-US" dirty="0" smtClean="0"/>
              <a:t>Wage </a:t>
            </a:r>
            <a:r>
              <a:rPr lang="en-US" altLang="en-US" dirty="0"/>
              <a:t>Employment</a:t>
            </a:r>
          </a:p>
        </p:txBody>
      </p:sp>
      <p:sp>
        <p:nvSpPr>
          <p:cNvPr id="72707" name="Rectangle 3"/>
          <p:cNvSpPr>
            <a:spLocks noGrp="1" noChangeArrowheads="1"/>
          </p:cNvSpPr>
          <p:nvPr>
            <p:ph type="body" idx="1"/>
          </p:nvPr>
        </p:nvSpPr>
        <p:spPr>
          <a:xfrm>
            <a:off x="240030" y="1905269"/>
            <a:ext cx="8623935" cy="4850294"/>
          </a:xfrm>
        </p:spPr>
        <p:txBody>
          <a:bodyPr>
            <a:normAutofit/>
          </a:bodyPr>
          <a:lstStyle/>
          <a:p>
            <a:r>
              <a:rPr lang="en-US" altLang="en-US" dirty="0"/>
              <a:t>Sheltered </a:t>
            </a:r>
            <a:r>
              <a:rPr lang="en-US" altLang="en-US" dirty="0" smtClean="0"/>
              <a:t>employment</a:t>
            </a:r>
            <a:endParaRPr lang="en-US" altLang="en-US" dirty="0"/>
          </a:p>
          <a:p>
            <a:r>
              <a:rPr lang="en-US" altLang="en-US" dirty="0"/>
              <a:t>Childhood disability involved</a:t>
            </a:r>
          </a:p>
          <a:p>
            <a:r>
              <a:rPr lang="en-US" altLang="en-US" dirty="0"/>
              <a:t>Mental </a:t>
            </a:r>
            <a:r>
              <a:rPr lang="en-US" altLang="en-US" dirty="0" smtClean="0"/>
              <a:t>impairment </a:t>
            </a:r>
            <a:r>
              <a:rPr lang="en-US" altLang="en-US" dirty="0"/>
              <a:t>involved</a:t>
            </a:r>
          </a:p>
          <a:p>
            <a:r>
              <a:rPr lang="en-US" altLang="en-US" dirty="0"/>
              <a:t>Marked discrepancy between amount of pay and value of services</a:t>
            </a:r>
          </a:p>
          <a:p>
            <a:r>
              <a:rPr lang="en-US" altLang="en-US" dirty="0"/>
              <a:t>Nature and severity of impairment indicates that employees receive help from others in doing the work</a:t>
            </a:r>
          </a:p>
          <a:p>
            <a:r>
              <a:rPr lang="en-US" altLang="en-US" dirty="0" smtClean="0"/>
              <a:t>Government-sponsored </a:t>
            </a:r>
            <a:r>
              <a:rPr lang="en-US" altLang="en-US" dirty="0"/>
              <a:t>job training or employment programs</a:t>
            </a:r>
          </a:p>
        </p:txBody>
      </p:sp>
      <p:sp>
        <p:nvSpPr>
          <p:cNvPr id="3" name="Slide Number Placeholder 2"/>
          <p:cNvSpPr>
            <a:spLocks noGrp="1"/>
          </p:cNvSpPr>
          <p:nvPr>
            <p:ph type="sldNum" sz="quarter" idx="10"/>
          </p:nvPr>
        </p:nvSpPr>
        <p:spPr/>
        <p:txBody>
          <a:bodyPr/>
          <a:lstStyle/>
          <a:p>
            <a:fld id="{4FACB3E1-20E2-D24F-8BE6-CB5F27E61535}" type="slidenum">
              <a:rPr lang="en-US" smtClean="0"/>
              <a:pPr/>
              <a:t>33</a:t>
            </a:fld>
            <a:endParaRPr lang="en-US" dirty="0"/>
          </a:p>
        </p:txBody>
      </p:sp>
    </p:spTree>
    <p:custDataLst>
      <p:tags r:id="rId1"/>
    </p:custDataLst>
    <p:extLst>
      <p:ext uri="{BB962C8B-B14F-4D97-AF65-F5344CB8AC3E}">
        <p14:creationId xmlns:p14="http://schemas.microsoft.com/office/powerpoint/2010/main" val="9474106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240031" y="649995"/>
            <a:ext cx="8623935" cy="781239"/>
          </a:xfrm>
        </p:spPr>
        <p:txBody>
          <a:bodyPr>
            <a:noAutofit/>
          </a:bodyPr>
          <a:lstStyle/>
          <a:p>
            <a:r>
              <a:rPr lang="en-US" b="1" dirty="0" smtClean="0"/>
              <a:t/>
            </a:r>
            <a:br>
              <a:rPr lang="en-US" b="1" dirty="0" smtClean="0"/>
            </a:br>
            <a:r>
              <a:rPr lang="en-US" b="1" dirty="0" smtClean="0"/>
              <a:t>Expedited Reinstatement</a:t>
            </a:r>
          </a:p>
        </p:txBody>
      </p:sp>
      <p:sp>
        <p:nvSpPr>
          <p:cNvPr id="45059" name="Rectangle 3"/>
          <p:cNvSpPr>
            <a:spLocks noGrp="1" noChangeArrowheads="1"/>
          </p:cNvSpPr>
          <p:nvPr>
            <p:ph sz="quarter" idx="1"/>
          </p:nvPr>
        </p:nvSpPr>
        <p:spPr>
          <a:xfrm>
            <a:off x="330506" y="1983036"/>
            <a:ext cx="8427904" cy="3448595"/>
          </a:xfrm>
        </p:spPr>
        <p:txBody>
          <a:bodyPr>
            <a:normAutofit/>
          </a:bodyPr>
          <a:lstStyle/>
          <a:p>
            <a:r>
              <a:rPr lang="en-US" dirty="0" smtClean="0"/>
              <a:t>If </a:t>
            </a:r>
            <a:r>
              <a:rPr lang="en-US" dirty="0"/>
              <a:t>a person stops working due to </a:t>
            </a:r>
            <a:r>
              <a:rPr lang="en-US" dirty="0" smtClean="0"/>
              <a:t>their </a:t>
            </a:r>
            <a:r>
              <a:rPr lang="en-US" dirty="0"/>
              <a:t>disability of record, they can request EXR to restart </a:t>
            </a:r>
            <a:r>
              <a:rPr lang="en-US" dirty="0" smtClean="0"/>
              <a:t>monthly SSDI </a:t>
            </a:r>
            <a:r>
              <a:rPr lang="en-US" dirty="0"/>
              <a:t>payments again. </a:t>
            </a:r>
            <a:endParaRPr lang="en-US" dirty="0" smtClean="0"/>
          </a:p>
          <a:p>
            <a:r>
              <a:rPr lang="en-US" dirty="0" smtClean="0"/>
              <a:t>There </a:t>
            </a:r>
            <a:r>
              <a:rPr lang="en-US" dirty="0"/>
              <a:t>is no need to re-apply for SSDI if this happens within </a:t>
            </a:r>
            <a:r>
              <a:rPr lang="en-US" dirty="0" smtClean="0"/>
              <a:t>five </a:t>
            </a:r>
            <a:r>
              <a:rPr lang="en-US" dirty="0"/>
              <a:t>years of </a:t>
            </a:r>
            <a:r>
              <a:rPr lang="en-US" dirty="0" smtClean="0"/>
              <a:t>receiving their </a:t>
            </a:r>
            <a:r>
              <a:rPr lang="en-US" dirty="0"/>
              <a:t>last SSDI payment.</a:t>
            </a:r>
          </a:p>
          <a:p>
            <a:pPr marL="0" indent="0">
              <a:buNone/>
            </a:pPr>
            <a:endParaRPr lang="en-US" dirty="0" smtClean="0"/>
          </a:p>
        </p:txBody>
      </p:sp>
      <p:sp>
        <p:nvSpPr>
          <p:cNvPr id="3" name="Slide Number Placeholder 2"/>
          <p:cNvSpPr>
            <a:spLocks noGrp="1"/>
          </p:cNvSpPr>
          <p:nvPr>
            <p:ph type="sldNum" sz="quarter" idx="10"/>
          </p:nvPr>
        </p:nvSpPr>
        <p:spPr/>
        <p:txBody>
          <a:bodyPr/>
          <a:lstStyle/>
          <a:p>
            <a:fld id="{4FACB3E1-20E2-D24F-8BE6-CB5F27E61535}" type="slidenum">
              <a:rPr lang="en-US" smtClean="0"/>
              <a:pPr/>
              <a:t>34</a:t>
            </a:fld>
            <a:endParaRPr lang="en-US" dirty="0"/>
          </a:p>
        </p:txBody>
      </p:sp>
    </p:spTree>
    <p:custDataLst>
      <p:tags r:id="rId1"/>
    </p:custDataLst>
    <p:extLst>
      <p:ext uri="{BB962C8B-B14F-4D97-AF65-F5344CB8AC3E}">
        <p14:creationId xmlns:p14="http://schemas.microsoft.com/office/powerpoint/2010/main" val="103776070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2" y="934373"/>
            <a:ext cx="8623935" cy="640080"/>
          </a:xfrm>
        </p:spPr>
        <p:txBody>
          <a:bodyPr>
            <a:noAutofit/>
          </a:bodyPr>
          <a:lstStyle/>
          <a:p>
            <a:r>
              <a:rPr lang="en-US" dirty="0" smtClean="0"/>
              <a:t>Illinois Health Benefits for Workers with Disabilities (HBWD)</a:t>
            </a:r>
            <a:endParaRPr lang="en-US" dirty="0"/>
          </a:p>
        </p:txBody>
      </p:sp>
      <p:sp>
        <p:nvSpPr>
          <p:cNvPr id="3" name="Content Placeholder 2"/>
          <p:cNvSpPr>
            <a:spLocks noGrp="1"/>
          </p:cNvSpPr>
          <p:nvPr>
            <p:ph idx="1"/>
          </p:nvPr>
        </p:nvSpPr>
        <p:spPr>
          <a:xfrm>
            <a:off x="240032" y="1784732"/>
            <a:ext cx="8623935" cy="4635945"/>
          </a:xfrm>
        </p:spPr>
        <p:txBody>
          <a:bodyPr>
            <a:normAutofit/>
          </a:bodyPr>
          <a:lstStyle/>
          <a:p>
            <a:r>
              <a:rPr lang="en-US" dirty="0" smtClean="0"/>
              <a:t>Allows </a:t>
            </a:r>
            <a:r>
              <a:rPr lang="en-US" dirty="0"/>
              <a:t>working individuals living with a disability to become insured with a medical </a:t>
            </a:r>
            <a:r>
              <a:rPr lang="en-US" dirty="0" smtClean="0"/>
              <a:t>card.</a:t>
            </a:r>
            <a:endParaRPr lang="en-US" dirty="0"/>
          </a:p>
          <a:p>
            <a:r>
              <a:rPr lang="en-US" dirty="0" smtClean="0"/>
              <a:t>Income of up </a:t>
            </a:r>
            <a:r>
              <a:rPr lang="en-US" dirty="0"/>
              <a:t>to 350% of the federal poverty level </a:t>
            </a:r>
            <a:r>
              <a:rPr lang="en-US" dirty="0" smtClean="0"/>
              <a:t>($44,660*) allows access with a</a:t>
            </a:r>
            <a:r>
              <a:rPr lang="en-US" dirty="0"/>
              <a:t> </a:t>
            </a:r>
            <a:r>
              <a:rPr lang="en-US" dirty="0">
                <a:hlinkClick r:id="rId3" tooltip="HBWD Premium Costs and Co-Pays"/>
              </a:rPr>
              <a:t>monthly premium</a:t>
            </a:r>
            <a:r>
              <a:rPr lang="en-US" dirty="0"/>
              <a:t> based on </a:t>
            </a:r>
            <a:r>
              <a:rPr lang="en-US" dirty="0" smtClean="0"/>
              <a:t>income.</a:t>
            </a:r>
            <a:endParaRPr lang="en-US" dirty="0"/>
          </a:p>
          <a:p>
            <a:r>
              <a:rPr lang="en-US" dirty="0"/>
              <a:t>Eligibility for Health Benefits for Workers with Disabilities does not effect eligibility for Personal Care Assistants through the Department of Human Services home and </a:t>
            </a:r>
            <a:r>
              <a:rPr lang="en-US" dirty="0" smtClean="0"/>
              <a:t>community-based </a:t>
            </a:r>
            <a:r>
              <a:rPr lang="en-US" dirty="0"/>
              <a:t>waivers.</a:t>
            </a:r>
          </a:p>
          <a:p>
            <a:r>
              <a:rPr lang="en-US" dirty="0" smtClean="0"/>
              <a:t>A person </a:t>
            </a:r>
            <a:r>
              <a:rPr lang="en-US" dirty="0"/>
              <a:t>may also apply for an HBWD card to cover medical bills for up to three months prior to the month of application. To receive coverage for the prior months, </a:t>
            </a:r>
            <a:r>
              <a:rPr lang="en-US" dirty="0" smtClean="0"/>
              <a:t>the person </a:t>
            </a:r>
            <a:r>
              <a:rPr lang="en-US" dirty="0"/>
              <a:t>must pay premiums for the prior months. </a:t>
            </a:r>
            <a:r>
              <a:rPr lang="en-US" dirty="0" smtClean="0"/>
              <a:t>There may be a </a:t>
            </a:r>
            <a:r>
              <a:rPr lang="en-US" dirty="0"/>
              <a:t>co-pay for each doctor’s visit and prescriptions.</a:t>
            </a:r>
          </a:p>
          <a:p>
            <a:pPr marL="0" indent="0">
              <a:buNone/>
            </a:pPr>
            <a:r>
              <a:rPr lang="en-US" dirty="0" smtClean="0">
                <a:hlinkClick r:id="rId4"/>
              </a:rPr>
              <a:t>illinois.gov/hfs/MedicalPrograms/hbwd/Pages/about.aspx</a:t>
            </a:r>
            <a:endParaRPr lang="en-US" dirty="0"/>
          </a:p>
          <a:p>
            <a:endParaRPr lang="en-US" dirty="0"/>
          </a:p>
        </p:txBody>
      </p:sp>
      <p:sp>
        <p:nvSpPr>
          <p:cNvPr id="5" name="Slide Number Placeholder 4"/>
          <p:cNvSpPr>
            <a:spLocks noGrp="1"/>
          </p:cNvSpPr>
          <p:nvPr>
            <p:ph type="sldNum" sz="quarter" idx="10"/>
          </p:nvPr>
        </p:nvSpPr>
        <p:spPr/>
        <p:txBody>
          <a:bodyPr/>
          <a:lstStyle/>
          <a:p>
            <a:fld id="{4FACB3E1-20E2-D24F-8BE6-CB5F27E61535}" type="slidenum">
              <a:rPr lang="en-US" smtClean="0"/>
              <a:pPr/>
              <a:t>35</a:t>
            </a:fld>
            <a:endParaRPr lang="en-US" dirty="0"/>
          </a:p>
        </p:txBody>
      </p:sp>
    </p:spTree>
    <p:custDataLst>
      <p:tags r:id="rId1"/>
    </p:custDataLst>
    <p:extLst>
      <p:ext uri="{BB962C8B-B14F-4D97-AF65-F5344CB8AC3E}">
        <p14:creationId xmlns:p14="http://schemas.microsoft.com/office/powerpoint/2010/main" val="10342812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Your </a:t>
            </a:r>
            <a:r>
              <a:rPr lang="en-US" altLang="en-US" dirty="0" smtClean="0"/>
              <a:t>Responsibilities When Working</a:t>
            </a:r>
            <a:endParaRPr lang="en-US" dirty="0"/>
          </a:p>
        </p:txBody>
      </p:sp>
      <p:sp>
        <p:nvSpPr>
          <p:cNvPr id="3" name="Content Placeholder 2"/>
          <p:cNvSpPr>
            <a:spLocks noGrp="1"/>
          </p:cNvSpPr>
          <p:nvPr>
            <p:ph idx="1"/>
          </p:nvPr>
        </p:nvSpPr>
        <p:spPr/>
        <p:txBody>
          <a:bodyPr/>
          <a:lstStyle/>
          <a:p>
            <a:r>
              <a:rPr lang="en-US" altLang="en-US" dirty="0"/>
              <a:t>Report new work activity to your local SSA Field Office</a:t>
            </a:r>
          </a:p>
          <a:p>
            <a:r>
              <a:rPr lang="en-US" altLang="en-US" dirty="0"/>
              <a:t>Provide wage data to SSA regularly by providing a copy of </a:t>
            </a:r>
            <a:r>
              <a:rPr lang="en-US" altLang="en-US" dirty="0" smtClean="0"/>
              <a:t>paycheck </a:t>
            </a:r>
            <a:r>
              <a:rPr lang="en-US" altLang="en-US" dirty="0"/>
              <a:t>stubs</a:t>
            </a:r>
          </a:p>
          <a:p>
            <a:r>
              <a:rPr lang="en-US" altLang="en-US" dirty="0"/>
              <a:t>Wage data may be FAXED, hand </a:t>
            </a:r>
            <a:r>
              <a:rPr lang="en-US" altLang="en-US" dirty="0" smtClean="0"/>
              <a:t>delivered </a:t>
            </a:r>
            <a:r>
              <a:rPr lang="en-US" altLang="en-US" dirty="0"/>
              <a:t>or mailed</a:t>
            </a:r>
          </a:p>
          <a:p>
            <a:r>
              <a:rPr lang="en-US" altLang="en-US" dirty="0"/>
              <a:t>Be sure to write your </a:t>
            </a:r>
            <a:r>
              <a:rPr lang="en-US" altLang="en-US" dirty="0" smtClean="0"/>
              <a:t>Social Security number </a:t>
            </a:r>
            <a:r>
              <a:rPr lang="en-US" altLang="en-US" dirty="0"/>
              <a:t>on </a:t>
            </a:r>
            <a:r>
              <a:rPr lang="en-US" altLang="en-US" dirty="0" smtClean="0"/>
              <a:t>paycheck stubs </a:t>
            </a:r>
            <a:r>
              <a:rPr lang="en-US" altLang="en-US" dirty="0"/>
              <a:t>and your name if not already printed on check stubs</a:t>
            </a:r>
          </a:p>
          <a:p>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36</a:t>
            </a:fld>
            <a:endParaRPr lang="en-US" dirty="0"/>
          </a:p>
        </p:txBody>
      </p:sp>
    </p:spTree>
    <p:custDataLst>
      <p:tags r:id="rId1"/>
    </p:custDataLst>
    <p:extLst>
      <p:ext uri="{BB962C8B-B14F-4D97-AF65-F5344CB8AC3E}">
        <p14:creationId xmlns:p14="http://schemas.microsoft.com/office/powerpoint/2010/main" val="4160477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Remember</a:t>
            </a:r>
            <a:endParaRPr lang="en-US" dirty="0"/>
          </a:p>
        </p:txBody>
      </p:sp>
      <p:sp>
        <p:nvSpPr>
          <p:cNvPr id="3" name="Content Placeholder 2"/>
          <p:cNvSpPr>
            <a:spLocks noGrp="1"/>
          </p:cNvSpPr>
          <p:nvPr>
            <p:ph idx="1"/>
          </p:nvPr>
        </p:nvSpPr>
        <p:spPr/>
        <p:txBody>
          <a:bodyPr>
            <a:normAutofit/>
          </a:bodyPr>
          <a:lstStyle/>
          <a:p>
            <a:r>
              <a:rPr lang="en-US" dirty="0" smtClean="0"/>
              <a:t>As an SSI beneficiary works, they may earn work credit that could qualify them for SSDI.</a:t>
            </a:r>
          </a:p>
          <a:p>
            <a:r>
              <a:rPr lang="en-US" dirty="0" smtClean="0"/>
              <a:t>A youth who is under age 24 only needs six quarters of coverage to qualify for SSDI, based upon their own work record.</a:t>
            </a:r>
          </a:p>
          <a:p>
            <a:r>
              <a:rPr lang="en-US" dirty="0" smtClean="0"/>
              <a:t>For a period of time a person may qualify for both SSI and SSDI.</a:t>
            </a:r>
          </a:p>
          <a:p>
            <a:r>
              <a:rPr lang="en-US" dirty="0" smtClean="0"/>
              <a:t>Eventually a person may qualify for SSDI only; SSDI does not have a resource limit and earnings from rental income is not countable income!</a:t>
            </a:r>
          </a:p>
          <a:p>
            <a:r>
              <a:rPr lang="en-US" dirty="0" smtClean="0"/>
              <a:t>Medicaid and Medicare services may continue, sometimes, indefinitely.</a:t>
            </a:r>
          </a:p>
          <a:p>
            <a:r>
              <a:rPr lang="en-US" dirty="0" smtClean="0"/>
              <a:t>A person who works to their fullest ability also has a chance to earn more and save more over their lifetime for the future! </a:t>
            </a:r>
          </a:p>
          <a:p>
            <a:r>
              <a:rPr lang="en-US" dirty="0" smtClean="0"/>
              <a:t>A benefits counselor is free. A benefits counselor can prepare a written report indicating what work supports a person qualifies for. </a:t>
            </a:r>
            <a:endParaRPr lang="en-US" dirty="0"/>
          </a:p>
        </p:txBody>
      </p:sp>
      <p:sp>
        <p:nvSpPr>
          <p:cNvPr id="5" name="Slide Number Placeholder 4"/>
          <p:cNvSpPr>
            <a:spLocks noGrp="1"/>
          </p:cNvSpPr>
          <p:nvPr>
            <p:ph type="sldNum" sz="quarter" idx="10"/>
          </p:nvPr>
        </p:nvSpPr>
        <p:spPr/>
        <p:txBody>
          <a:bodyPr/>
          <a:lstStyle/>
          <a:p>
            <a:fld id="{4FACB3E1-20E2-D24F-8BE6-CB5F27E61535}" type="slidenum">
              <a:rPr lang="en-US" smtClean="0"/>
              <a:pPr/>
              <a:t>37</a:t>
            </a:fld>
            <a:endParaRPr lang="en-US" dirty="0"/>
          </a:p>
        </p:txBody>
      </p:sp>
    </p:spTree>
    <p:custDataLst>
      <p:tags r:id="rId1"/>
    </p:custDataLst>
    <p:extLst>
      <p:ext uri="{BB962C8B-B14F-4D97-AF65-F5344CB8AC3E}">
        <p14:creationId xmlns:p14="http://schemas.microsoft.com/office/powerpoint/2010/main" val="16698726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
          <p:cNvSpPr>
            <a:spLocks noGrp="1"/>
          </p:cNvSpPr>
          <p:nvPr>
            <p:ph type="title"/>
          </p:nvPr>
        </p:nvSpPr>
        <p:spPr>
          <a:xfrm>
            <a:off x="197284" y="924487"/>
            <a:ext cx="8774483" cy="700832"/>
          </a:xfrm>
        </p:spPr>
        <p:txBody>
          <a:bodyPr>
            <a:noAutofit/>
          </a:bodyPr>
          <a:lstStyle/>
          <a:p>
            <a:r>
              <a:rPr lang="en-US" dirty="0"/>
              <a:t>Sources of Benefits Counseling and Employment-Related Assistance</a:t>
            </a:r>
            <a:endParaRPr lang="en-US" i="1" dirty="0"/>
          </a:p>
        </p:txBody>
      </p:sp>
      <p:sp>
        <p:nvSpPr>
          <p:cNvPr id="3" name="Content"/>
          <p:cNvSpPr>
            <a:spLocks noGrp="1"/>
          </p:cNvSpPr>
          <p:nvPr>
            <p:ph idx="1"/>
          </p:nvPr>
        </p:nvSpPr>
        <p:spPr>
          <a:xfrm>
            <a:off x="197284" y="2039656"/>
            <a:ext cx="8642959" cy="5001657"/>
          </a:xfrm>
        </p:spPr>
        <p:txBody>
          <a:bodyPr>
            <a:noAutofit/>
          </a:bodyPr>
          <a:lstStyle/>
          <a:p>
            <a:pPr>
              <a:lnSpc>
                <a:spcPct val="120000"/>
              </a:lnSpc>
              <a:spcBef>
                <a:spcPts val="0"/>
              </a:spcBef>
              <a:spcAft>
                <a:spcPts val="0"/>
              </a:spcAft>
            </a:pPr>
            <a:r>
              <a:rPr lang="en-US" dirty="0"/>
              <a:t>Illinois DHS Division of Rehabilitation Services </a:t>
            </a:r>
          </a:p>
          <a:p>
            <a:pPr lvl="1">
              <a:lnSpc>
                <a:spcPct val="120000"/>
              </a:lnSpc>
              <a:spcBef>
                <a:spcPts val="0"/>
              </a:spcBef>
              <a:spcAft>
                <a:spcPts val="0"/>
              </a:spcAft>
            </a:pPr>
            <a:r>
              <a:rPr lang="en-US" dirty="0"/>
              <a:t>One Certified Counselor at DRS in State: Kaylee </a:t>
            </a:r>
            <a:r>
              <a:rPr lang="en-US" dirty="0" smtClean="0"/>
              <a:t>Raymond</a:t>
            </a:r>
          </a:p>
          <a:p>
            <a:pPr lvl="2">
              <a:lnSpc>
                <a:spcPct val="120000"/>
              </a:lnSpc>
              <a:spcBef>
                <a:spcPts val="0"/>
              </a:spcBef>
              <a:spcAft>
                <a:spcPts val="0"/>
              </a:spcAft>
            </a:pPr>
            <a:r>
              <a:rPr lang="en-US" dirty="0" smtClean="0"/>
              <a:t>(217</a:t>
            </a:r>
            <a:r>
              <a:rPr lang="en-US" dirty="0"/>
              <a:t>) 558-6326 or </a:t>
            </a:r>
            <a:r>
              <a:rPr lang="en-US" dirty="0">
                <a:hlinkClick r:id="rId4"/>
              </a:rPr>
              <a:t>Kaylee.Raymond@Illinois.gov</a:t>
            </a:r>
            <a:r>
              <a:rPr lang="en-US" dirty="0"/>
              <a:t> </a:t>
            </a:r>
          </a:p>
          <a:p>
            <a:pPr lvl="1">
              <a:lnSpc>
                <a:spcPct val="120000"/>
              </a:lnSpc>
              <a:spcBef>
                <a:spcPts val="0"/>
              </a:spcBef>
              <a:spcAft>
                <a:spcPts val="0"/>
              </a:spcAft>
            </a:pPr>
            <a:r>
              <a:rPr lang="en-US" dirty="0"/>
              <a:t>Accepts all individuals, whether or not they have an open case with </a:t>
            </a:r>
            <a:r>
              <a:rPr lang="en-US" dirty="0" smtClean="0"/>
              <a:t>DRS</a:t>
            </a:r>
            <a:endParaRPr lang="en-US" dirty="0"/>
          </a:p>
          <a:p>
            <a:pPr>
              <a:lnSpc>
                <a:spcPct val="120000"/>
              </a:lnSpc>
              <a:spcBef>
                <a:spcPts val="0"/>
              </a:spcBef>
              <a:spcAft>
                <a:spcPts val="0"/>
              </a:spcAft>
            </a:pPr>
            <a:r>
              <a:rPr lang="en-US" dirty="0"/>
              <a:t>Employment Networks (EN</a:t>
            </a:r>
            <a:r>
              <a:rPr lang="en-US" dirty="0" smtClean="0"/>
              <a:t>): </a:t>
            </a:r>
            <a:r>
              <a:rPr lang="en-US" dirty="0" smtClean="0">
                <a:hlinkClick r:id="rId5"/>
              </a:rPr>
              <a:t>choosework.ssa.gov/findhelp</a:t>
            </a:r>
            <a:endParaRPr lang="en-US" dirty="0"/>
          </a:p>
          <a:p>
            <a:pPr lvl="1">
              <a:lnSpc>
                <a:spcPct val="120000"/>
              </a:lnSpc>
              <a:spcBef>
                <a:spcPts val="0"/>
              </a:spcBef>
              <a:spcAft>
                <a:spcPts val="0"/>
              </a:spcAft>
            </a:pPr>
            <a:r>
              <a:rPr lang="en-US" dirty="0"/>
              <a:t>For beneficiaries who have assigned </a:t>
            </a:r>
            <a:r>
              <a:rPr lang="en-US" dirty="0" smtClean="0"/>
              <a:t>their </a:t>
            </a:r>
            <a:r>
              <a:rPr lang="en-US" dirty="0"/>
              <a:t>“Ticket to Work” with that particular </a:t>
            </a:r>
            <a:r>
              <a:rPr lang="en-US" dirty="0" smtClean="0"/>
              <a:t>EN</a:t>
            </a:r>
            <a:endParaRPr lang="en-US" dirty="0"/>
          </a:p>
          <a:p>
            <a:pPr lvl="1">
              <a:lnSpc>
                <a:spcPct val="120000"/>
              </a:lnSpc>
              <a:spcBef>
                <a:spcPts val="0"/>
              </a:spcBef>
              <a:spcAft>
                <a:spcPts val="0"/>
              </a:spcAft>
            </a:pPr>
            <a:r>
              <a:rPr lang="en-US" dirty="0"/>
              <a:t>Some, but not all, may have </a:t>
            </a:r>
            <a:r>
              <a:rPr lang="en-US" dirty="0" smtClean="0"/>
              <a:t>benefits counselors </a:t>
            </a:r>
            <a:r>
              <a:rPr lang="en-US" dirty="0"/>
              <a:t>on </a:t>
            </a:r>
            <a:r>
              <a:rPr lang="en-US" dirty="0" smtClean="0"/>
              <a:t>staff</a:t>
            </a:r>
            <a:endParaRPr lang="en-US" dirty="0"/>
          </a:p>
        </p:txBody>
      </p:sp>
      <p:sp>
        <p:nvSpPr>
          <p:cNvPr id="5" name="Slide Number Placeholder 4"/>
          <p:cNvSpPr>
            <a:spLocks noGrp="1"/>
          </p:cNvSpPr>
          <p:nvPr>
            <p:ph type="sldNum" sz="quarter" idx="10"/>
          </p:nvPr>
        </p:nvSpPr>
        <p:spPr/>
        <p:txBody>
          <a:bodyPr/>
          <a:lstStyle/>
          <a:p>
            <a:fld id="{4FACB3E1-20E2-D24F-8BE6-CB5F27E61535}" type="slidenum">
              <a:rPr lang="en-US" smtClean="0"/>
              <a:pPr/>
              <a:t>38</a:t>
            </a:fld>
            <a:endParaRPr lang="en-US" dirty="0"/>
          </a:p>
        </p:txBody>
      </p:sp>
    </p:spTree>
    <p:custDataLst>
      <p:tags r:id="rId1"/>
    </p:custDataLst>
    <p:extLst>
      <p:ext uri="{BB962C8B-B14F-4D97-AF65-F5344CB8AC3E}">
        <p14:creationId xmlns:p14="http://schemas.microsoft.com/office/powerpoint/2010/main" val="47486299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2" y="982571"/>
            <a:ext cx="8903968" cy="640080"/>
          </a:xfrm>
        </p:spPr>
        <p:txBody>
          <a:bodyPr>
            <a:noAutofit/>
          </a:bodyPr>
          <a:lstStyle/>
          <a:p>
            <a:r>
              <a:rPr lang="en-US" dirty="0"/>
              <a:t>Sources of Benefits Counseling and Employment-Related </a:t>
            </a:r>
            <a:r>
              <a:rPr lang="en-US" dirty="0" smtClean="0"/>
              <a:t>Assistance (Continued)</a:t>
            </a:r>
            <a:endParaRPr lang="en-US" dirty="0"/>
          </a:p>
        </p:txBody>
      </p:sp>
      <p:sp>
        <p:nvSpPr>
          <p:cNvPr id="3" name="Content Placeholder 2"/>
          <p:cNvSpPr>
            <a:spLocks noGrp="1"/>
          </p:cNvSpPr>
          <p:nvPr>
            <p:ph idx="1"/>
          </p:nvPr>
        </p:nvSpPr>
        <p:spPr>
          <a:xfrm>
            <a:off x="240032" y="1920445"/>
            <a:ext cx="8623935" cy="4702047"/>
          </a:xfrm>
        </p:spPr>
        <p:txBody>
          <a:bodyPr/>
          <a:lstStyle/>
          <a:p>
            <a:pPr>
              <a:lnSpc>
                <a:spcPct val="120000"/>
              </a:lnSpc>
              <a:spcBef>
                <a:spcPts val="0"/>
              </a:spcBef>
              <a:spcAft>
                <a:spcPts val="0"/>
              </a:spcAft>
            </a:pPr>
            <a:r>
              <a:rPr lang="en-US" dirty="0"/>
              <a:t>Work Incentives Planning and Assistance Projects (WIPA): </a:t>
            </a:r>
            <a:r>
              <a:rPr lang="en-US" dirty="0" smtClean="0">
                <a:hlinkClick r:id="rId3"/>
              </a:rPr>
              <a:t>choosework.ssa.gov/findhelp</a:t>
            </a:r>
            <a:endParaRPr lang="en-US" dirty="0"/>
          </a:p>
          <a:p>
            <a:pPr lvl="1">
              <a:lnSpc>
                <a:spcPct val="120000"/>
              </a:lnSpc>
              <a:spcBef>
                <a:spcPts val="0"/>
              </a:spcBef>
              <a:spcAft>
                <a:spcPts val="0"/>
              </a:spcAft>
            </a:pPr>
            <a:r>
              <a:rPr lang="en-US" dirty="0"/>
              <a:t>WIPA services have been refined to include more individualized services targeted to beneficiaries who are close to employment.</a:t>
            </a:r>
          </a:p>
          <a:p>
            <a:pPr lvl="1">
              <a:lnSpc>
                <a:spcPct val="120000"/>
              </a:lnSpc>
              <a:spcBef>
                <a:spcPts val="0"/>
              </a:spcBef>
              <a:spcAft>
                <a:spcPts val="0"/>
              </a:spcAft>
            </a:pPr>
            <a:r>
              <a:rPr lang="en-US" dirty="0"/>
              <a:t>Pro: Provides information on ALL benefits an individual receives and the impact of working on benefits. The Benefits Counselors are all certified.</a:t>
            </a:r>
          </a:p>
          <a:p>
            <a:pPr lvl="1">
              <a:lnSpc>
                <a:spcPct val="120000"/>
              </a:lnSpc>
              <a:spcBef>
                <a:spcPts val="0"/>
              </a:spcBef>
              <a:spcAft>
                <a:spcPts val="0"/>
              </a:spcAft>
            </a:pPr>
            <a:r>
              <a:rPr lang="en-US" dirty="0"/>
              <a:t>Con: There are capacity issues addressed by a “priority level” method of providing services.</a:t>
            </a:r>
          </a:p>
          <a:p>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39</a:t>
            </a:fld>
            <a:endParaRPr lang="en-US" dirty="0"/>
          </a:p>
        </p:txBody>
      </p:sp>
    </p:spTree>
    <p:custDataLst>
      <p:tags r:id="rId1"/>
    </p:custDataLst>
    <p:extLst>
      <p:ext uri="{BB962C8B-B14F-4D97-AF65-F5344CB8AC3E}">
        <p14:creationId xmlns:p14="http://schemas.microsoft.com/office/powerpoint/2010/main" val="103170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
            </a:r>
            <a:br>
              <a:rPr lang="en-US" dirty="0"/>
            </a:br>
            <a:r>
              <a:rPr lang="en-US" dirty="0"/>
              <a:t>Disability Stats</a:t>
            </a:r>
          </a:p>
        </p:txBody>
      </p:sp>
      <p:sp>
        <p:nvSpPr>
          <p:cNvPr id="3" name="Content Placeholder 2"/>
          <p:cNvSpPr>
            <a:spLocks noGrp="1"/>
          </p:cNvSpPr>
          <p:nvPr>
            <p:ph idx="1"/>
          </p:nvPr>
        </p:nvSpPr>
        <p:spPr>
          <a:xfrm>
            <a:off x="240032" y="1803042"/>
            <a:ext cx="8623935" cy="4617636"/>
          </a:xfrm>
        </p:spPr>
        <p:txBody>
          <a:bodyPr/>
          <a:lstStyle/>
          <a:p>
            <a:pPr>
              <a:defRPr/>
            </a:pPr>
            <a:r>
              <a:rPr lang="en-US" dirty="0"/>
              <a:t>Over 13 million individuals, under the age of 65, who have disabilities are receiving monthly Social Security benefits in the U.S.; there are approximately 2.4 million people under the age of 65 who have a disability in Illinois. </a:t>
            </a:r>
          </a:p>
          <a:p>
            <a:pPr>
              <a:defRPr/>
            </a:pPr>
            <a:r>
              <a:rPr lang="en-US" dirty="0"/>
              <a:t>To be eligible for SSI and or SSDI, an individual has to prove that they have a significant disability and they are not able to work and earn $</a:t>
            </a:r>
            <a:r>
              <a:rPr lang="en-US" dirty="0" smtClean="0"/>
              <a:t>1,310 </a:t>
            </a:r>
            <a:r>
              <a:rPr lang="en-US" dirty="0"/>
              <a:t>per month, in the next year, due to their disability.</a:t>
            </a:r>
          </a:p>
          <a:p>
            <a:pPr>
              <a:defRPr/>
            </a:pPr>
            <a:r>
              <a:rPr lang="en-US" dirty="0"/>
              <a:t>To be eligible for SSI, an individual must remain poor, never accumulating more than $2,000 in assets. A person can own one vehicle and one house; other assets are counted towards the $2,000 limit. An SSI couple has a limit of only $3,000 per month</a:t>
            </a:r>
            <a:r>
              <a:rPr lang="en-US" dirty="0" smtClean="0"/>
              <a:t>.</a:t>
            </a:r>
          </a:p>
          <a:p>
            <a:pPr>
              <a:defRPr/>
            </a:pPr>
            <a:r>
              <a:rPr lang="en-US" dirty="0"/>
              <a:t>SSDI is for a person who has a strong work history or has a family member with a strong work history.</a:t>
            </a:r>
          </a:p>
          <a:p>
            <a:pPr marL="0" indent="0">
              <a:buNone/>
              <a:defRPr/>
            </a:pP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4</a:t>
            </a:fld>
            <a:endParaRPr lang="en-US" dirty="0"/>
          </a:p>
        </p:txBody>
      </p:sp>
    </p:spTree>
    <p:extLst>
      <p:ext uri="{BB962C8B-B14F-4D97-AF65-F5344CB8AC3E}">
        <p14:creationId xmlns:p14="http://schemas.microsoft.com/office/powerpoint/2010/main" val="11563732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29" y="755878"/>
            <a:ext cx="8623935" cy="640080"/>
          </a:xfrm>
        </p:spPr>
        <p:txBody>
          <a:bodyPr/>
          <a:lstStyle/>
          <a:p>
            <a:r>
              <a:rPr lang="en-US" dirty="0"/>
              <a:t>Illinois </a:t>
            </a:r>
            <a:r>
              <a:rPr lang="en-US" dirty="0" smtClean="0"/>
              <a:t>ABLE</a:t>
            </a:r>
            <a:endParaRPr lang="en-US" dirty="0"/>
          </a:p>
        </p:txBody>
      </p:sp>
      <p:sp>
        <p:nvSpPr>
          <p:cNvPr id="3" name="Content Placeholder 2"/>
          <p:cNvSpPr>
            <a:spLocks noGrp="1"/>
          </p:cNvSpPr>
          <p:nvPr>
            <p:ph idx="1"/>
          </p:nvPr>
        </p:nvSpPr>
        <p:spPr>
          <a:xfrm>
            <a:off x="240030" y="1318840"/>
            <a:ext cx="8623935" cy="5436723"/>
          </a:xfrm>
        </p:spPr>
        <p:txBody>
          <a:bodyPr>
            <a:normAutofit fontScale="92500" lnSpcReduction="10000"/>
          </a:bodyPr>
          <a:lstStyle/>
          <a:p>
            <a:pPr marL="0" indent="0">
              <a:lnSpc>
                <a:spcPct val="110000"/>
              </a:lnSpc>
              <a:buNone/>
            </a:pPr>
            <a:r>
              <a:rPr lang="en-US" sz="2200" dirty="0" smtClean="0">
                <a:solidFill>
                  <a:schemeClr val="tx1">
                    <a:lumMod val="75000"/>
                    <a:lumOff val="25000"/>
                  </a:schemeClr>
                </a:solidFill>
                <a:ea typeface="MS PGothic" panose="020B0600070205080204" pitchFamily="34" charset="-128"/>
              </a:rPr>
              <a:t>Distributions </a:t>
            </a:r>
            <a:r>
              <a:rPr lang="en-US" sz="2200" dirty="0">
                <a:solidFill>
                  <a:schemeClr val="tx1">
                    <a:lumMod val="75000"/>
                    <a:lumOff val="25000"/>
                  </a:schemeClr>
                </a:solidFill>
                <a:ea typeface="MS PGothic" panose="020B0600070205080204" pitchFamily="34" charset="-128"/>
              </a:rPr>
              <a:t>from an ABLE account may be made for qualified disability expenses, related to the individual’s disability or blindness and made for his/her benefit, including these items that support financial stability, advanced education and employment</a:t>
            </a:r>
            <a:r>
              <a:rPr lang="en-US" sz="2200" dirty="0" smtClean="0">
                <a:solidFill>
                  <a:schemeClr val="tx1">
                    <a:lumMod val="75000"/>
                    <a:lumOff val="25000"/>
                  </a:schemeClr>
                </a:solidFill>
                <a:ea typeface="MS PGothic" panose="020B0600070205080204" pitchFamily="34" charset="-128"/>
              </a:rPr>
              <a:t>:</a:t>
            </a:r>
          </a:p>
          <a:p>
            <a:pPr marL="285743" indent="-285743">
              <a:lnSpc>
                <a:spcPct val="120000"/>
              </a:lnSpc>
              <a:spcBef>
                <a:spcPts val="0"/>
              </a:spcBef>
              <a:defRPr/>
            </a:pPr>
            <a:r>
              <a:rPr lang="en-US" sz="2200" dirty="0">
                <a:solidFill>
                  <a:schemeClr val="tx1">
                    <a:lumMod val="75000"/>
                    <a:lumOff val="25000"/>
                  </a:schemeClr>
                </a:solidFill>
              </a:rPr>
              <a:t>Education</a:t>
            </a:r>
          </a:p>
          <a:p>
            <a:pPr marL="285743" indent="-285743">
              <a:lnSpc>
                <a:spcPct val="120000"/>
              </a:lnSpc>
              <a:spcBef>
                <a:spcPts val="0"/>
              </a:spcBef>
              <a:defRPr/>
            </a:pPr>
            <a:r>
              <a:rPr lang="en-US" sz="2200" dirty="0">
                <a:solidFill>
                  <a:schemeClr val="tx1">
                    <a:lumMod val="75000"/>
                    <a:lumOff val="25000"/>
                  </a:schemeClr>
                </a:solidFill>
              </a:rPr>
              <a:t>Housing</a:t>
            </a:r>
          </a:p>
          <a:p>
            <a:pPr marL="285743" indent="-285743">
              <a:lnSpc>
                <a:spcPct val="120000"/>
              </a:lnSpc>
              <a:spcBef>
                <a:spcPts val="0"/>
              </a:spcBef>
              <a:defRPr/>
            </a:pPr>
            <a:r>
              <a:rPr lang="en-US" sz="2200" dirty="0">
                <a:solidFill>
                  <a:schemeClr val="tx1"/>
                </a:solidFill>
              </a:rPr>
              <a:t>IRWEs and BWEs</a:t>
            </a:r>
            <a:endParaRPr lang="en-US" sz="2200" dirty="0">
              <a:solidFill>
                <a:schemeClr val="tx1">
                  <a:lumMod val="75000"/>
                  <a:lumOff val="25000"/>
                </a:schemeClr>
              </a:solidFill>
            </a:endParaRPr>
          </a:p>
          <a:p>
            <a:pPr marL="285743" indent="-285743">
              <a:lnSpc>
                <a:spcPct val="120000"/>
              </a:lnSpc>
              <a:spcBef>
                <a:spcPts val="0"/>
              </a:spcBef>
              <a:defRPr/>
            </a:pPr>
            <a:r>
              <a:rPr lang="en-US" sz="2200" dirty="0">
                <a:solidFill>
                  <a:schemeClr val="tx1">
                    <a:lumMod val="75000"/>
                    <a:lumOff val="25000"/>
                  </a:schemeClr>
                </a:solidFill>
              </a:rPr>
              <a:t>Transportation</a:t>
            </a:r>
          </a:p>
          <a:p>
            <a:pPr marL="285743" indent="-285743">
              <a:lnSpc>
                <a:spcPct val="120000"/>
              </a:lnSpc>
              <a:spcBef>
                <a:spcPts val="0"/>
              </a:spcBef>
              <a:defRPr/>
            </a:pPr>
            <a:r>
              <a:rPr lang="en-US" sz="2200" dirty="0">
                <a:solidFill>
                  <a:schemeClr val="tx1">
                    <a:lumMod val="75000"/>
                    <a:lumOff val="25000"/>
                  </a:schemeClr>
                </a:solidFill>
              </a:rPr>
              <a:t>Employment training and support</a:t>
            </a:r>
          </a:p>
          <a:p>
            <a:pPr marL="285743" indent="-285743">
              <a:lnSpc>
                <a:spcPct val="120000"/>
              </a:lnSpc>
              <a:spcBef>
                <a:spcPts val="0"/>
              </a:spcBef>
              <a:defRPr/>
            </a:pPr>
            <a:r>
              <a:rPr lang="en-US" sz="2200" dirty="0">
                <a:solidFill>
                  <a:schemeClr val="tx1">
                    <a:lumMod val="75000"/>
                    <a:lumOff val="25000"/>
                  </a:schemeClr>
                </a:solidFill>
              </a:rPr>
              <a:t>Assistive technology and personal support services</a:t>
            </a:r>
          </a:p>
          <a:p>
            <a:pPr marL="285743" indent="-285743">
              <a:lnSpc>
                <a:spcPct val="120000"/>
              </a:lnSpc>
              <a:spcBef>
                <a:spcPts val="0"/>
              </a:spcBef>
              <a:defRPr/>
            </a:pPr>
            <a:r>
              <a:rPr lang="en-US" sz="2200" dirty="0">
                <a:solidFill>
                  <a:schemeClr val="tx1">
                    <a:lumMod val="75000"/>
                    <a:lumOff val="25000"/>
                  </a:schemeClr>
                </a:solidFill>
              </a:rPr>
              <a:t>Health, </a:t>
            </a:r>
            <a:r>
              <a:rPr lang="en-US" sz="2200" dirty="0" smtClean="0">
                <a:solidFill>
                  <a:schemeClr val="tx1">
                    <a:lumMod val="75000"/>
                    <a:lumOff val="25000"/>
                  </a:schemeClr>
                </a:solidFill>
              </a:rPr>
              <a:t>prevention </a:t>
            </a:r>
            <a:r>
              <a:rPr lang="en-US" sz="2200" dirty="0">
                <a:solidFill>
                  <a:schemeClr val="tx1">
                    <a:lumMod val="75000"/>
                    <a:lumOff val="25000"/>
                  </a:schemeClr>
                </a:solidFill>
              </a:rPr>
              <a:t>and wellness</a:t>
            </a:r>
          </a:p>
          <a:p>
            <a:pPr marL="285743" indent="-285743">
              <a:lnSpc>
                <a:spcPct val="120000"/>
              </a:lnSpc>
              <a:spcBef>
                <a:spcPts val="0"/>
              </a:spcBef>
              <a:defRPr/>
            </a:pPr>
            <a:r>
              <a:rPr lang="en-US" sz="2200" dirty="0">
                <a:solidFill>
                  <a:schemeClr val="tx1">
                    <a:lumMod val="75000"/>
                    <a:lumOff val="25000"/>
                  </a:schemeClr>
                </a:solidFill>
              </a:rPr>
              <a:t>Financial management and administrative services</a:t>
            </a:r>
          </a:p>
          <a:p>
            <a:pPr marL="285743" indent="-285743">
              <a:lnSpc>
                <a:spcPct val="120000"/>
              </a:lnSpc>
              <a:spcBef>
                <a:spcPts val="0"/>
              </a:spcBef>
              <a:defRPr/>
            </a:pPr>
            <a:r>
              <a:rPr lang="en-US" sz="2200" dirty="0">
                <a:solidFill>
                  <a:schemeClr val="tx1">
                    <a:lumMod val="75000"/>
                    <a:lumOff val="25000"/>
                  </a:schemeClr>
                </a:solidFill>
              </a:rPr>
              <a:t>Legal </a:t>
            </a:r>
            <a:r>
              <a:rPr lang="en-US" sz="2200" dirty="0" smtClean="0">
                <a:solidFill>
                  <a:schemeClr val="tx1">
                    <a:lumMod val="75000"/>
                    <a:lumOff val="25000"/>
                  </a:schemeClr>
                </a:solidFill>
              </a:rPr>
              <a:t>fees</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40</a:t>
            </a:fld>
            <a:endParaRPr lang="en-US" dirty="0"/>
          </a:p>
        </p:txBody>
      </p:sp>
    </p:spTree>
    <p:custDataLst>
      <p:tags r:id="rId1"/>
    </p:custDataLst>
    <p:extLst>
      <p:ext uri="{BB962C8B-B14F-4D97-AF65-F5344CB8AC3E}">
        <p14:creationId xmlns:p14="http://schemas.microsoft.com/office/powerpoint/2010/main" val="13784017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71585" y="678878"/>
            <a:ext cx="8623935" cy="640080"/>
          </a:xfrm>
        </p:spPr>
        <p:txBody>
          <a:bodyPr>
            <a:noAutofit/>
          </a:bodyPr>
          <a:lstStyle/>
          <a:p>
            <a:pPr eaLnBrk="1" hangingPunct="1"/>
            <a:r>
              <a:rPr lang="en-US" dirty="0" smtClean="0"/>
              <a:t/>
            </a:r>
            <a:br>
              <a:rPr lang="en-US" dirty="0" smtClean="0"/>
            </a:br>
            <a:r>
              <a:rPr lang="en-US" dirty="0" smtClean="0"/>
              <a:t>Homework Review</a:t>
            </a:r>
          </a:p>
        </p:txBody>
      </p:sp>
      <p:sp>
        <p:nvSpPr>
          <p:cNvPr id="21507" name="Rectangle 3"/>
          <p:cNvSpPr>
            <a:spLocks noGrp="1" noChangeArrowheads="1"/>
          </p:cNvSpPr>
          <p:nvPr>
            <p:ph sz="quarter" idx="1"/>
          </p:nvPr>
        </p:nvSpPr>
        <p:spPr>
          <a:xfrm>
            <a:off x="271585" y="1732894"/>
            <a:ext cx="8530892" cy="3928654"/>
          </a:xfrm>
        </p:spPr>
        <p:txBody>
          <a:bodyPr>
            <a:noAutofit/>
          </a:bodyPr>
          <a:lstStyle/>
          <a:p>
            <a:pPr marL="0" indent="0">
              <a:buNone/>
            </a:pPr>
            <a:r>
              <a:rPr lang="en-US" dirty="0" smtClean="0"/>
              <a:t>1</a:t>
            </a:r>
            <a:r>
              <a:rPr lang="en-US" dirty="0"/>
              <a:t>. Order your BPQY (SSA-2459) from SSA to meet with a benefits counselor when you are ready to work;</a:t>
            </a:r>
          </a:p>
          <a:p>
            <a:pPr marL="0" indent="0">
              <a:buNone/>
            </a:pPr>
            <a:r>
              <a:rPr lang="en-US" dirty="0"/>
              <a:t>2. What work supports would you like to use?</a:t>
            </a:r>
          </a:p>
          <a:p>
            <a:pPr marL="0" indent="0">
              <a:buNone/>
            </a:pPr>
            <a:r>
              <a:rPr lang="en-US" dirty="0"/>
              <a:t>3. Check to see if you are eligible for an Illinois ABLE account to save your income and earnings;</a:t>
            </a:r>
          </a:p>
          <a:p>
            <a:pPr marL="0" indent="0">
              <a:buNone/>
            </a:pPr>
            <a:r>
              <a:rPr lang="en-US" dirty="0"/>
              <a:t>4. Let people know that you want to work and when you want to work more. Who can help you</a:t>
            </a:r>
            <a:r>
              <a:rPr lang="en-US" dirty="0" smtClean="0"/>
              <a:t>?</a:t>
            </a:r>
            <a:endParaRPr lang="en-US" dirty="0"/>
          </a:p>
        </p:txBody>
      </p:sp>
      <p:sp>
        <p:nvSpPr>
          <p:cNvPr id="3" name="Slide Number Placeholder 2"/>
          <p:cNvSpPr>
            <a:spLocks noGrp="1"/>
          </p:cNvSpPr>
          <p:nvPr>
            <p:ph type="sldNum" sz="quarter" idx="10"/>
          </p:nvPr>
        </p:nvSpPr>
        <p:spPr/>
        <p:txBody>
          <a:bodyPr/>
          <a:lstStyle/>
          <a:p>
            <a:fld id="{4FACB3E1-20E2-D24F-8BE6-CB5F27E61535}" type="slidenum">
              <a:rPr lang="en-US" smtClean="0"/>
              <a:pPr/>
              <a:t>41</a:t>
            </a:fld>
            <a:endParaRPr lang="en-US" dirty="0"/>
          </a:p>
        </p:txBody>
      </p:sp>
    </p:spTree>
    <p:custDataLst>
      <p:tags r:id="rId1"/>
    </p:custDataLst>
    <p:extLst>
      <p:ext uri="{BB962C8B-B14F-4D97-AF65-F5344CB8AC3E}">
        <p14:creationId xmlns:p14="http://schemas.microsoft.com/office/powerpoint/2010/main" val="397974691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pic>
        <p:nvPicPr>
          <p:cNvPr id="5" name="Picture 4" descr="Question mark"/>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3248" y="2531577"/>
            <a:ext cx="2857500" cy="2857500"/>
          </a:xfrm>
          <a:prstGeom prst="rect">
            <a:avLst/>
          </a:prstGeom>
        </p:spPr>
      </p:pic>
      <p:sp>
        <p:nvSpPr>
          <p:cNvPr id="4" name="Slide Number Placeholder 3"/>
          <p:cNvSpPr>
            <a:spLocks noGrp="1"/>
          </p:cNvSpPr>
          <p:nvPr>
            <p:ph type="sldNum" sz="quarter" idx="10"/>
          </p:nvPr>
        </p:nvSpPr>
        <p:spPr>
          <a:xfrm>
            <a:off x="8457981" y="6476542"/>
            <a:ext cx="437539" cy="266142"/>
          </a:xfrm>
        </p:spPr>
        <p:txBody>
          <a:bodyPr/>
          <a:lstStyle/>
          <a:p>
            <a:fld id="{4FACB3E1-20E2-D24F-8BE6-CB5F27E61535}" type="slidenum">
              <a:rPr lang="en-US" smtClean="0"/>
              <a:pPr/>
              <a:t>42</a:t>
            </a:fld>
            <a:endParaRPr lang="en-US" dirty="0"/>
          </a:p>
        </p:txBody>
      </p:sp>
    </p:spTree>
    <p:custDataLst>
      <p:tags r:id="rId1"/>
    </p:custDataLst>
    <p:extLst>
      <p:ext uri="{BB962C8B-B14F-4D97-AF65-F5344CB8AC3E}">
        <p14:creationId xmlns:p14="http://schemas.microsoft.com/office/powerpoint/2010/main" val="2296715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 and Closing </a:t>
            </a:r>
          </a:p>
        </p:txBody>
      </p:sp>
      <p:sp>
        <p:nvSpPr>
          <p:cNvPr id="3" name="Content Placeholder 2"/>
          <p:cNvSpPr>
            <a:spLocks noGrp="1"/>
          </p:cNvSpPr>
          <p:nvPr>
            <p:ph idx="1"/>
          </p:nvPr>
        </p:nvSpPr>
        <p:spPr>
          <a:xfrm>
            <a:off x="240032" y="2176530"/>
            <a:ext cx="8623935" cy="4244148"/>
          </a:xfrm>
        </p:spPr>
        <p:txBody>
          <a:bodyPr/>
          <a:lstStyle/>
          <a:p>
            <a:pPr marL="400050" indent="-400050" algn="ctr">
              <a:lnSpc>
                <a:spcPct val="100000"/>
              </a:lnSpc>
              <a:buNone/>
            </a:pPr>
            <a:r>
              <a:rPr lang="en-US" b="1" dirty="0"/>
              <a:t>Don’t Forget!              </a:t>
            </a:r>
          </a:p>
          <a:p>
            <a:pPr marL="400050" indent="-400050" algn="ctr">
              <a:lnSpc>
                <a:spcPct val="100000"/>
              </a:lnSpc>
              <a:buNone/>
            </a:pPr>
            <a:r>
              <a:rPr lang="en-US" dirty="0"/>
              <a:t>Complete and turn in your evaluation and post-test.</a:t>
            </a:r>
          </a:p>
          <a:p>
            <a:pPr marL="400050" indent="-400050" algn="ctr">
              <a:lnSpc>
                <a:spcPct val="100000"/>
              </a:lnSpc>
              <a:buNone/>
            </a:pPr>
            <a:endParaRPr lang="en-US" dirty="0"/>
          </a:p>
          <a:p>
            <a:pPr marL="400050" indent="-400050" algn="ctr">
              <a:lnSpc>
                <a:spcPct val="100000"/>
              </a:lnSpc>
              <a:buNone/>
            </a:pPr>
            <a:r>
              <a:rPr lang="en-US" dirty="0"/>
              <a:t>Congratulations on completing your first steps towards improving YOUR financial wellness. </a:t>
            </a:r>
          </a:p>
          <a:p>
            <a:pPr marL="400050" indent="-400050" algn="ctr">
              <a:lnSpc>
                <a:spcPct val="100000"/>
              </a:lnSpc>
              <a:buNone/>
            </a:pPr>
            <a:endParaRPr lang="en-US" dirty="0"/>
          </a:p>
          <a:p>
            <a:pPr marL="400050" indent="-400050" algn="ctr">
              <a:lnSpc>
                <a:spcPct val="100000"/>
              </a:lnSpc>
              <a:buNone/>
            </a:pPr>
            <a:r>
              <a:rPr lang="en-US" dirty="0"/>
              <a:t>Thank YOU! </a:t>
            </a:r>
          </a:p>
        </p:txBody>
      </p:sp>
      <p:sp>
        <p:nvSpPr>
          <p:cNvPr id="4" name="Slide Number Placeholder 3"/>
          <p:cNvSpPr>
            <a:spLocks noGrp="1"/>
          </p:cNvSpPr>
          <p:nvPr>
            <p:ph type="sldNum" sz="quarter" idx="10"/>
          </p:nvPr>
        </p:nvSpPr>
        <p:spPr/>
        <p:txBody>
          <a:bodyPr/>
          <a:lstStyle/>
          <a:p>
            <a:fld id="{4FACB3E1-20E2-D24F-8BE6-CB5F27E61535}" type="slidenum">
              <a:rPr lang="en-US" smtClean="0"/>
              <a:pPr/>
              <a:t>43</a:t>
            </a:fld>
            <a:endParaRPr lang="en-US" dirty="0"/>
          </a:p>
        </p:txBody>
      </p:sp>
    </p:spTree>
    <p:extLst>
      <p:ext uri="{BB962C8B-B14F-4D97-AF65-F5344CB8AC3E}">
        <p14:creationId xmlns:p14="http://schemas.microsoft.com/office/powerpoint/2010/main" val="416837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575893"/>
            <a:ext cx="8623935" cy="640080"/>
          </a:xfrm>
        </p:spPr>
        <p:txBody>
          <a:bodyPr>
            <a:noAutofit/>
          </a:bodyPr>
          <a:lstStyle/>
          <a:p>
            <a:r>
              <a:rPr lang="en-US" dirty="0"/>
              <a:t/>
            </a:r>
            <a:br>
              <a:rPr lang="en-US" dirty="0"/>
            </a:br>
            <a:r>
              <a:rPr lang="en-US" dirty="0"/>
              <a:t>Protecting Benefits</a:t>
            </a:r>
          </a:p>
        </p:txBody>
      </p:sp>
      <p:sp>
        <p:nvSpPr>
          <p:cNvPr id="3" name="Content Placeholder 2"/>
          <p:cNvSpPr>
            <a:spLocks noGrp="1"/>
          </p:cNvSpPr>
          <p:nvPr>
            <p:ph idx="1"/>
          </p:nvPr>
        </p:nvSpPr>
        <p:spPr/>
        <p:txBody>
          <a:bodyPr/>
          <a:lstStyle/>
          <a:p>
            <a:pPr>
              <a:defRPr/>
            </a:pPr>
            <a:r>
              <a:rPr lang="en-US" dirty="0"/>
              <a:t>Often staff and families try to protect Social Security disability beneficiaries from working and building assets because there is a fear that the person with a disability will lose their benefits.</a:t>
            </a:r>
          </a:p>
          <a:p>
            <a:pPr>
              <a:defRPr/>
            </a:pPr>
            <a:r>
              <a:rPr lang="en-US" dirty="0"/>
              <a:t>For some individuals with disabilities, there is such a fear of loss of public benefits that some individuals choose to limit their income and stay poor.</a:t>
            </a:r>
          </a:p>
          <a:p>
            <a:pPr>
              <a:defRPr/>
            </a:pPr>
            <a:r>
              <a:rPr lang="en-US" dirty="0"/>
              <a:t>Knowledge about the availability of work supports and benefits planning services can help a person to work to their fullest ability.</a:t>
            </a:r>
          </a:p>
          <a:p>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5</a:t>
            </a:fld>
            <a:endParaRPr lang="en-US" dirty="0"/>
          </a:p>
        </p:txBody>
      </p:sp>
    </p:spTree>
    <p:custDataLst>
      <p:tags r:id="rId1"/>
    </p:custDataLst>
    <p:extLst>
      <p:ext uri="{BB962C8B-B14F-4D97-AF65-F5344CB8AC3E}">
        <p14:creationId xmlns:p14="http://schemas.microsoft.com/office/powerpoint/2010/main" val="1034028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
            </a:r>
            <a:br>
              <a:rPr lang="en-US" dirty="0"/>
            </a:br>
            <a:r>
              <a:rPr lang="en-US" dirty="0"/>
              <a:t>Ongoing Disability Determination </a:t>
            </a:r>
          </a:p>
        </p:txBody>
      </p:sp>
      <p:sp>
        <p:nvSpPr>
          <p:cNvPr id="3" name="Content Placeholder 2"/>
          <p:cNvSpPr>
            <a:spLocks noGrp="1"/>
          </p:cNvSpPr>
          <p:nvPr>
            <p:ph idx="1"/>
          </p:nvPr>
        </p:nvSpPr>
        <p:spPr>
          <a:xfrm>
            <a:off x="240032" y="1803042"/>
            <a:ext cx="8623935" cy="4617636"/>
          </a:xfrm>
        </p:spPr>
        <p:txBody>
          <a:bodyPr/>
          <a:lstStyle/>
          <a:p>
            <a:r>
              <a:rPr lang="en-US" dirty="0"/>
              <a:t>At age 18, SSA automatically conducts a redetermination to see if a beneficiary continues to  qualify for disability benefits based upon adult standards for disability;</a:t>
            </a:r>
          </a:p>
          <a:p>
            <a:r>
              <a:rPr lang="en-US" dirty="0"/>
              <a:t>Adults who receive SSI and or SSDI are scheduled for continuing medical review on a periodic basis. If a beneficiary does not have medical evidence that a disability still prevents them from working and earning $</a:t>
            </a:r>
            <a:r>
              <a:rPr lang="en-US" dirty="0" smtClean="0"/>
              <a:t>1,310, </a:t>
            </a:r>
            <a:r>
              <a:rPr lang="en-US" dirty="0"/>
              <a:t>or $</a:t>
            </a:r>
            <a:r>
              <a:rPr lang="en-US" dirty="0" smtClean="0"/>
              <a:t>2,190 </a:t>
            </a:r>
            <a:r>
              <a:rPr lang="en-US" dirty="0"/>
              <a:t>if blind, per month, the person could come out of pay for benefits.</a:t>
            </a:r>
          </a:p>
          <a:p>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6</a:t>
            </a:fld>
            <a:endParaRPr lang="en-US" dirty="0"/>
          </a:p>
        </p:txBody>
      </p:sp>
    </p:spTree>
    <p:extLst>
      <p:ext uri="{BB962C8B-B14F-4D97-AF65-F5344CB8AC3E}">
        <p14:creationId xmlns:p14="http://schemas.microsoft.com/office/powerpoint/2010/main" val="1101685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
            </a:r>
            <a:br>
              <a:rPr lang="en-US" dirty="0"/>
            </a:br>
            <a:r>
              <a:rPr lang="en-US" dirty="0"/>
              <a:t>SSA Work Supports</a:t>
            </a:r>
          </a:p>
        </p:txBody>
      </p:sp>
      <p:sp>
        <p:nvSpPr>
          <p:cNvPr id="3" name="Content Placeholder 2"/>
          <p:cNvSpPr>
            <a:spLocks noGrp="1"/>
          </p:cNvSpPr>
          <p:nvPr>
            <p:ph idx="1"/>
          </p:nvPr>
        </p:nvSpPr>
        <p:spPr>
          <a:xfrm>
            <a:off x="240032" y="1777284"/>
            <a:ext cx="8623935" cy="4643393"/>
          </a:xfrm>
        </p:spPr>
        <p:txBody>
          <a:bodyPr/>
          <a:lstStyle/>
          <a:p>
            <a:pPr marL="355600" indent="-342900"/>
            <a:r>
              <a:rPr lang="en-US" altLang="en-US" dirty="0"/>
              <a:t>The Social Security Administration (SSA) is more than just a provider of cash benefits. SSA also offers a variety of strategies and supports to encourage people to work and take steps to earn, save and purchase assets.</a:t>
            </a:r>
          </a:p>
          <a:p>
            <a:pPr marL="355600" indent="-342900"/>
            <a:r>
              <a:rPr lang="en-US" altLang="en-US" dirty="0"/>
              <a:t>We are going to learn about many of the work incentives that SSA offers to help people to work and reduce their use of public benefits.</a:t>
            </a:r>
          </a:p>
          <a:p>
            <a:pPr marL="355600" indent="-342900"/>
            <a:r>
              <a:rPr lang="en-US" altLang="en-US" dirty="0"/>
              <a:t>People are allowed to work in community jobs that pay well. This makes it possible for people to save money and own things that can improve the quality of their lives.</a:t>
            </a:r>
          </a:p>
          <a:p>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7</a:t>
            </a:fld>
            <a:endParaRPr lang="en-US" dirty="0"/>
          </a:p>
        </p:txBody>
      </p:sp>
    </p:spTree>
    <p:extLst>
      <p:ext uri="{BB962C8B-B14F-4D97-AF65-F5344CB8AC3E}">
        <p14:creationId xmlns:p14="http://schemas.microsoft.com/office/powerpoint/2010/main" val="1448053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0" y="691141"/>
            <a:ext cx="8623935" cy="640080"/>
          </a:xfrm>
        </p:spPr>
        <p:txBody>
          <a:bodyPr>
            <a:noAutofit/>
          </a:bodyPr>
          <a:lstStyle/>
          <a:p>
            <a:r>
              <a:rPr lang="en-US" dirty="0"/>
              <a:t/>
            </a:r>
            <a:br>
              <a:rPr lang="en-US" dirty="0"/>
            </a:br>
            <a:r>
              <a:rPr lang="en-US" dirty="0"/>
              <a:t>Activity</a:t>
            </a:r>
          </a:p>
        </p:txBody>
      </p:sp>
      <p:sp>
        <p:nvSpPr>
          <p:cNvPr id="3" name="Content Placeholder 2"/>
          <p:cNvSpPr>
            <a:spLocks noGrp="1"/>
          </p:cNvSpPr>
          <p:nvPr>
            <p:ph idx="1"/>
          </p:nvPr>
        </p:nvSpPr>
        <p:spPr>
          <a:xfrm>
            <a:off x="240030" y="1639127"/>
            <a:ext cx="8623934" cy="4850294"/>
          </a:xfrm>
        </p:spPr>
        <p:txBody>
          <a:bodyPr>
            <a:normAutofit fontScale="25000" lnSpcReduction="20000"/>
          </a:bodyPr>
          <a:lstStyle/>
          <a:p>
            <a:pPr>
              <a:lnSpc>
                <a:spcPct val="110000"/>
              </a:lnSpc>
              <a:defRPr/>
            </a:pPr>
            <a:r>
              <a:rPr lang="en-US" sz="8000" dirty="0"/>
              <a:t>Is anyone here working to their fullest ability? We want to encourage people with disabilities to work to their fullest </a:t>
            </a:r>
            <a:r>
              <a:rPr lang="en-US" sz="8000" dirty="0" smtClean="0"/>
              <a:t>ability, </a:t>
            </a:r>
            <a:r>
              <a:rPr lang="en-US" sz="8000" dirty="0"/>
              <a:t>too! </a:t>
            </a:r>
          </a:p>
          <a:p>
            <a:pPr>
              <a:lnSpc>
                <a:spcPct val="110000"/>
              </a:lnSpc>
              <a:defRPr/>
            </a:pPr>
            <a:r>
              <a:rPr lang="en-US" sz="8000" dirty="0"/>
              <a:t>A work incentive offers </a:t>
            </a:r>
            <a:r>
              <a:rPr lang="en-US" sz="8000" dirty="0" smtClean="0"/>
              <a:t>Social Security </a:t>
            </a:r>
            <a:r>
              <a:rPr lang="en-US" sz="8000" dirty="0"/>
              <a:t>beneficiaries’ options to return to work, work to their fullest ability, earn money and continue to receive disability benefits for a period of </a:t>
            </a:r>
            <a:r>
              <a:rPr lang="en-US" sz="8000" dirty="0" smtClean="0"/>
              <a:t>time, sometimes </a:t>
            </a:r>
            <a:r>
              <a:rPr lang="en-US" sz="8000" dirty="0"/>
              <a:t>forever.</a:t>
            </a:r>
          </a:p>
          <a:p>
            <a:pPr>
              <a:lnSpc>
                <a:spcPct val="110000"/>
              </a:lnSpc>
            </a:pPr>
            <a:r>
              <a:rPr lang="en-US" sz="8000" dirty="0"/>
              <a:t>What is the dream job that you can do and earn more money?</a:t>
            </a:r>
          </a:p>
          <a:p>
            <a:pPr>
              <a:lnSpc>
                <a:spcPct val="110000"/>
              </a:lnSpc>
            </a:pPr>
            <a:r>
              <a:rPr lang="en-US" sz="8000" dirty="0"/>
              <a:t>What steps can you take to free yourself from limiting your earnings?</a:t>
            </a:r>
          </a:p>
          <a:p>
            <a:pPr lvl="1">
              <a:lnSpc>
                <a:spcPct val="110000"/>
              </a:lnSpc>
            </a:pPr>
            <a:r>
              <a:rPr lang="en-US" sz="8000" dirty="0"/>
              <a:t>Work more hours?</a:t>
            </a:r>
          </a:p>
          <a:p>
            <a:pPr lvl="1">
              <a:lnSpc>
                <a:spcPct val="110000"/>
              </a:lnSpc>
            </a:pPr>
            <a:r>
              <a:rPr lang="en-US" sz="8000" dirty="0"/>
              <a:t>Increase your pay?</a:t>
            </a:r>
          </a:p>
          <a:p>
            <a:pPr>
              <a:lnSpc>
                <a:spcPct val="110000"/>
              </a:lnSpc>
            </a:pPr>
            <a:r>
              <a:rPr lang="en-US" sz="8000" dirty="0"/>
              <a:t>The more a person earns, the more they can save to reach their goals for the future. </a:t>
            </a:r>
          </a:p>
        </p:txBody>
      </p:sp>
      <p:sp>
        <p:nvSpPr>
          <p:cNvPr id="4" name="Slide Number Placeholder 3"/>
          <p:cNvSpPr>
            <a:spLocks noGrp="1"/>
          </p:cNvSpPr>
          <p:nvPr>
            <p:ph type="sldNum" sz="quarter" idx="10"/>
          </p:nvPr>
        </p:nvSpPr>
        <p:spPr/>
        <p:txBody>
          <a:bodyPr/>
          <a:lstStyle/>
          <a:p>
            <a:fld id="{4FACB3E1-20E2-D24F-8BE6-CB5F27E61535}" type="slidenum">
              <a:rPr lang="en-US" smtClean="0"/>
              <a:pPr/>
              <a:t>8</a:t>
            </a:fld>
            <a:endParaRPr lang="en-US" dirty="0"/>
          </a:p>
        </p:txBody>
      </p:sp>
    </p:spTree>
    <p:custDataLst>
      <p:tags r:id="rId1"/>
    </p:custDataLst>
    <p:extLst>
      <p:ext uri="{BB962C8B-B14F-4D97-AF65-F5344CB8AC3E}">
        <p14:creationId xmlns:p14="http://schemas.microsoft.com/office/powerpoint/2010/main" val="648846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
            </a:r>
            <a:br>
              <a:rPr lang="en-US" dirty="0"/>
            </a:br>
            <a:r>
              <a:rPr lang="en-US" dirty="0"/>
              <a:t>Supplemental Security Income (SSI) </a:t>
            </a:r>
          </a:p>
        </p:txBody>
      </p:sp>
      <p:sp>
        <p:nvSpPr>
          <p:cNvPr id="3" name="Content Placeholder 2"/>
          <p:cNvSpPr>
            <a:spLocks noGrp="1"/>
          </p:cNvSpPr>
          <p:nvPr>
            <p:ph idx="1"/>
          </p:nvPr>
        </p:nvSpPr>
        <p:spPr>
          <a:xfrm>
            <a:off x="240032" y="1871662"/>
            <a:ext cx="8623935" cy="4549015"/>
          </a:xfrm>
        </p:spPr>
        <p:txBody>
          <a:bodyPr/>
          <a:lstStyle/>
          <a:p>
            <a:r>
              <a:rPr lang="en-US" dirty="0"/>
              <a:t>SSI is for people who have a disability and do not have a strong work history. </a:t>
            </a:r>
          </a:p>
          <a:p>
            <a:r>
              <a:rPr lang="en-US" dirty="0"/>
              <a:t>To receive this benefit and continue to qualify for Medicaid, the person needs to have limited income and resources. </a:t>
            </a:r>
          </a:p>
          <a:p>
            <a:r>
              <a:rPr lang="en-US" dirty="0"/>
              <a:t>This keeps people poor because they can only have one vehicle, one house and less than $2,000 in additional savings; $3,000 for a SSI couple.</a:t>
            </a:r>
          </a:p>
          <a:p>
            <a:r>
              <a:rPr lang="en-US" dirty="0"/>
              <a:t>Any gift or earnings that </a:t>
            </a:r>
            <a:r>
              <a:rPr lang="en-US" dirty="0" smtClean="0"/>
              <a:t>an </a:t>
            </a:r>
            <a:r>
              <a:rPr lang="en-US" dirty="0"/>
              <a:t>SSI beneficiary receives needs to be reported to SSA</a:t>
            </a:r>
            <a:r>
              <a:rPr lang="en-US" dirty="0" smtClean="0"/>
              <a:t>.</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9</a:t>
            </a:fld>
            <a:endParaRPr lang="en-US" dirty="0"/>
          </a:p>
        </p:txBody>
      </p:sp>
    </p:spTree>
    <p:custDataLst>
      <p:tags r:id="rId1"/>
    </p:custDataLst>
    <p:extLst>
      <p:ext uri="{BB962C8B-B14F-4D97-AF65-F5344CB8AC3E}">
        <p14:creationId xmlns:p14="http://schemas.microsoft.com/office/powerpoint/2010/main" val="150238749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43"/>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NDI Template">
  <a:themeElements>
    <a:clrScheme name="NDI">
      <a:dk1>
        <a:srgbClr val="000000"/>
      </a:dk1>
      <a:lt1>
        <a:srgbClr val="FFFFFF"/>
      </a:lt1>
      <a:dk2>
        <a:srgbClr val="1A4988"/>
      </a:dk2>
      <a:lt2>
        <a:srgbClr val="E7E6E6"/>
      </a:lt2>
      <a:accent1>
        <a:srgbClr val="1A4988"/>
      </a:accent1>
      <a:accent2>
        <a:srgbClr val="000000"/>
      </a:accent2>
      <a:accent3>
        <a:srgbClr val="A5A5A5"/>
      </a:accent3>
      <a:accent4>
        <a:srgbClr val="5E5E5E"/>
      </a:accent4>
      <a:accent5>
        <a:srgbClr val="5B9BD5"/>
      </a:accent5>
      <a:accent6>
        <a:srgbClr val="70AD47"/>
      </a:accent6>
      <a:hlink>
        <a:srgbClr val="0563C1"/>
      </a:hlink>
      <a:folHlink>
        <a:srgbClr val="919191"/>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4F1196A0-BB28-4D43-ACB3-A09AC8588732}" vid="{33C8CF3B-63B9-D84F-ADCF-FB3A09D2D9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2019 NDI Template - Wide_CN</Template>
  <TotalTime>686</TotalTime>
  <Words>3561</Words>
  <Application>Microsoft Office PowerPoint</Application>
  <PresentationFormat>On-screen Show (4:3)</PresentationFormat>
  <Paragraphs>283</Paragraphs>
  <Slides>43</Slides>
  <Notes>7</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43</vt:i4>
      </vt:variant>
    </vt:vector>
  </HeadingPairs>
  <TitlesOfParts>
    <vt:vector size="55" baseType="lpstr">
      <vt:lpstr>ＭＳ Ｐゴシック</vt:lpstr>
      <vt:lpstr>ＭＳ Ｐゴシック</vt:lpstr>
      <vt:lpstr>Arial</vt:lpstr>
      <vt:lpstr>Arial Rounded MT Bold</vt:lpstr>
      <vt:lpstr>Calibri</vt:lpstr>
      <vt:lpstr>Courier New</vt:lpstr>
      <vt:lpstr>Franklin Gothic Book</vt:lpstr>
      <vt:lpstr>Tahoma</vt:lpstr>
      <vt:lpstr>Times New Roman</vt:lpstr>
      <vt:lpstr>Warnock Pro</vt:lpstr>
      <vt:lpstr>Wingdings</vt:lpstr>
      <vt:lpstr>NDI Template</vt:lpstr>
      <vt:lpstr>Module 6: SSA Work Supports</vt:lpstr>
      <vt:lpstr>Welcome &amp; Housekeeping  </vt:lpstr>
      <vt:lpstr>Agenda</vt:lpstr>
      <vt:lpstr> Disability Stats</vt:lpstr>
      <vt:lpstr> Protecting Benefits</vt:lpstr>
      <vt:lpstr> Ongoing Disability Determination </vt:lpstr>
      <vt:lpstr> SSA Work Supports</vt:lpstr>
      <vt:lpstr> Activity</vt:lpstr>
      <vt:lpstr> Supplemental Security Income (SSI) </vt:lpstr>
      <vt:lpstr>Work Incentives for SSI Recipients</vt:lpstr>
      <vt:lpstr>Work Incentives for SSI Recipients (Continued)</vt:lpstr>
      <vt:lpstr> Impairment Related Work Expenses (IRWEs)</vt:lpstr>
      <vt:lpstr> Blind Work Expense</vt:lpstr>
      <vt:lpstr> Have More Money by Working</vt:lpstr>
      <vt:lpstr> Student Income Exclusion</vt:lpstr>
      <vt:lpstr>What If a Person Needs Help Paying for Items to Work?</vt:lpstr>
      <vt:lpstr> PASS Expense Examples</vt:lpstr>
      <vt:lpstr> Eligibility for a PASS Plan</vt:lpstr>
      <vt:lpstr> Example of How PASS Allows Savings</vt:lpstr>
      <vt:lpstr> Six Steps of PASS</vt:lpstr>
      <vt:lpstr> SSI Break Even Point</vt:lpstr>
      <vt:lpstr>SSI Payments Ended and Disability Now Prevents the Person from Working</vt:lpstr>
      <vt:lpstr>SSI &amp; Section 1619(b) Medicaid</vt:lpstr>
      <vt:lpstr>Social Security Disability Insurance (SSDI) </vt:lpstr>
      <vt:lpstr>SSDI Work Incentives</vt:lpstr>
      <vt:lpstr>SSDI Work Incentives (Continued)</vt:lpstr>
      <vt:lpstr> Work and Continued SSDI Payments</vt:lpstr>
      <vt:lpstr> Ninth Trial Work Period Completed</vt:lpstr>
      <vt:lpstr> Extended Period of Eligibility</vt:lpstr>
      <vt:lpstr>SSDI Timeline</vt:lpstr>
      <vt:lpstr>Impairment Related Work Expenses (IRWEs)</vt:lpstr>
      <vt:lpstr>SSDI Subsidy</vt:lpstr>
      <vt:lpstr>Indicators of Possible Subsidy:  Wage Employment</vt:lpstr>
      <vt:lpstr> Expedited Reinstatement</vt:lpstr>
      <vt:lpstr>Illinois Health Benefits for Workers with Disabilities (HBWD)</vt:lpstr>
      <vt:lpstr>Your Responsibilities When Working</vt:lpstr>
      <vt:lpstr>Remember</vt:lpstr>
      <vt:lpstr>Sources of Benefits Counseling and Employment-Related Assistance</vt:lpstr>
      <vt:lpstr>Sources of Benefits Counseling and Employment-Related Assistance (Continued)</vt:lpstr>
      <vt:lpstr>Illinois ABLE</vt:lpstr>
      <vt:lpstr> Homework Review</vt:lpstr>
      <vt:lpstr>Questions</vt:lpstr>
      <vt:lpstr>Evaluation and Closing </vt:lpstr>
    </vt:vector>
  </TitlesOfParts>
  <Company>Windows 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My Presentation Title</dc:title>
  <dc:creator>Christa Nieminen</dc:creator>
  <cp:lastModifiedBy>Laurie Schaller</cp:lastModifiedBy>
  <cp:revision>75</cp:revision>
  <dcterms:created xsi:type="dcterms:W3CDTF">2019-01-10T23:31:07Z</dcterms:created>
  <dcterms:modified xsi:type="dcterms:W3CDTF">2021-04-16T13:29:16Z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EF4796C9-CB68-4213-9308-9CFB41565369</vt:lpwstr>
  </property>
  <property fmtid="{D5CDD505-2E9C-101B-9397-08002B2CF9AE}" pid="3" name="ArticulatePath">
    <vt:lpwstr>2019 Ilinois CDD Template - Standard (002)</vt:lpwstr>
  </property>
</Properties>
</file>