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Lst>
  <p:notesMasterIdLst>
    <p:notesMasterId r:id="rId26"/>
  </p:notesMasterIdLst>
  <p:sldIdLst>
    <p:sldId id="256" r:id="rId3"/>
    <p:sldId id="308" r:id="rId4"/>
    <p:sldId id="287" r:id="rId5"/>
    <p:sldId id="288" r:id="rId6"/>
    <p:sldId id="289" r:id="rId7"/>
    <p:sldId id="290" r:id="rId8"/>
    <p:sldId id="291" r:id="rId9"/>
    <p:sldId id="294" r:id="rId10"/>
    <p:sldId id="295" r:id="rId11"/>
    <p:sldId id="310" r:id="rId12"/>
    <p:sldId id="296" r:id="rId13"/>
    <p:sldId id="297" r:id="rId14"/>
    <p:sldId id="298" r:id="rId15"/>
    <p:sldId id="299" r:id="rId16"/>
    <p:sldId id="300" r:id="rId17"/>
    <p:sldId id="301" r:id="rId18"/>
    <p:sldId id="302" r:id="rId19"/>
    <p:sldId id="303" r:id="rId20"/>
    <p:sldId id="304" r:id="rId21"/>
    <p:sldId id="305" r:id="rId22"/>
    <p:sldId id="306" r:id="rId23"/>
    <p:sldId id="293" r:id="rId24"/>
    <p:sldId id="309"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3" autoAdjust="0"/>
    <p:restoredTop sz="86388" autoAdjust="0"/>
  </p:normalViewPr>
  <p:slideViewPr>
    <p:cSldViewPr snapToGrid="0" snapToObjects="1">
      <p:cViewPr varScale="1">
        <p:scale>
          <a:sx n="57" d="100"/>
          <a:sy n="57" d="100"/>
        </p:scale>
        <p:origin x="312" y="52"/>
      </p:cViewPr>
      <p:guideLst/>
    </p:cSldViewPr>
  </p:slideViewPr>
  <p:outlineViewPr>
    <p:cViewPr>
      <p:scale>
        <a:sx n="33" d="100"/>
        <a:sy n="33" d="100"/>
      </p:scale>
      <p:origin x="0" y="-2883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marL="0" marR="0" lvl="0" indent="0" algn="ctr" defTabSz="685783"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panose="020B0503020102020204"/>
              <a:ea typeface="+mn-ea"/>
              <a:cs typeface="+mn-cs"/>
            </a:endParaRPr>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1200"/>
              </a:spcBef>
              <a:spcAft>
                <a:spcPts val="1200"/>
              </a:spcAft>
              <a:buClrTx/>
              <a:buSzTx/>
              <a:buFontTx/>
              <a:buNone/>
              <a:tabLst/>
              <a:defRPr/>
            </a:pPr>
            <a:r>
              <a:rPr kumimoji="0" lang="en-US" sz="2000" b="1" i="0" u="none" strike="noStrike" kern="1200" cap="none" spc="0" normalizeH="0" baseline="0" noProof="0" dirty="0">
                <a:ln>
                  <a:noFill/>
                </a:ln>
                <a:solidFill>
                  <a:srgbClr val="575759"/>
                </a:solidFill>
                <a:effectLst/>
                <a:uLnTx/>
                <a:uFillTx/>
                <a:latin typeface="Tahoma" charset="0"/>
                <a:ea typeface="Tahoma" charset="0"/>
                <a:cs typeface="Tahoma" charset="0"/>
              </a:rPr>
              <a:t>Developed by:</a:t>
            </a:r>
            <a:endParaRPr kumimoji="0" lang="en-US" sz="2000" b="0" i="0" u="none" strike="noStrike" kern="1200" cap="none" spc="0" normalizeH="0" baseline="0" noProof="0" dirty="0">
              <a:ln>
                <a:noFill/>
              </a:ln>
              <a:solidFill>
                <a:srgbClr val="575759"/>
              </a:solidFill>
              <a:effectLst/>
              <a:uLnTx/>
              <a:uFillTx/>
              <a:latin typeface="Tahoma" charset="0"/>
              <a:ea typeface="Tahoma" charset="0"/>
              <a:cs typeface="Tahoma"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200" b="0" i="0" u="none" strike="noStrike" kern="1200" cap="none" spc="0" normalizeH="0" baseline="0" noProof="0" dirty="0">
                <a:ln>
                  <a:noFill/>
                </a:ln>
                <a:solidFill>
                  <a:srgbClr val="7F7F7F"/>
                </a:solidFill>
                <a:effectLst/>
                <a:uLnTx/>
                <a:uFillTx/>
                <a:latin typeface="Arial Rounded MT Bold" charset="0"/>
                <a:ea typeface="Times New Roman" charset="0"/>
                <a:cs typeface="Times New Roman" charset="0"/>
              </a:rPr>
              <a:t> </a:t>
            </a:r>
            <a:endParaRPr kumimoji="0" lang="en-US" sz="1200" b="0" i="0" u="none" strike="noStrike" kern="1200" cap="none" spc="0" normalizeH="0" baseline="0" noProof="0" dirty="0">
              <a:ln>
                <a:noFill/>
              </a:ln>
              <a:solidFill>
                <a:srgbClr val="404040"/>
              </a:solidFill>
              <a:effectLst/>
              <a:uLnTx/>
              <a:uFillTx/>
              <a:latin typeface="Franklin Gothic Book" panose="020B0503020102020204"/>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575759"/>
                </a:solidFill>
                <a:effectLst/>
                <a:uLnTx/>
                <a:uFillTx/>
                <a:latin typeface="Tahoma" charset="0"/>
                <a:ea typeface="Tahoma" charset="0"/>
                <a:cs typeface="Tahoma" charset="0"/>
              </a:rPr>
              <a:t>National Disability Institute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575759"/>
                </a:solidFill>
                <a:effectLst/>
                <a:uLnTx/>
                <a:uFillTx/>
                <a:latin typeface="Tahoma" charset="0"/>
                <a:ea typeface="Tahoma" charset="0"/>
                <a:cs typeface="Tahoma" charset="0"/>
              </a:rPr>
              <a:t>Washington, DC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575759"/>
                </a:solidFill>
                <a:effectLst/>
                <a:uLnTx/>
                <a:uFillTx/>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575759"/>
                </a:solidFill>
                <a:effectLst/>
                <a:uLnTx/>
                <a:uFillTx/>
                <a:latin typeface="Tahoma" charset="0"/>
                <a:ea typeface="Tahoma" charset="0"/>
                <a:cs typeface="Tahoma" charset="0"/>
              </a:rPr>
              <a:t>This training program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575759"/>
                </a:solidFill>
                <a:effectLst/>
                <a:uLnTx/>
                <a:uFillTx/>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63802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extLst>
      <p:ext uri="{BB962C8B-B14F-4D97-AF65-F5344CB8AC3E}">
        <p14:creationId xmlns:p14="http://schemas.microsoft.com/office/powerpoint/2010/main" val="356017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485AC5E9-28C9-498F-BCCA-E3048E5B58DF}" type="slidenum">
              <a:rPr kumimoji="0" lang="en-US" sz="1200" b="1" i="0" u="none" strike="noStrike" kern="1200" cap="none" spc="0" normalizeH="0" baseline="0" noProof="0" smtClean="0">
                <a:ln>
                  <a:noFill/>
                </a:ln>
                <a:solidFill>
                  <a:srgbClr val="FFFFFF"/>
                </a:solidFill>
                <a:effectLst/>
                <a:uLnTx/>
                <a:uFillTx/>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85781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Franklin Gothic Book" panose="020B0503020102020204"/>
              <a:ea typeface="+mn-ea"/>
              <a:cs typeface="+mn-cs"/>
            </a:endParaRPr>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Franklin Gothic Book" panose="020B0503020102020204"/>
              <a:ea typeface="+mn-ea"/>
              <a:cs typeface="+mn-cs"/>
            </a:endParaRPr>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Franklin Gothic Book" panose="020B0503020102020204"/>
              <a:ea typeface="+mn-ea"/>
              <a:cs typeface="+mn-cs"/>
            </a:endParaRPr>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extLst>
      <p:ext uri="{BB962C8B-B14F-4D97-AF65-F5344CB8AC3E}">
        <p14:creationId xmlns:p14="http://schemas.microsoft.com/office/powerpoint/2010/main" val="1910585095"/>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20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20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20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2.illinois.gov/aging/BenefitsAccess/Pages/Ride-Free-Transit-Benefit.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nada.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skjan.org/index.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2.illinois.gov/dceo/SmallBizAssistance/BeginHere/pages/sbdc.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2026386"/>
            <a:ext cx="8343900" cy="1100137"/>
          </a:xfrm>
        </p:spPr>
        <p:txBody>
          <a:bodyPr>
            <a:normAutofit fontScale="90000"/>
          </a:bodyPr>
          <a:lstStyle/>
          <a:p>
            <a:r>
              <a:rPr lang="en-US" sz="4400" dirty="0"/>
              <a:t>Module: 7 </a:t>
            </a:r>
            <a:br>
              <a:rPr lang="en-US" sz="4400" dirty="0"/>
            </a:br>
            <a:r>
              <a:rPr lang="en-US" sz="4400" dirty="0"/>
              <a:t>Self-Employment and Public Work Incentive Benefits </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1"/>
            <a:ext cx="8895520" cy="1881976"/>
          </a:xfrm>
        </p:spPr>
        <p:txBody>
          <a:bodyPr>
            <a:noAutofit/>
          </a:bodyPr>
          <a:lstStyle/>
          <a:p>
            <a:r>
              <a:rPr lang="en-US" dirty="0"/>
              <a:t>PASS for Small Business Development Costs: A Strategy to Retain Benefits for a Period of Time While Purchasing Business Items</a:t>
            </a:r>
          </a:p>
        </p:txBody>
      </p:sp>
      <p:sp>
        <p:nvSpPr>
          <p:cNvPr id="3" name="Content Placeholder 2"/>
          <p:cNvSpPr>
            <a:spLocks noGrp="1"/>
          </p:cNvSpPr>
          <p:nvPr>
            <p:ph idx="1"/>
          </p:nvPr>
        </p:nvSpPr>
        <p:spPr>
          <a:xfrm>
            <a:off x="240032" y="2712720"/>
            <a:ext cx="8623936" cy="3707958"/>
          </a:xfrm>
        </p:spPr>
        <p:txBody>
          <a:bodyPr>
            <a:normAutofit fontScale="92500" lnSpcReduction="10000"/>
          </a:bodyPr>
          <a:lstStyle/>
          <a:p>
            <a:pPr marL="205735" indent="-205735">
              <a:buNone/>
              <a:defRPr/>
            </a:pPr>
            <a:r>
              <a:rPr lang="en-US" dirty="0"/>
              <a:t>1. Define a work goal that will increase your earnings and reduce your SSA benefits in the future.</a:t>
            </a:r>
          </a:p>
          <a:p>
            <a:pPr marL="205735" indent="-205735">
              <a:buNone/>
              <a:defRPr/>
            </a:pPr>
            <a:r>
              <a:rPr lang="en-US" dirty="0"/>
              <a:t>2. How long will your goal take? The PASS cannot be ongoing, it is limited. How will things be paid for in the future?</a:t>
            </a:r>
          </a:p>
          <a:p>
            <a:pPr marL="205735" indent="-205735">
              <a:buNone/>
              <a:defRPr/>
            </a:pPr>
            <a:r>
              <a:rPr lang="en-US" dirty="0"/>
              <a:t>3. What small business costs will be included in PASS? </a:t>
            </a:r>
          </a:p>
          <a:p>
            <a:pPr marL="205735" indent="-205735">
              <a:buNone/>
              <a:defRPr/>
            </a:pPr>
            <a:r>
              <a:rPr lang="en-US" dirty="0"/>
              <a:t>4. Set up a budget for living expenses, income and PASS savings; if goal is self-employment prepare a business plan. </a:t>
            </a:r>
          </a:p>
          <a:p>
            <a:pPr marL="205735" indent="-205735">
              <a:buNone/>
              <a:defRPr/>
            </a:pPr>
            <a:r>
              <a:rPr lang="en-US" dirty="0"/>
              <a:t>5. A person needs to set up a separate PASS account in a bank or credit union and submit receipts for expenses. </a:t>
            </a:r>
          </a:p>
          <a:p>
            <a:pPr marL="205735" indent="-205735">
              <a:buNone/>
              <a:defRPr/>
            </a:pPr>
            <a:r>
              <a:rPr lang="en-US" dirty="0"/>
              <a:t>6. Submit PASS plan to a PASS Cadre for approval: 866-931-7057, ext. 32554.</a:t>
            </a:r>
          </a:p>
          <a:p>
            <a:pPr marL="205735" indent="-205735">
              <a:buNone/>
              <a:defRPr/>
            </a:pPr>
            <a:r>
              <a:rPr lang="en-US" sz="1600" dirty="0"/>
              <a:t>See Module 6 for more PASS information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851759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932998"/>
            <a:ext cx="8623935" cy="640080"/>
          </a:xfrm>
        </p:spPr>
        <p:txBody>
          <a:bodyPr>
            <a:noAutofit/>
          </a:bodyPr>
          <a:lstStyle/>
          <a:p>
            <a:r>
              <a:rPr lang="en-US" dirty="0"/>
              <a:t>Family Self-Sufficiency Program (FSS):</a:t>
            </a:r>
            <a:br>
              <a:rPr lang="en-US" dirty="0"/>
            </a:br>
            <a:r>
              <a:rPr lang="en-US" dirty="0"/>
              <a:t>HUD Work Support</a:t>
            </a:r>
          </a:p>
        </p:txBody>
      </p:sp>
      <p:sp>
        <p:nvSpPr>
          <p:cNvPr id="3" name="Content Placeholder 2"/>
          <p:cNvSpPr>
            <a:spLocks noGrp="1"/>
          </p:cNvSpPr>
          <p:nvPr>
            <p:ph idx="1"/>
          </p:nvPr>
        </p:nvSpPr>
        <p:spPr>
          <a:xfrm>
            <a:off x="240031" y="1905269"/>
            <a:ext cx="8623935" cy="4850294"/>
          </a:xfrm>
        </p:spPr>
        <p:txBody>
          <a:bodyPr/>
          <a:lstStyle/>
          <a:p>
            <a:r>
              <a:rPr lang="en-US" dirty="0"/>
              <a:t>Section 8 recipients usually are responsible to pay 30 percent of their income towards rent or home purchase.</a:t>
            </a:r>
          </a:p>
          <a:p>
            <a:r>
              <a:rPr lang="en-US" dirty="0"/>
              <a:t>It is important for a person who receives Section 8 or subsidized housing when they start work and have a change in earnings.</a:t>
            </a:r>
          </a:p>
          <a:p>
            <a:r>
              <a:rPr lang="en-US" dirty="0"/>
              <a:t>When rent increases due to work, a person may be able to save the increased rent portion in a Family Self-Sufficiency Program (FSS).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635915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 (FSS)</a:t>
            </a:r>
          </a:p>
        </p:txBody>
      </p:sp>
      <p:sp>
        <p:nvSpPr>
          <p:cNvPr id="3" name="Content Placeholder 2"/>
          <p:cNvSpPr>
            <a:spLocks noGrp="1"/>
          </p:cNvSpPr>
          <p:nvPr>
            <p:ph idx="1"/>
          </p:nvPr>
        </p:nvSpPr>
        <p:spPr/>
        <p:txBody>
          <a:bodyPr>
            <a:normAutofit lnSpcReduction="10000"/>
          </a:bodyPr>
          <a:lstStyle/>
          <a:p>
            <a:r>
              <a:rPr lang="en-US" dirty="0"/>
              <a:t>The Family Self-Sufficiency (FSS) program is a Housing and Urban Development (HUD) initiative that helps people and families who are receiving Section 8 Housing Choice Vouchers or rental assistance to set employment goals and save money to reach their goals. </a:t>
            </a:r>
          </a:p>
          <a:p>
            <a:r>
              <a:rPr lang="en-US" dirty="0"/>
              <a:t>A person or family prepares a goal plan for five years with their housing counselor.</a:t>
            </a:r>
          </a:p>
          <a:p>
            <a:r>
              <a:rPr lang="en-US" dirty="0"/>
              <a:t>When the person works and their earnings increases the amount due for rent, the extra amount paid to rent can be saved in a special account towards the person’s plan and goals.</a:t>
            </a:r>
          </a:p>
          <a:p>
            <a:r>
              <a:rPr lang="en-US" dirty="0"/>
              <a:t>The savings do not count as a resource for SSI or other benefits until the month the person obtains the monies. The monies grow tax-free and sometimes the program matches the savings.</a:t>
            </a:r>
          </a:p>
          <a:p>
            <a:r>
              <a:rPr lang="en-US" dirty="0"/>
              <a:t>When the plan is successfully completed, people who are self-employed may even spend the funds on business expenses or to purchase business equipment. The funds can even be saved in another account such as an ABLE account. How the savings is spent is up to the person.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633878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8317"/>
            <a:ext cx="8623935" cy="640080"/>
          </a:xfrm>
        </p:spPr>
        <p:txBody>
          <a:bodyPr>
            <a:noAutofit/>
          </a:bodyPr>
          <a:lstStyle/>
          <a:p>
            <a:r>
              <a:rPr lang="en-US" dirty="0"/>
              <a:t>Property Essential to Self-Support (PESS): </a:t>
            </a:r>
            <a:br>
              <a:rPr lang="en-US" dirty="0"/>
            </a:br>
            <a:r>
              <a:rPr lang="en-US" dirty="0"/>
              <a:t>SSI Beneficiaries</a:t>
            </a:r>
          </a:p>
        </p:txBody>
      </p:sp>
      <p:sp>
        <p:nvSpPr>
          <p:cNvPr id="3" name="Content Placeholder 2"/>
          <p:cNvSpPr>
            <a:spLocks noGrp="1"/>
          </p:cNvSpPr>
          <p:nvPr>
            <p:ph idx="1"/>
          </p:nvPr>
        </p:nvSpPr>
        <p:spPr>
          <a:xfrm>
            <a:off x="240030" y="1905269"/>
            <a:ext cx="8623935" cy="4850294"/>
          </a:xfrm>
        </p:spPr>
        <p:txBody>
          <a:bodyPr/>
          <a:lstStyle/>
          <a:p>
            <a:r>
              <a:rPr lang="en-US" dirty="0"/>
              <a:t>SSI beneficiaries are limited to how much they may own in terms of countable resources – this even includes items needed for employment.</a:t>
            </a:r>
          </a:p>
          <a:p>
            <a:r>
              <a:rPr lang="en-US" dirty="0"/>
              <a:t>An application can be submitted to SSA requesting exclusion of Property Essential to Self-support.</a:t>
            </a:r>
          </a:p>
          <a:p>
            <a:r>
              <a:rPr lang="en-US" dirty="0"/>
              <a:t>With a resource limit of $2,000 for an individual who receives SSI, PESS becomes an important strategy to get tools needed for self-employment.</a:t>
            </a:r>
          </a:p>
          <a:p>
            <a:r>
              <a:rPr lang="en-US" dirty="0"/>
              <a:t>A business owner can have up to $6,000 of equity value in items needed for work. If approved, if value is less than $6,000, the value of the items is not counted towards the SSI resource limit. </a:t>
            </a:r>
          </a:p>
          <a:p>
            <a:pPr marL="0" indent="0">
              <a:buNone/>
            </a:pPr>
            <a:endParaRPr lang="en-US" b="1" dirty="0"/>
          </a:p>
          <a:p>
            <a:pPr marL="0" indent="0">
              <a:buNone/>
            </a:pPr>
            <a:r>
              <a:rPr lang="en-US" b="1" dirty="0"/>
              <a:t>Activity: For your dream business, what tools or equipment would you need?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1239098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6854"/>
            <a:ext cx="8623935" cy="640080"/>
          </a:xfrm>
        </p:spPr>
        <p:txBody>
          <a:bodyPr>
            <a:noAutofit/>
          </a:bodyPr>
          <a:lstStyle/>
          <a:p>
            <a:r>
              <a:rPr lang="en-US" dirty="0"/>
              <a:t>What Is Assistive Technology (AT)?</a:t>
            </a:r>
          </a:p>
        </p:txBody>
      </p:sp>
      <p:sp>
        <p:nvSpPr>
          <p:cNvPr id="3" name="Content Placeholder 2"/>
          <p:cNvSpPr>
            <a:spLocks noGrp="1"/>
          </p:cNvSpPr>
          <p:nvPr>
            <p:ph idx="1"/>
          </p:nvPr>
        </p:nvSpPr>
        <p:spPr>
          <a:xfrm>
            <a:off x="240031" y="1772198"/>
            <a:ext cx="8623935" cy="4850294"/>
          </a:xfrm>
        </p:spPr>
        <p:txBody>
          <a:bodyPr/>
          <a:lstStyle/>
          <a:p>
            <a:r>
              <a:rPr lang="en-US" dirty="0"/>
              <a:t>Assistive, adaptive and rehabilitative devices for people with disabilities.</a:t>
            </a:r>
          </a:p>
          <a:p>
            <a:r>
              <a:rPr lang="en-US" dirty="0"/>
              <a:t>Includes the process used in selecting, locating and using AT.</a:t>
            </a:r>
          </a:p>
          <a:p>
            <a:r>
              <a:rPr lang="en-US" dirty="0"/>
              <a:t>Assistive technology promotes greater independence by helping people to perform tasks that they were formerly unable to do, or have difficulty trying to do.</a:t>
            </a:r>
          </a:p>
          <a:p>
            <a:r>
              <a:rPr lang="en-US" dirty="0"/>
              <a:t>The Illinois Assistive Technology Program can help: </a:t>
            </a:r>
            <a:r>
              <a:rPr lang="en-US" u="sng" dirty="0">
                <a:hlinkClick r:id="rId2"/>
              </a:rPr>
              <a:t>iltech.org</a:t>
            </a:r>
            <a:r>
              <a:rPr lang="en-US" u="sng" dirty="0"/>
              <a: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26570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Examples</a:t>
            </a:r>
          </a:p>
        </p:txBody>
      </p:sp>
      <p:sp>
        <p:nvSpPr>
          <p:cNvPr id="3" name="Content Placeholder 2"/>
          <p:cNvSpPr>
            <a:spLocks noGrp="1"/>
          </p:cNvSpPr>
          <p:nvPr>
            <p:ph idx="1"/>
          </p:nvPr>
        </p:nvSpPr>
        <p:spPr/>
        <p:txBody>
          <a:bodyPr/>
          <a:lstStyle/>
          <a:p>
            <a:r>
              <a:rPr lang="en-US" dirty="0"/>
              <a:t>Adapted farming equipment</a:t>
            </a:r>
          </a:p>
          <a:p>
            <a:r>
              <a:rPr lang="en-US" dirty="0"/>
              <a:t>Adapted business equipment</a:t>
            </a:r>
          </a:p>
          <a:p>
            <a:r>
              <a:rPr lang="en-US" dirty="0"/>
              <a:t>Computers, smartphones, communication devices, iPads</a:t>
            </a:r>
          </a:p>
          <a:p>
            <a:r>
              <a:rPr lang="en-US" dirty="0"/>
              <a:t>Hearing and vision aids</a:t>
            </a:r>
          </a:p>
          <a:p>
            <a:r>
              <a:rPr lang="en-US" dirty="0"/>
              <a:t>Home or vehicle modification</a:t>
            </a:r>
          </a:p>
          <a:p>
            <a:r>
              <a:rPr lang="en-US" dirty="0"/>
              <a:t>Standing wheelchairs, wheelchairs, scooters </a:t>
            </a:r>
          </a:p>
          <a:p>
            <a:r>
              <a:rPr lang="en-US" dirty="0"/>
              <a:t>Other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213850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Paying for Assistive Technology</a:t>
            </a:r>
          </a:p>
        </p:txBody>
      </p:sp>
      <p:sp>
        <p:nvSpPr>
          <p:cNvPr id="3" name="Content Placeholder 2"/>
          <p:cNvSpPr>
            <a:spLocks noGrp="1"/>
          </p:cNvSpPr>
          <p:nvPr>
            <p:ph idx="1"/>
          </p:nvPr>
        </p:nvSpPr>
        <p:spPr/>
        <p:txBody>
          <a:bodyPr/>
          <a:lstStyle/>
          <a:p>
            <a:r>
              <a:rPr lang="en-US" dirty="0"/>
              <a:t>Employer</a:t>
            </a:r>
          </a:p>
          <a:p>
            <a:r>
              <a:rPr lang="en-US" dirty="0"/>
              <a:t>School system</a:t>
            </a:r>
          </a:p>
          <a:p>
            <a:r>
              <a:rPr lang="en-US" dirty="0"/>
              <a:t>Medicaid, Medicare, private insurance  </a:t>
            </a:r>
          </a:p>
          <a:p>
            <a:r>
              <a:rPr lang="en-US" dirty="0"/>
              <a:t>Vocational rehabilitation</a:t>
            </a:r>
          </a:p>
          <a:p>
            <a:r>
              <a:rPr lang="en-US" dirty="0"/>
              <a:t>Private Pay: IRWE, PESS, ABLE account, Special Needs or Pooled Trust</a:t>
            </a:r>
          </a:p>
          <a:p>
            <a:r>
              <a:rPr lang="en-US" dirty="0"/>
              <a:t>Alternative Financing Program offers affordable loans to purchase AT: </a:t>
            </a:r>
          </a:p>
          <a:p>
            <a:pPr marL="0" indent="0">
              <a:buNone/>
            </a:pPr>
            <a:r>
              <a:rPr lang="en-US" dirty="0"/>
              <a:t>Illinois Assistive Technology Program: </a:t>
            </a:r>
            <a:r>
              <a:rPr lang="en-US" u="sng" dirty="0">
                <a:hlinkClick r:id="rId2"/>
              </a:rPr>
              <a:t>iltech.org</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49071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Reliable Transportation</a:t>
            </a:r>
          </a:p>
        </p:txBody>
      </p:sp>
      <p:sp>
        <p:nvSpPr>
          <p:cNvPr id="3" name="Content Placeholder 2"/>
          <p:cNvSpPr>
            <a:spLocks noGrp="1"/>
          </p:cNvSpPr>
          <p:nvPr>
            <p:ph idx="1"/>
          </p:nvPr>
        </p:nvSpPr>
        <p:spPr>
          <a:xfrm>
            <a:off x="240032" y="1957388"/>
            <a:ext cx="8623935" cy="4463290"/>
          </a:xfrm>
        </p:spPr>
        <p:txBody>
          <a:bodyPr/>
          <a:lstStyle/>
          <a:p>
            <a:r>
              <a:rPr lang="en-US" dirty="0"/>
              <a:t>Vehicle modification: https://www.sralab.org/lifecenter/resources/listing-accessible-cars-vans-rental-vans-and-modification-vendors</a:t>
            </a:r>
          </a:p>
          <a:p>
            <a:r>
              <a:rPr lang="en-US" dirty="0"/>
              <a:t>Free Ride Transit System: </a:t>
            </a:r>
            <a:r>
              <a:rPr lang="en-US" dirty="0">
                <a:hlinkClick r:id="rId2"/>
              </a:rPr>
              <a:t>www2.illinois.gov/aging/BenefitsAccess/Pages/Ride-Free-Transit-Benefit.aspx</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204112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a Reliable Vehicle</a:t>
            </a:r>
          </a:p>
        </p:txBody>
      </p:sp>
      <p:sp>
        <p:nvSpPr>
          <p:cNvPr id="3" name="Content Placeholder 2"/>
          <p:cNvSpPr>
            <a:spLocks noGrp="1"/>
          </p:cNvSpPr>
          <p:nvPr>
            <p:ph idx="1"/>
          </p:nvPr>
        </p:nvSpPr>
        <p:spPr/>
        <p:txBody>
          <a:bodyPr/>
          <a:lstStyle/>
          <a:p>
            <a:pPr>
              <a:defRPr/>
            </a:pPr>
            <a:r>
              <a:rPr lang="en-US" dirty="0"/>
              <a:t>Consumer Reports is in libraries and it lists the most reliable and un-reliable cars in its April edition.</a:t>
            </a:r>
          </a:p>
          <a:p>
            <a:pPr>
              <a:defRPr/>
            </a:pPr>
            <a:r>
              <a:rPr lang="en-US" dirty="0"/>
              <a:t>An estimate of a vehicle’s value can be printed by entering the year, make, model, mileage and your Zip code at: </a:t>
            </a:r>
            <a:r>
              <a:rPr lang="en-US" dirty="0">
                <a:hlinkClick r:id="rId2"/>
              </a:rPr>
              <a:t>nada.com</a:t>
            </a:r>
            <a:r>
              <a:rPr lang="en-US" dirty="0"/>
              <a:t>.</a:t>
            </a:r>
          </a:p>
          <a:p>
            <a:pPr>
              <a:defRPr/>
            </a:pPr>
            <a:r>
              <a:rPr lang="en-US" dirty="0"/>
              <a:t>Pre-Purchase Evaluation: ask an independent repair shop what they would charge to look over a used vehicle you are thinking about purchasing. If the selling dealer is not willing to release the car or will not do the necessary repairs, go to another dealer. On average, a pre-purchase evaluation will save you $2,000 - $4,000.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extLst>
      <p:ext uri="{BB962C8B-B14F-4D97-AF65-F5344CB8AC3E}">
        <p14:creationId xmlns:p14="http://schemas.microsoft.com/office/powerpoint/2010/main" val="1323984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Getting a Vehicle Loan </a:t>
            </a:r>
          </a:p>
        </p:txBody>
      </p:sp>
      <p:sp>
        <p:nvSpPr>
          <p:cNvPr id="3" name="Content Placeholder 2"/>
          <p:cNvSpPr>
            <a:spLocks noGrp="1"/>
          </p:cNvSpPr>
          <p:nvPr>
            <p:ph idx="1"/>
          </p:nvPr>
        </p:nvSpPr>
        <p:spPr>
          <a:xfrm>
            <a:off x="240032" y="1785938"/>
            <a:ext cx="8623935" cy="4634740"/>
          </a:xfrm>
        </p:spPr>
        <p:txBody>
          <a:bodyPr/>
          <a:lstStyle/>
          <a:p>
            <a:pPr>
              <a:defRPr/>
            </a:pPr>
            <a:r>
              <a:rPr lang="en-US" dirty="0"/>
              <a:t>Have you taken steps to build a good credit score?</a:t>
            </a:r>
          </a:p>
          <a:p>
            <a:pPr>
              <a:defRPr/>
            </a:pPr>
            <a:r>
              <a:rPr lang="en-US" dirty="0"/>
              <a:t>Do you qualify for a loan from your local bank or credit union?</a:t>
            </a:r>
          </a:p>
          <a:p>
            <a:pPr>
              <a:defRPr/>
            </a:pPr>
            <a:r>
              <a:rPr lang="en-US" dirty="0"/>
              <a:t>Do you qualify for a low-interest loan with a car manufacturer?</a:t>
            </a:r>
          </a:p>
          <a:p>
            <a:pPr>
              <a:defRPr/>
            </a:pPr>
            <a:r>
              <a:rPr lang="en-US" dirty="0"/>
              <a:t>Make sure the term of the loan is less than five years.</a:t>
            </a:r>
          </a:p>
          <a:p>
            <a:pPr>
              <a:defRPr/>
            </a:pPr>
            <a:r>
              <a:rPr lang="en-US" dirty="0"/>
              <a:t>Beware of buy here pay here loans; they may offer a plan with payments of $100 every two weeks, not telling you how much you would pay total at a high interest rate with a long term. The vehicle may not last that long. It may not be affordable.</a:t>
            </a:r>
          </a:p>
          <a:p>
            <a:pPr marL="0" indent="0">
              <a:buNone/>
            </a:pPr>
            <a:r>
              <a:rPr lang="en-US" dirty="0"/>
              <a:t>https://illinoisattorneygeneral.gov/consumers/consumer_publications.html#autobuying</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11412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50600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Community Connections </a:t>
            </a:r>
          </a:p>
        </p:txBody>
      </p:sp>
      <p:sp>
        <p:nvSpPr>
          <p:cNvPr id="3" name="Content Placeholder 2"/>
          <p:cNvSpPr>
            <a:spLocks noGrp="1"/>
          </p:cNvSpPr>
          <p:nvPr>
            <p:ph idx="1"/>
          </p:nvPr>
        </p:nvSpPr>
        <p:spPr>
          <a:xfrm>
            <a:off x="240032" y="1871662"/>
            <a:ext cx="8623935" cy="4549015"/>
          </a:xfrm>
        </p:spPr>
        <p:txBody>
          <a:bodyPr/>
          <a:lstStyle/>
          <a:p>
            <a:r>
              <a:rPr lang="en-US" dirty="0"/>
              <a:t>Local Department of Social Services</a:t>
            </a:r>
          </a:p>
          <a:p>
            <a:r>
              <a:rPr lang="en-US" dirty="0"/>
              <a:t>Social Security Administration: Work Incentive Liaison</a:t>
            </a:r>
          </a:p>
          <a:p>
            <a:r>
              <a:rPr lang="en-US" dirty="0"/>
              <a:t>WIPA / CWIC</a:t>
            </a:r>
          </a:p>
          <a:p>
            <a:r>
              <a:rPr lang="en-US" dirty="0"/>
              <a:t>Small Business Development Center</a:t>
            </a:r>
          </a:p>
          <a:p>
            <a:r>
              <a:rPr lang="en-US" dirty="0"/>
              <a:t>Illinois Alternative Finance Program</a:t>
            </a:r>
          </a:p>
          <a:p>
            <a:r>
              <a:rPr lang="en-US" dirty="0"/>
              <a:t>Illinois Attorney General’s Office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129275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idx="1"/>
          </p:nvPr>
        </p:nvSpPr>
        <p:spPr/>
        <p:txBody>
          <a:bodyPr/>
          <a:lstStyle/>
          <a:p>
            <a:pPr marL="400040" indent="-400040">
              <a:buNone/>
            </a:pPr>
            <a:r>
              <a:rPr lang="en-US" dirty="0"/>
              <a:t>Explore your dream job.</a:t>
            </a:r>
          </a:p>
          <a:p>
            <a:r>
              <a:rPr lang="en-US" dirty="0"/>
              <a:t>Would you be able to earn more income by being self-employed?</a:t>
            </a:r>
          </a:p>
          <a:p>
            <a:r>
              <a:rPr lang="en-US" dirty="0"/>
              <a:t>Do you need Assistive Technology to increase your productivity or quality of life? </a:t>
            </a:r>
          </a:p>
          <a:p>
            <a:r>
              <a:rPr lang="en-US" dirty="0"/>
              <a:t>Who could help you start your business and manage your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1994711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974195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 </a:t>
            </a:r>
          </a:p>
        </p:txBody>
      </p:sp>
      <p:sp>
        <p:nvSpPr>
          <p:cNvPr id="3" name="Content Placeholder 2"/>
          <p:cNvSpPr>
            <a:spLocks noGrp="1"/>
          </p:cNvSpPr>
          <p:nvPr>
            <p:ph idx="1"/>
          </p:nvPr>
        </p:nvSpPr>
        <p:spPr>
          <a:xfrm>
            <a:off x="240032" y="2408348"/>
            <a:ext cx="8623935" cy="4012329"/>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endParaRPr lang="en-US" dirty="0"/>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endParaRPr lang="en-US" dirty="0"/>
          </a:p>
          <a:p>
            <a:pPr marL="400050" indent="-400050" algn="ctr">
              <a:lnSpc>
                <a:spcPct val="100000"/>
              </a:lnSpc>
              <a:buNone/>
            </a:pPr>
            <a:r>
              <a:rPr lang="en-US" dirty="0"/>
              <a:t>Thank YOU!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130594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a:t>Learn rights and responsibilities</a:t>
            </a:r>
          </a:p>
          <a:p>
            <a:r>
              <a:rPr lang="en-US" dirty="0"/>
              <a:t>Small business development</a:t>
            </a:r>
          </a:p>
          <a:p>
            <a:pPr lvl="0"/>
            <a:r>
              <a:rPr lang="en-US" dirty="0"/>
              <a:t>SNAP and HUD Family Self-Sufficiency work supports</a:t>
            </a:r>
          </a:p>
          <a:p>
            <a:pPr lvl="0"/>
            <a:r>
              <a:rPr lang="en-US" dirty="0"/>
              <a:t>PESS: Property Essential to Self-Support</a:t>
            </a:r>
          </a:p>
          <a:p>
            <a:pPr lvl="0"/>
            <a:r>
              <a:rPr lang="en-US" dirty="0"/>
              <a:t>Alternative Finance Project – Assistive technology loans</a:t>
            </a:r>
          </a:p>
          <a:p>
            <a:pPr lvl="0"/>
            <a:r>
              <a:rPr lang="en-US" dirty="0"/>
              <a:t>Reliable transportation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7037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Responsibilities</a:t>
            </a:r>
          </a:p>
        </p:txBody>
      </p:sp>
      <p:sp>
        <p:nvSpPr>
          <p:cNvPr id="3" name="Content Placeholder 2"/>
          <p:cNvSpPr>
            <a:spLocks noGrp="1"/>
          </p:cNvSpPr>
          <p:nvPr>
            <p:ph idx="1"/>
          </p:nvPr>
        </p:nvSpPr>
        <p:spPr/>
        <p:txBody>
          <a:bodyPr/>
          <a:lstStyle/>
          <a:p>
            <a:r>
              <a:rPr lang="en-US" dirty="0"/>
              <a:t>It is everyone’s right and responsibility to work in an effort to provide more options for saving money and owning assets that have value and provide security.</a:t>
            </a:r>
          </a:p>
          <a:p>
            <a:r>
              <a:rPr lang="en-US" dirty="0"/>
              <a:t>SSA disability beneficiaries can work for a business or start their own business.</a:t>
            </a:r>
          </a:p>
          <a:p>
            <a:r>
              <a:rPr lang="en-US" dirty="0"/>
              <a:t>By using the work supports available through the SSA and public benefits, people can take steps to plan-fully save money and successfully leave benefits when ready.</a:t>
            </a:r>
          </a:p>
          <a:p>
            <a:r>
              <a:rPr lang="en-US" dirty="0"/>
              <a:t>Accommodations and assistive technology (AT) can help people improve the quality of their lives: </a:t>
            </a:r>
            <a:r>
              <a:rPr lang="en-US" dirty="0">
                <a:hlinkClick r:id="rId2"/>
              </a:rPr>
              <a:t>askjan.org/</a:t>
            </a:r>
            <a:r>
              <a:rPr lang="en-US" dirty="0" err="1">
                <a:hlinkClick r:id="rId2"/>
              </a:rPr>
              <a:t>index.cfm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75859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69234"/>
            <a:ext cx="8623935" cy="640080"/>
          </a:xfrm>
        </p:spPr>
        <p:txBody>
          <a:bodyPr>
            <a:noAutofit/>
          </a:bodyPr>
          <a:lstStyle/>
          <a:p>
            <a:r>
              <a:rPr lang="en-US" dirty="0"/>
              <a:t>Small Business</a:t>
            </a:r>
          </a:p>
        </p:txBody>
      </p:sp>
      <p:sp>
        <p:nvSpPr>
          <p:cNvPr id="3" name="Content Placeholder 2"/>
          <p:cNvSpPr>
            <a:spLocks noGrp="1"/>
          </p:cNvSpPr>
          <p:nvPr>
            <p:ph idx="1"/>
          </p:nvPr>
        </p:nvSpPr>
        <p:spPr>
          <a:xfrm>
            <a:off x="240032" y="1800224"/>
            <a:ext cx="8623935" cy="4620453"/>
          </a:xfrm>
        </p:spPr>
        <p:txBody>
          <a:bodyPr/>
          <a:lstStyle/>
          <a:p>
            <a:r>
              <a:rPr lang="en-US" dirty="0"/>
              <a:t>Microenterprise is defined as a business having five or less employees and start-up costs of less than $35,000.</a:t>
            </a:r>
          </a:p>
          <a:p>
            <a:r>
              <a:rPr lang="en-US" dirty="0"/>
              <a:t>The local Chamber of Commerce may be able to provide small business training. </a:t>
            </a:r>
          </a:p>
          <a:p>
            <a:r>
              <a:rPr lang="en-US" dirty="0"/>
              <a:t>Vocational rehabilitation may be able to provide tools, training and coaching services.</a:t>
            </a:r>
          </a:p>
          <a:p>
            <a:r>
              <a:rPr lang="en-US" dirty="0"/>
              <a:t>If you have an ABLE account, purchasing tools for work, a vehicle and/or assistive technology are qualified disability expenses.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4140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91154"/>
            <a:ext cx="8655488" cy="640080"/>
          </a:xfrm>
        </p:spPr>
        <p:txBody>
          <a:bodyPr>
            <a:noAutofit/>
          </a:bodyPr>
          <a:lstStyle/>
          <a:p>
            <a:r>
              <a:rPr lang="en-US" dirty="0"/>
              <a:t>Small Business Work Benefits</a:t>
            </a:r>
          </a:p>
        </p:txBody>
      </p:sp>
      <p:sp>
        <p:nvSpPr>
          <p:cNvPr id="3" name="Content Placeholder 2"/>
          <p:cNvSpPr>
            <a:spLocks noGrp="1"/>
          </p:cNvSpPr>
          <p:nvPr>
            <p:ph idx="1"/>
          </p:nvPr>
        </p:nvSpPr>
        <p:spPr>
          <a:xfrm>
            <a:off x="240032" y="1928812"/>
            <a:ext cx="8623935" cy="4491865"/>
          </a:xfrm>
        </p:spPr>
        <p:txBody>
          <a:bodyPr>
            <a:normAutofit/>
          </a:bodyPr>
          <a:lstStyle/>
          <a:p>
            <a:pPr marL="12700" lvl="1" indent="0">
              <a:buNone/>
            </a:pPr>
            <a:r>
              <a:rPr lang="en-US" sz="2000" dirty="0"/>
              <a:t>Owning a small business may make it possible to:</a:t>
            </a:r>
          </a:p>
          <a:p>
            <a:pPr marL="298450" lvl="1" indent="-285750">
              <a:buClr>
                <a:srgbClr val="575759"/>
              </a:buClr>
              <a:buSzPct val="145000"/>
              <a:buFont typeface="Arial" charset="0"/>
              <a:buChar char="•"/>
            </a:pPr>
            <a:r>
              <a:rPr lang="en-US" sz="2000" dirty="0"/>
              <a:t>Work from home</a:t>
            </a:r>
          </a:p>
          <a:p>
            <a:pPr marL="298450" lvl="1" indent="-285750">
              <a:buClr>
                <a:srgbClr val="575759"/>
              </a:buClr>
              <a:buSzPct val="145000"/>
              <a:buFont typeface="Arial" charset="0"/>
              <a:buChar char="•"/>
            </a:pPr>
            <a:r>
              <a:rPr lang="en-US" sz="2000" dirty="0"/>
              <a:t>Schedule flexible work hours</a:t>
            </a:r>
          </a:p>
          <a:p>
            <a:pPr marL="298450" lvl="1" indent="-285750">
              <a:buClr>
                <a:srgbClr val="575759"/>
              </a:buClr>
              <a:buSzPct val="145000"/>
              <a:buFont typeface="Arial" charset="0"/>
              <a:buChar char="•"/>
            </a:pPr>
            <a:r>
              <a:rPr lang="en-US" sz="2000" dirty="0"/>
              <a:t>Accommodations may be easier when self-employed</a:t>
            </a:r>
          </a:p>
          <a:p>
            <a:pPr marL="298450" lvl="1" indent="-285750">
              <a:buClr>
                <a:srgbClr val="575759"/>
              </a:buClr>
              <a:buSzPct val="145000"/>
              <a:buFont typeface="Arial" charset="0"/>
              <a:buChar char="•"/>
            </a:pPr>
            <a:r>
              <a:rPr lang="en-US" sz="2000" dirty="0"/>
              <a:t>Reliable transportation may not be needed when a person is self-employed and working from home or when customers come to the person or the job is done remotely. </a:t>
            </a:r>
          </a:p>
          <a:p>
            <a:pPr marL="0" indent="0">
              <a:buNone/>
            </a:pPr>
            <a:endParaRPr lang="en-US" b="1" dirty="0"/>
          </a:p>
          <a:p>
            <a:pPr marL="0" indent="0">
              <a:buNone/>
            </a:pPr>
            <a:r>
              <a:rPr lang="en-US" b="1" dirty="0"/>
              <a:t>Activity: </a:t>
            </a:r>
            <a:r>
              <a:rPr lang="en-US" dirty="0"/>
              <a:t>If you could start a business, what kind of business or work would you want to do?</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205394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Business Development</a:t>
            </a:r>
          </a:p>
        </p:txBody>
      </p:sp>
      <p:sp>
        <p:nvSpPr>
          <p:cNvPr id="3" name="Content Placeholder 2"/>
          <p:cNvSpPr>
            <a:spLocks noGrp="1"/>
          </p:cNvSpPr>
          <p:nvPr>
            <p:ph idx="1"/>
          </p:nvPr>
        </p:nvSpPr>
        <p:spPr/>
        <p:txBody>
          <a:bodyPr>
            <a:normAutofit/>
          </a:bodyPr>
          <a:lstStyle/>
          <a:p>
            <a:pPr marL="0" indent="0">
              <a:buNone/>
            </a:pPr>
            <a:r>
              <a:rPr lang="en-US" dirty="0"/>
              <a:t>The Illinois Small Business Development Centers offer:</a:t>
            </a:r>
          </a:p>
          <a:p>
            <a:r>
              <a:rPr lang="en-US" dirty="0"/>
              <a:t>One-on-one business advice and management assistance. </a:t>
            </a:r>
          </a:p>
          <a:p>
            <a:r>
              <a:rPr lang="en-US" dirty="0"/>
              <a:t>Assistance with the development of business plans. </a:t>
            </a:r>
          </a:p>
          <a:p>
            <a:r>
              <a:rPr lang="en-US" dirty="0"/>
              <a:t>Help with accessing market information and the development of marketing plans. </a:t>
            </a:r>
          </a:p>
          <a:p>
            <a:r>
              <a:rPr lang="en-US" dirty="0"/>
              <a:t>Assistance with accessing business financing programs. </a:t>
            </a:r>
          </a:p>
          <a:p>
            <a:r>
              <a:rPr lang="en-US" dirty="0"/>
              <a:t>Assistance with financial analysis and planning. </a:t>
            </a:r>
          </a:p>
          <a:p>
            <a:r>
              <a:rPr lang="en-US" dirty="0"/>
              <a:t>Access to business education and training opportunities. </a:t>
            </a:r>
          </a:p>
          <a:p>
            <a:r>
              <a:rPr lang="en-US" dirty="0"/>
              <a:t>Specialized services in technology, innovation and entrepreneurial development.</a:t>
            </a:r>
          </a:p>
          <a:p>
            <a:pPr marL="0" indent="0">
              <a:buNone/>
            </a:pPr>
            <a:r>
              <a:rPr lang="en-US" dirty="0">
                <a:hlinkClick r:id="rId2"/>
              </a:rPr>
              <a:t>www2.illinois.gov/dceo/SmallBizAssistance/BeginHere/pages/sbdc.aspx</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63046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7286"/>
            <a:ext cx="8623935" cy="640080"/>
          </a:xfrm>
        </p:spPr>
        <p:txBody>
          <a:bodyPr>
            <a:noAutofit/>
          </a:bodyPr>
          <a:lstStyle/>
          <a:p>
            <a:r>
              <a:rPr lang="en-US" dirty="0"/>
              <a:t>SSI/SSDI Beneficiaries Self-Employment Alert Items</a:t>
            </a:r>
          </a:p>
        </p:txBody>
      </p:sp>
      <p:sp>
        <p:nvSpPr>
          <p:cNvPr id="3" name="Content Placeholder 2"/>
          <p:cNvSpPr>
            <a:spLocks noGrp="1"/>
          </p:cNvSpPr>
          <p:nvPr>
            <p:ph idx="1"/>
          </p:nvPr>
        </p:nvSpPr>
        <p:spPr>
          <a:xfrm>
            <a:off x="240029" y="1905269"/>
            <a:ext cx="8623935" cy="4850294"/>
          </a:xfrm>
        </p:spPr>
        <p:txBody>
          <a:bodyPr>
            <a:normAutofit lnSpcReduction="10000"/>
          </a:bodyPr>
          <a:lstStyle/>
          <a:p>
            <a:r>
              <a:rPr lang="en-US" dirty="0"/>
              <a:t>It is important to submit a request for consideration for self-employment to SSA.</a:t>
            </a:r>
          </a:p>
          <a:p>
            <a:r>
              <a:rPr lang="en-US" dirty="0"/>
              <a:t>Sometimes a hobby is not considered self-employment; SSA needs to make that decision.</a:t>
            </a:r>
          </a:p>
          <a:p>
            <a:r>
              <a:rPr lang="en-US" dirty="0"/>
              <a:t>Only report NET earnings and hours worked for self-employment to SSA. That means subtract all business expenses, self-employment tax and work support expenses first. </a:t>
            </a:r>
          </a:p>
          <a:p>
            <a:r>
              <a:rPr lang="en-US" dirty="0"/>
              <a:t>An Impairment Related Work Expense (IRWE) may be easier to calculate as a business expense rather than needing to report the expense monthly.</a:t>
            </a:r>
          </a:p>
          <a:p>
            <a:r>
              <a:rPr lang="en-US" dirty="0"/>
              <a:t>If an SSDI beneficiary spends 80 hours or more a month self-employed; they would be using Trial Work Period months. Time spent planning the business does not count. After the TWP has been completed, net earnings and self-employment tax (NESE) earnings are used to determine in pay status for SSDI. NESE earnings are calculated to determine SSI payment status each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20469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719717"/>
            <a:ext cx="8623935" cy="640080"/>
          </a:xfrm>
        </p:spPr>
        <p:txBody>
          <a:bodyPr>
            <a:noAutofit/>
          </a:bodyPr>
          <a:lstStyle/>
          <a:p>
            <a:r>
              <a:rPr lang="en-US" dirty="0"/>
              <a:t>Work Stipends</a:t>
            </a:r>
          </a:p>
        </p:txBody>
      </p:sp>
      <p:sp>
        <p:nvSpPr>
          <p:cNvPr id="3" name="Content Placeholder 2"/>
          <p:cNvSpPr>
            <a:spLocks noGrp="1"/>
          </p:cNvSpPr>
          <p:nvPr>
            <p:ph idx="1"/>
          </p:nvPr>
        </p:nvSpPr>
        <p:spPr>
          <a:xfrm>
            <a:off x="240030" y="1772198"/>
            <a:ext cx="8623935" cy="4850294"/>
          </a:xfrm>
        </p:spPr>
        <p:txBody>
          <a:bodyPr/>
          <a:lstStyle/>
          <a:p>
            <a:r>
              <a:rPr lang="en-US" dirty="0"/>
              <a:t>Sometimes a person needs a chance to try working.</a:t>
            </a:r>
          </a:p>
          <a:p>
            <a:r>
              <a:rPr lang="en-US" dirty="0"/>
              <a:t>Sometimes there are chances to work for a HUD agency or a Foster Grandparent Program.</a:t>
            </a:r>
          </a:p>
          <a:p>
            <a:r>
              <a:rPr lang="en-US" dirty="0"/>
              <a:t>A stipend of less than $200 per month does not count towards income for the following:</a:t>
            </a:r>
          </a:p>
          <a:p>
            <a:pPr lvl="1"/>
            <a:r>
              <a:rPr lang="en-US" sz="2000" dirty="0"/>
              <a:t>SSI</a:t>
            </a:r>
          </a:p>
          <a:p>
            <a:pPr lvl="1"/>
            <a:r>
              <a:rPr lang="en-US" sz="2000" dirty="0"/>
              <a:t>SSDI</a:t>
            </a:r>
          </a:p>
          <a:p>
            <a:pPr lvl="1"/>
            <a:r>
              <a:rPr lang="en-US" sz="2000" dirty="0"/>
              <a:t>Section 8 rent subsidy</a:t>
            </a:r>
          </a:p>
          <a:p>
            <a:r>
              <a:rPr lang="en-US" dirty="0"/>
              <a:t>This could help a person earn more money and start a resume with recent work to get a better job soon.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3351952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1_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315</TotalTime>
  <Words>1727</Words>
  <Application>Microsoft Office PowerPoint</Application>
  <PresentationFormat>On-screen Show (4:3)</PresentationFormat>
  <Paragraphs>156</Paragraphs>
  <Slides>23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Arial Rounded MT Bold</vt:lpstr>
      <vt:lpstr>Calibri</vt:lpstr>
      <vt:lpstr>Courier New</vt:lpstr>
      <vt:lpstr>Franklin Gothic Book</vt:lpstr>
      <vt:lpstr>Tahoma</vt:lpstr>
      <vt:lpstr>Warnock Pro</vt:lpstr>
      <vt:lpstr>Wingdings</vt:lpstr>
      <vt:lpstr>NDI Template</vt:lpstr>
      <vt:lpstr>1_NDI Template</vt:lpstr>
      <vt:lpstr>Module: 7  Self-Employment and Public Work Incentive Benefits </vt:lpstr>
      <vt:lpstr>Welcome &amp; Housekeeping  </vt:lpstr>
      <vt:lpstr>Agenda</vt:lpstr>
      <vt:lpstr>Rights and Responsibilities</vt:lpstr>
      <vt:lpstr>Small Business</vt:lpstr>
      <vt:lpstr>Small Business Work Benefits</vt:lpstr>
      <vt:lpstr>Small Business Development</vt:lpstr>
      <vt:lpstr>SSI/SSDI Beneficiaries Self-Employment Alert Items</vt:lpstr>
      <vt:lpstr>Work Stipends</vt:lpstr>
      <vt:lpstr>PASS for Small Business Development Costs: A Strategy to Retain Benefits for a Period of Time While Purchasing Business Items</vt:lpstr>
      <vt:lpstr>Family Self-Sufficiency Program (FSS): HUD Work Support</vt:lpstr>
      <vt:lpstr>Family Self-Sufficiency Program (FSS)</vt:lpstr>
      <vt:lpstr>Property Essential to Self-Support (PESS):  SSI Beneficiaries</vt:lpstr>
      <vt:lpstr>What Is Assistive Technology (AT)?</vt:lpstr>
      <vt:lpstr>Assistive Technology Examples</vt:lpstr>
      <vt:lpstr>Help Paying for Assistive Technology</vt:lpstr>
      <vt:lpstr>Reliable Transportation</vt:lpstr>
      <vt:lpstr>Purchasing a Reliable Vehicle</vt:lpstr>
      <vt:lpstr>Getting a Vehicle Loan </vt:lpstr>
      <vt:lpstr>Community Connections </vt:lpstr>
      <vt:lpstr>Homework</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Al Milioto</cp:lastModifiedBy>
  <cp:revision>54</cp:revision>
  <dcterms:created xsi:type="dcterms:W3CDTF">2019-01-10T23:31:07Z</dcterms:created>
  <dcterms:modified xsi:type="dcterms:W3CDTF">2022-06-01T14:19:16Z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