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96"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130" autoAdjust="0"/>
    <p:restoredTop sz="86434" autoAdjust="0"/>
  </p:normalViewPr>
  <p:slideViewPr>
    <p:cSldViewPr snapToGrid="0" snapToObjects="1">
      <p:cViewPr varScale="1">
        <p:scale>
          <a:sx n="57" d="100"/>
          <a:sy n="57" d="100"/>
        </p:scale>
        <p:origin x="448" y="72"/>
      </p:cViewPr>
      <p:guideLst/>
    </p:cSldViewPr>
  </p:slideViewPr>
  <p:outlineViewPr>
    <p:cViewPr>
      <p:scale>
        <a:sx n="33" d="100"/>
        <a:sy n="33" d="100"/>
      </p:scale>
      <p:origin x="0" y="-1257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8/4/2022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normAutofit/>
          </a:bodyPr>
          <a:lstStyle>
            <a:lvl1pPr marL="260741" indent="-260741">
              <a:buFont typeface="Arial" panose="020B0604020202020204" pitchFamily="34" charset="0"/>
              <a:buChar char="•"/>
              <a:defRPr sz="1800">
                <a:latin typeface="Tahoma" charset="0"/>
                <a:ea typeface="Tahoma" charset="0"/>
                <a:cs typeface="Tahoma" charset="0"/>
              </a:defRPr>
            </a:lvl1pPr>
            <a:lvl2pPr>
              <a:buClr>
                <a:srgbClr val="20BDDB"/>
              </a:buClr>
              <a:defRPr sz="1800" baseline="0">
                <a:latin typeface="Arial" charset="0"/>
                <a:ea typeface="Arial" charset="0"/>
                <a:cs typeface="Arial" charset="0"/>
              </a:defRPr>
            </a:lvl2pPr>
            <a:lvl3pPr marL="857228" indent="-171446">
              <a:buFont typeface="Wingdings" panose="05000000000000000000" pitchFamily="2" charset="2"/>
              <a:buChar char="§"/>
              <a:defRPr sz="1800" baseline="0">
                <a:latin typeface="Arial" charset="0"/>
                <a:ea typeface="Arial" charset="0"/>
                <a:cs typeface="Arial" charset="0"/>
              </a:defRPr>
            </a:lvl3pPr>
            <a:lvl4pPr>
              <a:defRPr sz="1800" baseline="0">
                <a:latin typeface="Arial" charset="0"/>
                <a:ea typeface="Arial" charset="0"/>
                <a:cs typeface="Arial"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normAutofit/>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normAutofit/>
          </a:bodyPr>
          <a:lstStyle>
            <a:lvl1pPr>
              <a:defRPr sz="2000">
                <a:latin typeface="Tahoma" charset="0"/>
                <a:ea typeface="Tahoma" charset="0"/>
                <a:cs typeface="Tahoma" charset="0"/>
              </a:defRPr>
            </a:lvl1pPr>
            <a:lvl2pPr>
              <a:defRPr sz="2000">
                <a:latin typeface="Tahoma" charset="0"/>
                <a:ea typeface="Tahoma" charset="0"/>
                <a:cs typeface="Tahoma" charset="0"/>
              </a:defRPr>
            </a:lvl2pPr>
            <a:lvl3pPr>
              <a:defRPr sz="2000">
                <a:latin typeface="Tahoma" charset="0"/>
                <a:ea typeface="Tahoma" charset="0"/>
                <a:cs typeface="Tahoma" charset="0"/>
              </a:defRPr>
            </a:lvl3pPr>
            <a:lvl4pPr>
              <a:defRPr sz="20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18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Module 5: Housing Options </a:t>
            </a:r>
            <a:br>
              <a:rPr lang="en-US" sz="4000" dirty="0"/>
            </a:br>
            <a:r>
              <a:rPr lang="en-US" sz="4000" dirty="0"/>
              <a:t>and Supports</a:t>
            </a:r>
            <a:br>
              <a:rPr lang="en-US" sz="4000" dirty="0"/>
            </a:br>
            <a:r>
              <a:rPr lang="en-US" sz="1000" dirty="0"/>
              <a:t>July 2022</a:t>
            </a:r>
            <a:endParaRPr lang="en-US" sz="4000" dirty="0"/>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632856"/>
            <a:ext cx="8623935" cy="517141"/>
          </a:xfrm>
        </p:spPr>
        <p:txBody>
          <a:bodyPr>
            <a:noAutofit/>
          </a:bodyPr>
          <a:lstStyle/>
          <a:p>
            <a:r>
              <a:rPr lang="en-US" dirty="0"/>
              <a:t>Housing Programs That Help People</a:t>
            </a:r>
          </a:p>
        </p:txBody>
      </p:sp>
      <p:sp>
        <p:nvSpPr>
          <p:cNvPr id="3" name="Content Placeholder 2"/>
          <p:cNvSpPr>
            <a:spLocks noGrp="1"/>
          </p:cNvSpPr>
          <p:nvPr>
            <p:ph idx="1"/>
          </p:nvPr>
        </p:nvSpPr>
        <p:spPr/>
        <p:txBody>
          <a:bodyPr>
            <a:normAutofit/>
          </a:bodyPr>
          <a:lstStyle/>
          <a:p>
            <a:r>
              <a:rPr lang="en-US" sz="2000" dirty="0"/>
              <a:t>In Module 4, we learned about credit and how having good credit can help, when a person wants to move or purchase a home.</a:t>
            </a:r>
          </a:p>
          <a:p>
            <a:r>
              <a:rPr lang="en-US" sz="2000" dirty="0"/>
              <a:t>We are going to learn more about programs that help people to improve or develop a credit history and afford the housing of their choice.</a:t>
            </a:r>
          </a:p>
        </p:txBody>
      </p:sp>
      <p:pic>
        <p:nvPicPr>
          <p:cNvPr id="5" name="Picture 2" descr="Image may contain: tex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5547" y="3495823"/>
            <a:ext cx="4152901" cy="236019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10</a:t>
            </a:fld>
            <a:endParaRPr lang="en-US" dirty="0"/>
          </a:p>
        </p:txBody>
      </p:sp>
    </p:spTree>
    <p:extLst>
      <p:ext uri="{BB962C8B-B14F-4D97-AF65-F5344CB8AC3E}">
        <p14:creationId xmlns:p14="http://schemas.microsoft.com/office/powerpoint/2010/main" val="1908411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55547"/>
            <a:ext cx="8623935" cy="714089"/>
          </a:xfrm>
        </p:spPr>
        <p:txBody>
          <a:bodyPr>
            <a:noAutofit/>
          </a:bodyPr>
          <a:lstStyle/>
          <a:p>
            <a:r>
              <a:rPr lang="en-US" dirty="0"/>
              <a:t>ABLE Savings Accounts May Pay Housing Expenses</a:t>
            </a:r>
          </a:p>
        </p:txBody>
      </p:sp>
      <p:sp>
        <p:nvSpPr>
          <p:cNvPr id="3" name="Content Placeholder 2"/>
          <p:cNvSpPr>
            <a:spLocks noGrp="1"/>
          </p:cNvSpPr>
          <p:nvPr>
            <p:ph idx="1"/>
          </p:nvPr>
        </p:nvSpPr>
        <p:spPr>
          <a:xfrm>
            <a:off x="240032" y="1800664"/>
            <a:ext cx="8623935" cy="4620013"/>
          </a:xfrm>
        </p:spPr>
        <p:txBody>
          <a:bodyPr/>
          <a:lstStyle/>
          <a:p>
            <a:r>
              <a:rPr lang="en-US" sz="2000" dirty="0"/>
              <a:t>Qualified disability expenses include rent, mortgage, property taxes, utilities, home repairs and accommodations.</a:t>
            </a:r>
          </a:p>
          <a:p>
            <a:r>
              <a:rPr lang="en-US" sz="2000" dirty="0"/>
              <a:t>Direct contributions from family, friends, a trust into ABLE accounts may help a person afford housing expenses that are greater than what SSI, HUD, earned income and other sources of income may cover.</a:t>
            </a:r>
          </a:p>
          <a:p>
            <a:r>
              <a:rPr lang="en-US" sz="2000" dirty="0"/>
              <a:t>Although ABLE accounts cannot be used to secure credit, regular ABLE savings can help to show that a person has the resources, skills and ability to save regularly and afford an item at their present rate of savings.</a:t>
            </a:r>
          </a:p>
          <a:p>
            <a:r>
              <a:rPr lang="en-US" sz="2000" dirty="0"/>
              <a:t>**It is important that an SSI recipient use their SSI to pay for housing and food to ensure that their SSI benefit is not reduced by 1/3. Then extra SSI may be saved and invested in an ABLE account.</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167291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Self-Sufficiency Program</a:t>
            </a:r>
          </a:p>
        </p:txBody>
      </p:sp>
      <p:sp>
        <p:nvSpPr>
          <p:cNvPr id="3" name="Content Placeholder 2"/>
          <p:cNvSpPr>
            <a:spLocks noGrp="1"/>
          </p:cNvSpPr>
          <p:nvPr>
            <p:ph idx="1"/>
          </p:nvPr>
        </p:nvSpPr>
        <p:spPr>
          <a:xfrm>
            <a:off x="240032" y="1431233"/>
            <a:ext cx="8623935" cy="5324330"/>
          </a:xfrm>
        </p:spPr>
        <p:txBody>
          <a:bodyPr>
            <a:normAutofit fontScale="92500" lnSpcReduction="10000"/>
          </a:bodyPr>
          <a:lstStyle/>
          <a:p>
            <a:r>
              <a:rPr lang="en-US" sz="2200" dirty="0"/>
              <a:t>The Family Self-Sufficiency (FSS) program is a Housing and Urban Development (HUD) initiative that helps people and families who are receiving Section 8 Housing Choice Vouchers or rental assistance to set employment goals and save money to reach their goals.</a:t>
            </a:r>
          </a:p>
          <a:p>
            <a:r>
              <a:rPr lang="en-US" sz="2200" dirty="0"/>
              <a:t>A person or family prepares a goal plan for five years with their housing counselor;</a:t>
            </a:r>
          </a:p>
          <a:p>
            <a:r>
              <a:rPr lang="en-US" sz="2200" dirty="0"/>
              <a:t>When the person works, and their earnings increase, the amount due for rent and the extra amount paid to rent can be saved in a special account towards the person’s plan and goals;</a:t>
            </a:r>
          </a:p>
          <a:p>
            <a:r>
              <a:rPr lang="en-US" sz="2200" dirty="0"/>
              <a:t>The savings do not count as a resource for SSI or other benefits until the month the person obtains the monies. The monies grow tax-free and sometimes the program matches the savings.</a:t>
            </a:r>
          </a:p>
          <a:p>
            <a:r>
              <a:rPr lang="en-US" sz="2200" dirty="0"/>
              <a:t>When the plan is successfully completed, people often use the money to purchase an item such as a vehicle, appliance, security towards a new apartment, a home purchase or a vacation. The funds can even be saved in another account such as an ABLE account. How the savings is spent is up to the person.  On average. People save $6,000 in FSS.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617995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HUD Section 8</a:t>
            </a:r>
          </a:p>
        </p:txBody>
      </p:sp>
      <p:sp>
        <p:nvSpPr>
          <p:cNvPr id="3" name="Content Placeholder 2"/>
          <p:cNvSpPr>
            <a:spLocks noGrp="1"/>
          </p:cNvSpPr>
          <p:nvPr>
            <p:ph idx="1"/>
          </p:nvPr>
        </p:nvSpPr>
        <p:spPr/>
        <p:txBody>
          <a:bodyPr>
            <a:normAutofit/>
          </a:bodyPr>
          <a:lstStyle/>
          <a:p>
            <a:r>
              <a:rPr lang="en-US" sz="2000" dirty="0"/>
              <a:t>A person with low- to moderate-household income may apply for Section 8 rental assistance;</a:t>
            </a:r>
          </a:p>
          <a:p>
            <a:r>
              <a:rPr lang="en-US" sz="2000" dirty="0"/>
              <a:t>If a waiting list is too long a person can apply for Section 8 in another county where they would want to move;</a:t>
            </a:r>
          </a:p>
          <a:p>
            <a:r>
              <a:rPr lang="en-US" sz="2000" dirty="0"/>
              <a:t>A person who receives Section 8 benefits may apply for assistance to help pay for a home purchase;</a:t>
            </a:r>
          </a:p>
          <a:p>
            <a:r>
              <a:rPr lang="en-US" sz="2000" dirty="0"/>
              <a:t>HUD offers home buyer clubs where people are helped to develop credit, save for a home purchase down payment and learn about steps towards purchasing and maintaining a home (a savings match of up to 1:4 may be available, too);</a:t>
            </a:r>
          </a:p>
          <a:p>
            <a:r>
              <a:rPr lang="en-US" sz="2000" dirty="0"/>
              <a:t>Usually a person is required to pay 1/3 of their income towards rent;</a:t>
            </a:r>
          </a:p>
          <a:p>
            <a:pPr lvl="1"/>
            <a:r>
              <a:rPr lang="en-US" sz="2000" dirty="0"/>
              <a:t>A person who earns $841 would pay approximately $280 towards rent or a home purchase.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extLst>
      <p:ext uri="{BB962C8B-B14F-4D97-AF65-F5344CB8AC3E}">
        <p14:creationId xmlns:p14="http://schemas.microsoft.com/office/powerpoint/2010/main" val="1417989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Buyer Clubs</a:t>
            </a:r>
          </a:p>
        </p:txBody>
      </p:sp>
      <p:sp>
        <p:nvSpPr>
          <p:cNvPr id="3" name="Content Placeholder 2"/>
          <p:cNvSpPr>
            <a:spLocks noGrp="1"/>
          </p:cNvSpPr>
          <p:nvPr>
            <p:ph idx="1"/>
          </p:nvPr>
        </p:nvSpPr>
        <p:spPr/>
        <p:txBody>
          <a:bodyPr>
            <a:normAutofit/>
          </a:bodyPr>
          <a:lstStyle/>
          <a:p>
            <a:r>
              <a:rPr lang="en-US" sz="2000" dirty="0"/>
              <a:t>Home buyer clubs allow a person to save within an account regularly from 10 months to 5 years.</a:t>
            </a:r>
          </a:p>
          <a:p>
            <a:r>
              <a:rPr lang="en-US" sz="2000" dirty="0"/>
              <a:t>Within a home buyer club, earnings are still countable earned income; the savings is not a countable resource.</a:t>
            </a:r>
          </a:p>
          <a:p>
            <a:r>
              <a:rPr lang="en-US" sz="2000" dirty="0"/>
              <a:t>SSA may make the determination that savings within a home buyer program are not a countable resource; SSA will need proof that the person does not have access to the savings or a match because the money is paid directly towards the home purchase.</a:t>
            </a:r>
          </a:p>
          <a:p>
            <a:pPr lvl="0"/>
            <a:r>
              <a:rPr lang="en-US" sz="2000" dirty="0"/>
              <a:t>In the event a person stops participating in a home buyer club and decides to withdraw their portion of savings, the withdrawal amount is then a countable resource. (If $16,000 or less this could be deposited within an ABLE account. Additional amounts can be saved within a Special Needs or Pooled Trust. The savings would then be protected from being considered a countable resource in the next month).</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1685714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4"/>
            <a:ext cx="8623935" cy="842292"/>
          </a:xfrm>
        </p:spPr>
        <p:txBody>
          <a:bodyPr>
            <a:noAutofit/>
          </a:bodyPr>
          <a:lstStyle/>
          <a:p>
            <a:r>
              <a:rPr lang="en-US" dirty="0"/>
              <a:t>Utility, Weatherization and Home Modification Assistance</a:t>
            </a:r>
          </a:p>
        </p:txBody>
      </p:sp>
      <p:sp>
        <p:nvSpPr>
          <p:cNvPr id="3" name="Content Placeholder 2"/>
          <p:cNvSpPr>
            <a:spLocks noGrp="1"/>
          </p:cNvSpPr>
          <p:nvPr>
            <p:ph idx="1"/>
          </p:nvPr>
        </p:nvSpPr>
        <p:spPr>
          <a:xfrm>
            <a:off x="240032" y="1786597"/>
            <a:ext cx="8623935" cy="4634080"/>
          </a:xfrm>
        </p:spPr>
        <p:txBody>
          <a:bodyPr/>
          <a:lstStyle/>
          <a:p>
            <a:r>
              <a:rPr lang="en-US" sz="2000" dirty="0"/>
              <a:t>LIHEAP may help to pay for heating, cooling or provide crisis repairs of equipment such as a heating system.</a:t>
            </a:r>
          </a:p>
          <a:p>
            <a:r>
              <a:rPr lang="en-US" sz="2000" dirty="0"/>
              <a:t>Home Weatherization Assistance: helps to insulate homes to reduce utility costs.</a:t>
            </a:r>
          </a:p>
          <a:p>
            <a:r>
              <a:rPr lang="en-US" sz="2000" dirty="0"/>
              <a:t>HUD provides grants or low-interest loans to low-income families to help cover costs for home modifications.</a:t>
            </a:r>
          </a:p>
          <a:p>
            <a:r>
              <a:rPr lang="en-US" sz="2000" dirty="0"/>
              <a:t>The Illinois Assistive Technology Program offers affordable loans to help people purchase assistive technology and/or modify their homes.</a:t>
            </a:r>
          </a:p>
          <a:p>
            <a:r>
              <a:rPr lang="en-US" sz="2000" dirty="0"/>
              <a:t>Telephone Assistance is available through Lifeline and Link-UP to help pay for cell phones, telephone installation and monthly fees.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extLst>
      <p:ext uri="{BB962C8B-B14F-4D97-AF65-F5344CB8AC3E}">
        <p14:creationId xmlns:p14="http://schemas.microsoft.com/office/powerpoint/2010/main" val="1642188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Goals</a:t>
            </a:r>
          </a:p>
        </p:txBody>
      </p:sp>
      <p:sp>
        <p:nvSpPr>
          <p:cNvPr id="3" name="Content Placeholder 2"/>
          <p:cNvSpPr>
            <a:spLocks noGrp="1"/>
          </p:cNvSpPr>
          <p:nvPr>
            <p:ph idx="1"/>
          </p:nvPr>
        </p:nvSpPr>
        <p:spPr/>
        <p:txBody>
          <a:bodyPr/>
          <a:lstStyle/>
          <a:p>
            <a:r>
              <a:rPr lang="en-US" sz="2000" dirty="0"/>
              <a:t>Explore where you would like to live now and in the future.</a:t>
            </a:r>
          </a:p>
          <a:p>
            <a:r>
              <a:rPr lang="en-US" sz="2000" dirty="0"/>
              <a:t>Share your housing goal with your Circle of Support.</a:t>
            </a:r>
          </a:p>
          <a:p>
            <a:r>
              <a:rPr lang="en-US" sz="2000" dirty="0"/>
              <a:t>Connect with a housing counselor to explore help towards your financial goals.</a:t>
            </a:r>
          </a:p>
          <a:p>
            <a:r>
              <a:rPr lang="en-US" sz="2000" dirty="0"/>
              <a:t>Take steps toward saving money to allow you to cover housing expenses, including maintenance and unexpected costs that may come up.</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extLst>
      <p:ext uri="{BB962C8B-B14F-4D97-AF65-F5344CB8AC3E}">
        <p14:creationId xmlns:p14="http://schemas.microsoft.com/office/powerpoint/2010/main" val="155413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Picture 4"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extLst>
      <p:ext uri="{BB962C8B-B14F-4D97-AF65-F5344CB8AC3E}">
        <p14:creationId xmlns:p14="http://schemas.microsoft.com/office/powerpoint/2010/main" val="1602760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sz="2000" b="1" dirty="0"/>
              <a:t>Don’t Forget!</a:t>
            </a:r>
          </a:p>
          <a:p>
            <a:pPr marL="400050" indent="-400050" algn="ctr">
              <a:lnSpc>
                <a:spcPct val="100000"/>
              </a:lnSpc>
              <a:buNone/>
            </a:pPr>
            <a:r>
              <a:rPr lang="en-US" sz="2000" dirty="0"/>
              <a:t>Complete and turn in your evaluation and post-test.</a:t>
            </a:r>
          </a:p>
          <a:p>
            <a:pPr marL="400050" indent="-400050" algn="ctr">
              <a:lnSpc>
                <a:spcPct val="100000"/>
              </a:lnSpc>
              <a:spcBef>
                <a:spcPts val="2400"/>
              </a:spcBef>
              <a:buNone/>
            </a:pPr>
            <a:r>
              <a:rPr lang="en-US" sz="2000" dirty="0"/>
              <a:t>Congratulations on completing your first steps towards improving YOUR financial wellness.</a:t>
            </a:r>
          </a:p>
          <a:p>
            <a:pPr marL="400050" indent="-400050" algn="ctr">
              <a:lnSpc>
                <a:spcPct val="100000"/>
              </a:lnSpc>
              <a:buNone/>
            </a:pPr>
            <a:r>
              <a:rPr lang="en-US" sz="2000" dirty="0"/>
              <a:t>Thank YOU!</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274022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normAutofit/>
          </a:bodyPr>
          <a:lstStyle/>
          <a:p>
            <a:r>
              <a:rPr lang="en-US" sz="2000" dirty="0"/>
              <a:t>Introductions</a:t>
            </a:r>
          </a:p>
          <a:p>
            <a:r>
              <a:rPr lang="en-US" sz="2000" dirty="0"/>
              <a:t>Did everyone sign in?</a:t>
            </a:r>
          </a:p>
          <a:p>
            <a:r>
              <a:rPr lang="en-US" sz="2000"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1019833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a:bodyPr>
          <a:lstStyle/>
          <a:p>
            <a:pPr>
              <a:defRPr/>
            </a:pPr>
            <a:r>
              <a:rPr lang="en-US" sz="2000" dirty="0"/>
              <a:t>Understanding rights and responsibilities</a:t>
            </a:r>
          </a:p>
          <a:p>
            <a:pPr>
              <a:defRPr/>
            </a:pPr>
            <a:r>
              <a:rPr lang="en-US" sz="2000" dirty="0"/>
              <a:t>Housing options</a:t>
            </a:r>
          </a:p>
          <a:p>
            <a:pPr>
              <a:defRPr/>
            </a:pPr>
            <a:r>
              <a:rPr lang="en-US" sz="2000" dirty="0"/>
              <a:t>ABLE accounts and housing</a:t>
            </a:r>
          </a:p>
          <a:p>
            <a:pPr>
              <a:defRPr/>
            </a:pPr>
            <a:r>
              <a:rPr lang="en-US" sz="2000" dirty="0"/>
              <a:t>Family self-sufficiency program</a:t>
            </a:r>
          </a:p>
          <a:p>
            <a:pPr>
              <a:defRPr/>
            </a:pPr>
            <a:r>
              <a:rPr lang="en-US" sz="2000" dirty="0"/>
              <a:t>Home buyer programs</a:t>
            </a:r>
          </a:p>
        </p:txBody>
      </p:sp>
      <p:pic>
        <p:nvPicPr>
          <p:cNvPr id="5" name="Picture 4" descr="House"/>
          <p:cNvPicPr>
            <a:picLocks noChangeAspect="1"/>
          </p:cNvPicPr>
          <p:nvPr/>
        </p:nvPicPr>
        <p:blipFill>
          <a:blip r:embed="rId2"/>
          <a:stretch>
            <a:fillRect/>
          </a:stretch>
        </p:blipFill>
        <p:spPr>
          <a:xfrm>
            <a:off x="5251404" y="2945081"/>
            <a:ext cx="3206577" cy="1843248"/>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1834906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Options</a:t>
            </a:r>
          </a:p>
        </p:txBody>
      </p:sp>
      <p:sp>
        <p:nvSpPr>
          <p:cNvPr id="3" name="Content Placeholder 2"/>
          <p:cNvSpPr>
            <a:spLocks noGrp="1"/>
          </p:cNvSpPr>
          <p:nvPr>
            <p:ph idx="1"/>
          </p:nvPr>
        </p:nvSpPr>
        <p:spPr/>
        <p:txBody>
          <a:bodyPr>
            <a:normAutofit/>
          </a:bodyPr>
          <a:lstStyle/>
          <a:p>
            <a:r>
              <a:rPr lang="en-US" sz="2000" dirty="0"/>
              <a:t>This session will continue to build on our knowledge about the importance of work, producing income, saving and asset building. Our focus will be on options for housing, help and supports.</a:t>
            </a:r>
          </a:p>
        </p:txBody>
      </p:sp>
      <p:pic>
        <p:nvPicPr>
          <p:cNvPr id="5" name="Picture 4" descr="Hand, holding a house in palm."/>
          <p:cNvPicPr>
            <a:picLocks noChangeAspect="1"/>
          </p:cNvPicPr>
          <p:nvPr/>
        </p:nvPicPr>
        <p:blipFill>
          <a:blip r:embed="rId2"/>
          <a:stretch>
            <a:fillRect/>
          </a:stretch>
        </p:blipFill>
        <p:spPr>
          <a:xfrm>
            <a:off x="3064445" y="3333478"/>
            <a:ext cx="2975106" cy="2081048"/>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697859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4"/>
            <a:ext cx="8623935" cy="779230"/>
          </a:xfrm>
        </p:spPr>
        <p:txBody>
          <a:bodyPr>
            <a:noAutofit/>
          </a:bodyPr>
          <a:lstStyle/>
          <a:p>
            <a:r>
              <a:rPr lang="en-US" dirty="0"/>
              <a:t>People Can Choose to Live Where They Can Afford Housing</a:t>
            </a:r>
          </a:p>
        </p:txBody>
      </p:sp>
      <p:sp>
        <p:nvSpPr>
          <p:cNvPr id="3" name="Content Placeholder 2"/>
          <p:cNvSpPr>
            <a:spLocks noGrp="1"/>
          </p:cNvSpPr>
          <p:nvPr>
            <p:ph idx="1"/>
          </p:nvPr>
        </p:nvSpPr>
        <p:spPr>
          <a:xfrm>
            <a:off x="900332" y="1797269"/>
            <a:ext cx="7287065" cy="3506252"/>
          </a:xfrm>
        </p:spPr>
        <p:txBody>
          <a:bodyPr anchor="ctr">
            <a:normAutofit/>
          </a:bodyPr>
          <a:lstStyle/>
          <a:p>
            <a:pPr marL="0" indent="0" algn="ctr">
              <a:buNone/>
            </a:pPr>
            <a:r>
              <a:rPr lang="en-US" sz="2000" dirty="0"/>
              <a:t>Let us explore how persons with disabilities can live where they choose, including owning a home, condo or a double.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extLst>
      <p:ext uri="{BB962C8B-B14F-4D97-AF65-F5344CB8AC3E}">
        <p14:creationId xmlns:p14="http://schemas.microsoft.com/office/powerpoint/2010/main" val="15243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37361"/>
            <a:ext cx="8623935" cy="640080"/>
          </a:xfrm>
        </p:spPr>
        <p:txBody>
          <a:bodyPr>
            <a:noAutofit/>
          </a:bodyPr>
          <a:lstStyle/>
          <a:p>
            <a:r>
              <a:rPr lang="en-US" dirty="0"/>
              <a:t>Housing Rights</a:t>
            </a:r>
          </a:p>
        </p:txBody>
      </p:sp>
      <p:sp>
        <p:nvSpPr>
          <p:cNvPr id="3" name="Content Placeholder 2"/>
          <p:cNvSpPr>
            <a:spLocks noGrp="1"/>
          </p:cNvSpPr>
          <p:nvPr>
            <p:ph idx="1"/>
          </p:nvPr>
        </p:nvSpPr>
        <p:spPr>
          <a:xfrm>
            <a:off x="240032" y="1631852"/>
            <a:ext cx="8623935" cy="4788826"/>
          </a:xfrm>
        </p:spPr>
        <p:txBody>
          <a:bodyPr/>
          <a:lstStyle/>
          <a:p>
            <a:r>
              <a:rPr lang="en-US" sz="2000" dirty="0"/>
              <a:t>In 2009, the Civil Rights Division launched an aggressive effort to enforce the Supreme Court's decision in Olmstead v. L.C., a ruling that requires states to eliminate unnecessary segregation of persons with disabilities and to ensure that persons with disabilities receive services in the most integrated setting appropriate to their needs.</a:t>
            </a:r>
          </a:p>
          <a:p>
            <a:r>
              <a:rPr lang="en-US" sz="2000" dirty="0"/>
              <a:t>We are all invited to explore the housing that best meets our needs within our community!</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1318387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8612"/>
            <a:ext cx="8623935" cy="640080"/>
          </a:xfrm>
        </p:spPr>
        <p:txBody>
          <a:bodyPr>
            <a:noAutofit/>
          </a:bodyPr>
          <a:lstStyle/>
          <a:p>
            <a:r>
              <a:rPr lang="en-US" dirty="0"/>
              <a:t>Fair Housing Act</a:t>
            </a:r>
          </a:p>
        </p:txBody>
      </p:sp>
      <p:sp>
        <p:nvSpPr>
          <p:cNvPr id="3" name="Content Placeholder 2"/>
          <p:cNvSpPr>
            <a:spLocks noGrp="1"/>
          </p:cNvSpPr>
          <p:nvPr>
            <p:ph idx="1"/>
          </p:nvPr>
        </p:nvSpPr>
        <p:spPr/>
        <p:txBody>
          <a:bodyPr>
            <a:normAutofit/>
          </a:bodyPr>
          <a:lstStyle/>
          <a:p>
            <a:r>
              <a:rPr lang="en-US" sz="2000" dirty="0"/>
              <a:t>The Fair Housing Act prohibits housing discrimination and allows for reasonable accommodations when applying for an apartment or making a home purchase.</a:t>
            </a:r>
          </a:p>
          <a:p>
            <a:r>
              <a:rPr lang="en-US" sz="2000" dirty="0"/>
              <a:t>For example, someone may want to live in an apartment close to work. Perhaps, if they had a live-in aide this would be possible. Selecting an apartment or a home that has more than one bedroom may be a good choice to help provide help to the person who as a disability.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199217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8612"/>
            <a:ext cx="8623935" cy="640080"/>
          </a:xfrm>
        </p:spPr>
        <p:txBody>
          <a:bodyPr>
            <a:noAutofit/>
          </a:bodyPr>
          <a:lstStyle/>
          <a:p>
            <a:r>
              <a:rPr lang="en-US" dirty="0"/>
              <a:t>Important Things to Consider</a:t>
            </a:r>
          </a:p>
        </p:txBody>
      </p:sp>
      <p:sp>
        <p:nvSpPr>
          <p:cNvPr id="3" name="Content Placeholder 2"/>
          <p:cNvSpPr>
            <a:spLocks noGrp="1"/>
          </p:cNvSpPr>
          <p:nvPr>
            <p:ph idx="1"/>
          </p:nvPr>
        </p:nvSpPr>
        <p:spPr/>
        <p:txBody>
          <a:bodyPr/>
          <a:lstStyle/>
          <a:p>
            <a:r>
              <a:rPr lang="en-US" sz="2000" dirty="0"/>
              <a:t>Selecting a place to live that best meets a person’s needs is important to the person’s ability to be independent. People with a disability may be interested in purchasing a home.</a:t>
            </a:r>
          </a:p>
          <a:p>
            <a:r>
              <a:rPr lang="en-US" sz="2000" dirty="0"/>
              <a:t>For example, owning a home near a job can make it possible for a person to easily get to their job.</a:t>
            </a:r>
          </a:p>
          <a:p>
            <a:r>
              <a:rPr lang="en-US" sz="2000" dirty="0"/>
              <a:t>Owning a double may increase a person’s passive income if it is a rental property. (Rental income is not countable income for SSDI)</a:t>
            </a:r>
          </a:p>
          <a:p>
            <a:r>
              <a:rPr lang="en-US" sz="2000" dirty="0"/>
              <a:t>It is important to prepare a spending plan listing all monthly expenses and monthly sources of net (take home) income to ensure the person can afford any type of housing choice.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1451017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838624"/>
            <a:ext cx="8903971" cy="650564"/>
          </a:xfrm>
        </p:spPr>
        <p:txBody>
          <a:bodyPr>
            <a:noAutofit/>
          </a:bodyPr>
          <a:lstStyle/>
          <a:p>
            <a:r>
              <a:rPr lang="en-US" dirty="0"/>
              <a:t>Consider Renting and Home Ownership Options; Some May Be a Way to Rent or Own</a:t>
            </a:r>
          </a:p>
        </p:txBody>
      </p:sp>
      <p:sp>
        <p:nvSpPr>
          <p:cNvPr id="3" name="Content Placeholder 2"/>
          <p:cNvSpPr>
            <a:spLocks noGrp="1"/>
          </p:cNvSpPr>
          <p:nvPr>
            <p:ph idx="1"/>
          </p:nvPr>
        </p:nvSpPr>
        <p:spPr>
          <a:xfrm>
            <a:off x="404768" y="2026053"/>
            <a:ext cx="4153067" cy="3023943"/>
          </a:xfrm>
        </p:spPr>
        <p:txBody>
          <a:bodyPr>
            <a:normAutofit lnSpcReduction="10000"/>
          </a:bodyPr>
          <a:lstStyle/>
          <a:p>
            <a:pPr marL="0" indent="0">
              <a:buNone/>
              <a:defRPr/>
            </a:pPr>
            <a:r>
              <a:rPr lang="en-US" sz="2000" dirty="0"/>
              <a:t>Rent =R</a:t>
            </a:r>
          </a:p>
          <a:p>
            <a:pPr marL="0" indent="0">
              <a:buNone/>
              <a:defRPr/>
            </a:pPr>
            <a:r>
              <a:rPr lang="en-US" sz="2000" dirty="0"/>
              <a:t>Own = O</a:t>
            </a:r>
          </a:p>
          <a:p>
            <a:pPr>
              <a:defRPr/>
            </a:pPr>
            <a:r>
              <a:rPr lang="en-US" sz="2000" dirty="0"/>
              <a:t>College dorm: R</a:t>
            </a:r>
          </a:p>
          <a:p>
            <a:pPr>
              <a:defRPr/>
            </a:pPr>
            <a:r>
              <a:rPr lang="en-US" sz="2000" dirty="0"/>
              <a:t>Condominium: R / O</a:t>
            </a:r>
          </a:p>
          <a:p>
            <a:pPr>
              <a:defRPr/>
            </a:pPr>
            <a:r>
              <a:rPr lang="en-US" sz="2000" dirty="0"/>
              <a:t>Double family home: R / O</a:t>
            </a:r>
          </a:p>
          <a:p>
            <a:pPr>
              <a:defRPr/>
            </a:pPr>
            <a:r>
              <a:rPr lang="en-US" sz="2000" dirty="0"/>
              <a:t>Group home: R</a:t>
            </a:r>
          </a:p>
          <a:p>
            <a:pPr>
              <a:defRPr/>
            </a:pPr>
            <a:r>
              <a:rPr lang="en-US" sz="2000" dirty="0"/>
              <a:t>Live with family: R / O</a:t>
            </a:r>
            <a:endParaRPr lang="en-US" dirty="0"/>
          </a:p>
        </p:txBody>
      </p:sp>
      <p:sp>
        <p:nvSpPr>
          <p:cNvPr id="4" name="Content Placeholder 3"/>
          <p:cNvSpPr>
            <a:spLocks noGrp="1"/>
          </p:cNvSpPr>
          <p:nvPr>
            <p:ph sz="quarter" idx="10"/>
          </p:nvPr>
        </p:nvSpPr>
        <p:spPr>
          <a:xfrm>
            <a:off x="4557835" y="2897638"/>
            <a:ext cx="4153067" cy="2152358"/>
          </a:xfrm>
        </p:spPr>
        <p:txBody>
          <a:bodyPr>
            <a:normAutofit lnSpcReduction="10000"/>
          </a:bodyPr>
          <a:lstStyle/>
          <a:p>
            <a:r>
              <a:rPr lang="en-US" sz="2000" dirty="0"/>
              <a:t>Market rate apartment: R</a:t>
            </a:r>
          </a:p>
          <a:p>
            <a:r>
              <a:rPr lang="en-US" sz="2000" dirty="0"/>
              <a:t>Public housing: R / O</a:t>
            </a:r>
          </a:p>
          <a:p>
            <a:r>
              <a:rPr lang="en-US" sz="2000" dirty="0"/>
              <a:t>Single Family home R / O</a:t>
            </a:r>
          </a:p>
          <a:p>
            <a:r>
              <a:rPr lang="en-US" sz="2000" dirty="0"/>
              <a:t>Subsidized housing: R</a:t>
            </a:r>
          </a:p>
          <a:p>
            <a:r>
              <a:rPr lang="en-US" sz="2000" dirty="0"/>
              <a:t>Supportive housing: R / O</a:t>
            </a:r>
            <a:endParaRPr lang="en-US" dirty="0"/>
          </a:p>
        </p:txBody>
      </p:sp>
      <p:sp>
        <p:nvSpPr>
          <p:cNvPr id="5" name="Slide Number Placeholder 4"/>
          <p:cNvSpPr>
            <a:spLocks noGrp="1"/>
          </p:cNvSpPr>
          <p:nvPr>
            <p:ph type="sldNum" sz="quarter" idx="4"/>
          </p:nvPr>
        </p:nvSpPr>
        <p:spPr/>
        <p:txBody>
          <a:bodyPr/>
          <a:lstStyle/>
          <a:p>
            <a:fld id="{485AC5E9-28C9-498F-BCCA-E3048E5B58DF}" type="slidenum">
              <a:rPr lang="en-US" smtClean="0"/>
              <a:pPr/>
              <a:t>9</a:t>
            </a:fld>
            <a:endParaRPr lang="en-US" dirty="0"/>
          </a:p>
        </p:txBody>
      </p:sp>
    </p:spTree>
    <p:extLst>
      <p:ext uri="{BB962C8B-B14F-4D97-AF65-F5344CB8AC3E}">
        <p14:creationId xmlns:p14="http://schemas.microsoft.com/office/powerpoint/2010/main" val="19899540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692</TotalTime>
  <Words>1385</Words>
  <Application>Microsoft Office PowerPoint</Application>
  <PresentationFormat>On-screen Show (4:3)</PresentationFormat>
  <Paragraphs>99</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Arial Rounded MT Bold</vt:lpstr>
      <vt:lpstr>Calibri</vt:lpstr>
      <vt:lpstr>Courier New</vt:lpstr>
      <vt:lpstr>Franklin Gothic Book</vt:lpstr>
      <vt:lpstr>Tahoma</vt:lpstr>
      <vt:lpstr>Warnock Pro</vt:lpstr>
      <vt:lpstr>Wingdings</vt:lpstr>
      <vt:lpstr>NDI Template</vt:lpstr>
      <vt:lpstr>Module 5: Housing Options  and Supports July 2022</vt:lpstr>
      <vt:lpstr>Welcome &amp; Housekeeping</vt:lpstr>
      <vt:lpstr>Agenda</vt:lpstr>
      <vt:lpstr>Housing Options</vt:lpstr>
      <vt:lpstr>People Can Choose to Live Where They Can Afford Housing</vt:lpstr>
      <vt:lpstr>Housing Rights</vt:lpstr>
      <vt:lpstr>Fair Housing Act</vt:lpstr>
      <vt:lpstr>Important Things to Consider</vt:lpstr>
      <vt:lpstr>Consider Renting and Home Ownership Options; Some May Be a Way to Rent or Own</vt:lpstr>
      <vt:lpstr>Housing Programs That Help People</vt:lpstr>
      <vt:lpstr>ABLE Savings Accounts May Pay Housing Expenses</vt:lpstr>
      <vt:lpstr>Family Self-Sufficiency Program</vt:lpstr>
      <vt:lpstr>HUD Section 8</vt:lpstr>
      <vt:lpstr>Home Buyer Clubs</vt:lpstr>
      <vt:lpstr>Utility, Weatherization and Home Modification Assistance</vt:lpstr>
      <vt:lpstr>Housing Goals</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Wellness Training Module 5</dc:title>
  <dc:creator>National Disability Institute</dc:creator>
  <cp:lastModifiedBy>Al Milioto</cp:lastModifiedBy>
  <cp:revision>67</cp:revision>
  <dcterms:created xsi:type="dcterms:W3CDTF">2019-01-10T23:31:07Z</dcterms:created>
  <dcterms:modified xsi:type="dcterms:W3CDTF">2022-08-04T16:35:05Z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ies>
</file>