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2.xml" ContentType="application/vnd.openxmlformats-officedocument.presentationml.notesSlide+xml"/>
  <Override PartName="/ppt/tags/tag22.xml" ContentType="application/vnd.openxmlformats-officedocument.presentationml.tags+xml"/>
  <Override PartName="/ppt/notesSlides/notesSlide3.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4.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5.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6.xml" ContentType="application/vnd.openxmlformats-officedocument.presentationml.notesSlide+xml"/>
  <Override PartName="/ppt/tags/tag3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4"/>
  </p:notesMasterIdLst>
  <p:sldIdLst>
    <p:sldId id="256" r:id="rId2"/>
    <p:sldId id="332" r:id="rId3"/>
    <p:sldId id="304" r:id="rId4"/>
    <p:sldId id="333" r:id="rId5"/>
    <p:sldId id="305" r:id="rId6"/>
    <p:sldId id="334" r:id="rId7"/>
    <p:sldId id="335" r:id="rId8"/>
    <p:sldId id="306" r:id="rId9"/>
    <p:sldId id="307" r:id="rId10"/>
    <p:sldId id="308" r:id="rId11"/>
    <p:sldId id="309" r:id="rId12"/>
    <p:sldId id="310" r:id="rId13"/>
    <p:sldId id="311" r:id="rId14"/>
    <p:sldId id="312" r:id="rId15"/>
    <p:sldId id="313" r:id="rId16"/>
    <p:sldId id="314" r:id="rId17"/>
    <p:sldId id="315" r:id="rId18"/>
    <p:sldId id="316" r:id="rId19"/>
    <p:sldId id="317" r:id="rId20"/>
    <p:sldId id="318" r:id="rId21"/>
    <p:sldId id="337" r:id="rId22"/>
    <p:sldId id="325" r:id="rId23"/>
    <p:sldId id="338" r:id="rId24"/>
    <p:sldId id="339" r:id="rId25"/>
    <p:sldId id="326" r:id="rId26"/>
    <p:sldId id="340" r:id="rId27"/>
    <p:sldId id="286" r:id="rId28"/>
    <p:sldId id="287" r:id="rId29"/>
    <p:sldId id="327" r:id="rId30"/>
    <p:sldId id="328" r:id="rId31"/>
    <p:sldId id="290" r:id="rId32"/>
    <p:sldId id="291" r:id="rId33"/>
    <p:sldId id="292" r:id="rId34"/>
    <p:sldId id="293" r:id="rId35"/>
    <p:sldId id="324" r:id="rId36"/>
    <p:sldId id="295" r:id="rId37"/>
    <p:sldId id="296" r:id="rId38"/>
    <p:sldId id="323" r:id="rId39"/>
    <p:sldId id="322" r:id="rId40"/>
    <p:sldId id="298" r:id="rId41"/>
    <p:sldId id="321" r:id="rId42"/>
    <p:sldId id="336" r:id="rId43"/>
  </p:sldIdLst>
  <p:sldSz cx="9144000" cy="6858000" type="screen4x3"/>
  <p:notesSz cx="6858000" cy="9144000"/>
  <p:custDataLst>
    <p:tags r:id="rId4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75759"/>
    <a:srgbClr val="274448"/>
    <a:srgbClr val="20BDDB"/>
    <a:srgbClr val="3EA9C0"/>
    <a:srgbClr val="1B4989"/>
    <a:srgbClr val="00693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277" autoAdjust="0"/>
    <p:restoredTop sz="86266" autoAdjust="0"/>
  </p:normalViewPr>
  <p:slideViewPr>
    <p:cSldViewPr snapToGrid="0" snapToObjects="1">
      <p:cViewPr varScale="1">
        <p:scale>
          <a:sx n="57" d="100"/>
          <a:sy n="57" d="100"/>
        </p:scale>
        <p:origin x="596" y="68"/>
      </p:cViewPr>
      <p:guideLst/>
    </p:cSldViewPr>
  </p:slideViewPr>
  <p:outlineViewPr>
    <p:cViewPr>
      <p:scale>
        <a:sx n="33" d="100"/>
        <a:sy n="33" d="100"/>
      </p:scale>
      <p:origin x="0" y="-20600"/>
    </p:cViewPr>
  </p:outlineViewPr>
  <p:notesTextViewPr>
    <p:cViewPr>
      <p:scale>
        <a:sx n="1" d="1"/>
        <a:sy n="1" d="1"/>
      </p:scale>
      <p:origin x="0" y="0"/>
    </p:cViewPr>
  </p:notesTextViewPr>
  <p:sorterViewPr>
    <p:cViewPr>
      <p:scale>
        <a:sx n="100" d="100"/>
        <a:sy n="100" d="100"/>
      </p:scale>
      <p:origin x="0" y="-802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62151D-F9E7-EC4E-948B-C286334C11BA}" type="datetimeFigureOut">
              <a:rPr lang="en-US" smtClean="0"/>
              <a:t>8/4/2022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8414FB-CF86-D943-8F0A-913E7D5F2E56}" type="slidenum">
              <a:rPr lang="en-US" smtClean="0"/>
              <a:t>‹#›</a:t>
            </a:fld>
            <a:endParaRPr lang="en-US"/>
          </a:p>
        </p:txBody>
      </p:sp>
    </p:spTree>
    <p:extLst>
      <p:ext uri="{BB962C8B-B14F-4D97-AF65-F5344CB8AC3E}">
        <p14:creationId xmlns:p14="http://schemas.microsoft.com/office/powerpoint/2010/main" val="18567442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98414FB-CF86-D943-8F0A-913E7D5F2E56}" type="slidenum">
              <a:rPr lang="en-US" smtClean="0"/>
              <a:t>3</a:t>
            </a:fld>
            <a:endParaRPr lang="en-US"/>
          </a:p>
        </p:txBody>
      </p:sp>
    </p:spTree>
    <p:extLst>
      <p:ext uri="{BB962C8B-B14F-4D97-AF65-F5344CB8AC3E}">
        <p14:creationId xmlns:p14="http://schemas.microsoft.com/office/powerpoint/2010/main" val="1785576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7987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p>
        </p:txBody>
      </p:sp>
      <p:sp>
        <p:nvSpPr>
          <p:cNvPr id="79876"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Arial" charset="0"/>
                <a:ea typeface="ＭＳ Ｐゴシック" pitchFamily="64" charset="-128"/>
              </a:defRPr>
            </a:lvl1pPr>
            <a:lvl2pPr marL="742642" indent="-285632">
              <a:defRPr sz="2400">
                <a:solidFill>
                  <a:schemeClr val="tx1"/>
                </a:solidFill>
                <a:latin typeface="Arial" charset="0"/>
                <a:ea typeface="ＭＳ Ｐゴシック" pitchFamily="64" charset="-128"/>
              </a:defRPr>
            </a:lvl2pPr>
            <a:lvl3pPr marL="1142526" indent="-228505">
              <a:defRPr sz="2400">
                <a:solidFill>
                  <a:schemeClr val="tx1"/>
                </a:solidFill>
                <a:latin typeface="Arial" charset="0"/>
                <a:ea typeface="ＭＳ Ｐゴシック" pitchFamily="64" charset="-128"/>
              </a:defRPr>
            </a:lvl3pPr>
            <a:lvl4pPr marL="1599536" indent="-228505">
              <a:defRPr sz="2400">
                <a:solidFill>
                  <a:schemeClr val="tx1"/>
                </a:solidFill>
                <a:latin typeface="Arial" charset="0"/>
                <a:ea typeface="ＭＳ Ｐゴシック" pitchFamily="64" charset="-128"/>
              </a:defRPr>
            </a:lvl4pPr>
            <a:lvl5pPr marL="2056546" indent="-228505">
              <a:defRPr sz="2400">
                <a:solidFill>
                  <a:schemeClr val="tx1"/>
                </a:solidFill>
                <a:latin typeface="Arial" charset="0"/>
                <a:ea typeface="ＭＳ Ｐゴシック" pitchFamily="64" charset="-128"/>
              </a:defRPr>
            </a:lvl5pPr>
            <a:lvl6pPr marL="2513556" indent="-228505" eaLnBrk="0" fontAlgn="base" hangingPunct="0">
              <a:spcBef>
                <a:spcPct val="0"/>
              </a:spcBef>
              <a:spcAft>
                <a:spcPct val="0"/>
              </a:spcAft>
              <a:defRPr sz="2400">
                <a:solidFill>
                  <a:schemeClr val="tx1"/>
                </a:solidFill>
                <a:latin typeface="Arial" charset="0"/>
                <a:ea typeface="ＭＳ Ｐゴシック" pitchFamily="64" charset="-128"/>
              </a:defRPr>
            </a:lvl6pPr>
            <a:lvl7pPr marL="2970567" indent="-228505" eaLnBrk="0" fontAlgn="base" hangingPunct="0">
              <a:spcBef>
                <a:spcPct val="0"/>
              </a:spcBef>
              <a:spcAft>
                <a:spcPct val="0"/>
              </a:spcAft>
              <a:defRPr sz="2400">
                <a:solidFill>
                  <a:schemeClr val="tx1"/>
                </a:solidFill>
                <a:latin typeface="Arial" charset="0"/>
                <a:ea typeface="ＭＳ Ｐゴシック" pitchFamily="64" charset="-128"/>
              </a:defRPr>
            </a:lvl7pPr>
            <a:lvl8pPr marL="3427577" indent="-228505" eaLnBrk="0" fontAlgn="base" hangingPunct="0">
              <a:spcBef>
                <a:spcPct val="0"/>
              </a:spcBef>
              <a:spcAft>
                <a:spcPct val="0"/>
              </a:spcAft>
              <a:defRPr sz="2400">
                <a:solidFill>
                  <a:schemeClr val="tx1"/>
                </a:solidFill>
                <a:latin typeface="Arial" charset="0"/>
                <a:ea typeface="ＭＳ Ｐゴシック" pitchFamily="64" charset="-128"/>
              </a:defRPr>
            </a:lvl8pPr>
            <a:lvl9pPr marL="3884587" indent="-228505" eaLnBrk="0" fontAlgn="base" hangingPunct="0">
              <a:spcBef>
                <a:spcPct val="0"/>
              </a:spcBef>
              <a:spcAft>
                <a:spcPct val="0"/>
              </a:spcAft>
              <a:defRPr sz="2400">
                <a:solidFill>
                  <a:schemeClr val="tx1"/>
                </a:solidFill>
                <a:latin typeface="Arial" charset="0"/>
                <a:ea typeface="ＭＳ Ｐゴシック" pitchFamily="64" charset="-128"/>
              </a:defRPr>
            </a:lvl9pPr>
          </a:lstStyle>
          <a:p>
            <a:fld id="{40A9C11E-22F5-4960-AB25-8F46EE997968}" type="slidenum">
              <a:rPr lang="en-US" sz="1200"/>
              <a:pPr/>
              <a:t>27</a:t>
            </a:fld>
            <a:endParaRPr lang="en-US" sz="1200"/>
          </a:p>
        </p:txBody>
      </p:sp>
    </p:spTree>
    <p:extLst>
      <p:ext uri="{BB962C8B-B14F-4D97-AF65-F5344CB8AC3E}">
        <p14:creationId xmlns:p14="http://schemas.microsoft.com/office/powerpoint/2010/main" val="16748777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7987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p>
        </p:txBody>
      </p:sp>
      <p:sp>
        <p:nvSpPr>
          <p:cNvPr id="79876"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Arial" charset="0"/>
                <a:ea typeface="ＭＳ Ｐゴシック" pitchFamily="64" charset="-128"/>
              </a:defRPr>
            </a:lvl1pPr>
            <a:lvl2pPr marL="742642" indent="-285632">
              <a:defRPr sz="2400">
                <a:solidFill>
                  <a:schemeClr val="tx1"/>
                </a:solidFill>
                <a:latin typeface="Arial" charset="0"/>
                <a:ea typeface="ＭＳ Ｐゴシック" pitchFamily="64" charset="-128"/>
              </a:defRPr>
            </a:lvl2pPr>
            <a:lvl3pPr marL="1142526" indent="-228505">
              <a:defRPr sz="2400">
                <a:solidFill>
                  <a:schemeClr val="tx1"/>
                </a:solidFill>
                <a:latin typeface="Arial" charset="0"/>
                <a:ea typeface="ＭＳ Ｐゴシック" pitchFamily="64" charset="-128"/>
              </a:defRPr>
            </a:lvl3pPr>
            <a:lvl4pPr marL="1599536" indent="-228505">
              <a:defRPr sz="2400">
                <a:solidFill>
                  <a:schemeClr val="tx1"/>
                </a:solidFill>
                <a:latin typeface="Arial" charset="0"/>
                <a:ea typeface="ＭＳ Ｐゴシック" pitchFamily="64" charset="-128"/>
              </a:defRPr>
            </a:lvl4pPr>
            <a:lvl5pPr marL="2056546" indent="-228505">
              <a:defRPr sz="2400">
                <a:solidFill>
                  <a:schemeClr val="tx1"/>
                </a:solidFill>
                <a:latin typeface="Arial" charset="0"/>
                <a:ea typeface="ＭＳ Ｐゴシック" pitchFamily="64" charset="-128"/>
              </a:defRPr>
            </a:lvl5pPr>
            <a:lvl6pPr marL="2513556" indent="-228505" eaLnBrk="0" fontAlgn="base" hangingPunct="0">
              <a:spcBef>
                <a:spcPct val="0"/>
              </a:spcBef>
              <a:spcAft>
                <a:spcPct val="0"/>
              </a:spcAft>
              <a:defRPr sz="2400">
                <a:solidFill>
                  <a:schemeClr val="tx1"/>
                </a:solidFill>
                <a:latin typeface="Arial" charset="0"/>
                <a:ea typeface="ＭＳ Ｐゴシック" pitchFamily="64" charset="-128"/>
              </a:defRPr>
            </a:lvl6pPr>
            <a:lvl7pPr marL="2970567" indent="-228505" eaLnBrk="0" fontAlgn="base" hangingPunct="0">
              <a:spcBef>
                <a:spcPct val="0"/>
              </a:spcBef>
              <a:spcAft>
                <a:spcPct val="0"/>
              </a:spcAft>
              <a:defRPr sz="2400">
                <a:solidFill>
                  <a:schemeClr val="tx1"/>
                </a:solidFill>
                <a:latin typeface="Arial" charset="0"/>
                <a:ea typeface="ＭＳ Ｐゴシック" pitchFamily="64" charset="-128"/>
              </a:defRPr>
            </a:lvl7pPr>
            <a:lvl8pPr marL="3427577" indent="-228505" eaLnBrk="0" fontAlgn="base" hangingPunct="0">
              <a:spcBef>
                <a:spcPct val="0"/>
              </a:spcBef>
              <a:spcAft>
                <a:spcPct val="0"/>
              </a:spcAft>
              <a:defRPr sz="2400">
                <a:solidFill>
                  <a:schemeClr val="tx1"/>
                </a:solidFill>
                <a:latin typeface="Arial" charset="0"/>
                <a:ea typeface="ＭＳ Ｐゴシック" pitchFamily="64" charset="-128"/>
              </a:defRPr>
            </a:lvl8pPr>
            <a:lvl9pPr marL="3884587" indent="-228505" eaLnBrk="0" fontAlgn="base" hangingPunct="0">
              <a:spcBef>
                <a:spcPct val="0"/>
              </a:spcBef>
              <a:spcAft>
                <a:spcPct val="0"/>
              </a:spcAft>
              <a:defRPr sz="2400">
                <a:solidFill>
                  <a:schemeClr val="tx1"/>
                </a:solidFill>
                <a:latin typeface="Arial" charset="0"/>
                <a:ea typeface="ＭＳ Ｐゴシック" pitchFamily="64" charset="-128"/>
              </a:defRPr>
            </a:lvl9pPr>
          </a:lstStyle>
          <a:p>
            <a:fld id="{40A9C11E-22F5-4960-AB25-8F46EE997968}" type="slidenum">
              <a:rPr lang="en-US" sz="1200"/>
              <a:pPr/>
              <a:t>28</a:t>
            </a:fld>
            <a:endParaRPr lang="en-US" sz="1200"/>
          </a:p>
        </p:txBody>
      </p:sp>
    </p:spTree>
    <p:extLst>
      <p:ext uri="{BB962C8B-B14F-4D97-AF65-F5344CB8AC3E}">
        <p14:creationId xmlns:p14="http://schemas.microsoft.com/office/powerpoint/2010/main" val="1963640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7987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p>
        </p:txBody>
      </p:sp>
      <p:sp>
        <p:nvSpPr>
          <p:cNvPr id="79876"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Arial" charset="0"/>
                <a:ea typeface="ＭＳ Ｐゴシック" pitchFamily="64" charset="-128"/>
              </a:defRPr>
            </a:lvl1pPr>
            <a:lvl2pPr marL="742642" indent="-285632">
              <a:defRPr sz="2400">
                <a:solidFill>
                  <a:schemeClr val="tx1"/>
                </a:solidFill>
                <a:latin typeface="Arial" charset="0"/>
                <a:ea typeface="ＭＳ Ｐゴシック" pitchFamily="64" charset="-128"/>
              </a:defRPr>
            </a:lvl2pPr>
            <a:lvl3pPr marL="1142526" indent="-228505">
              <a:defRPr sz="2400">
                <a:solidFill>
                  <a:schemeClr val="tx1"/>
                </a:solidFill>
                <a:latin typeface="Arial" charset="0"/>
                <a:ea typeface="ＭＳ Ｐゴシック" pitchFamily="64" charset="-128"/>
              </a:defRPr>
            </a:lvl3pPr>
            <a:lvl4pPr marL="1599536" indent="-228505">
              <a:defRPr sz="2400">
                <a:solidFill>
                  <a:schemeClr val="tx1"/>
                </a:solidFill>
                <a:latin typeface="Arial" charset="0"/>
                <a:ea typeface="ＭＳ Ｐゴシック" pitchFamily="64" charset="-128"/>
              </a:defRPr>
            </a:lvl4pPr>
            <a:lvl5pPr marL="2056546" indent="-228505">
              <a:defRPr sz="2400">
                <a:solidFill>
                  <a:schemeClr val="tx1"/>
                </a:solidFill>
                <a:latin typeface="Arial" charset="0"/>
                <a:ea typeface="ＭＳ Ｐゴシック" pitchFamily="64" charset="-128"/>
              </a:defRPr>
            </a:lvl5pPr>
            <a:lvl6pPr marL="2513556" indent="-228505" eaLnBrk="0" fontAlgn="base" hangingPunct="0">
              <a:spcBef>
                <a:spcPct val="0"/>
              </a:spcBef>
              <a:spcAft>
                <a:spcPct val="0"/>
              </a:spcAft>
              <a:defRPr sz="2400">
                <a:solidFill>
                  <a:schemeClr val="tx1"/>
                </a:solidFill>
                <a:latin typeface="Arial" charset="0"/>
                <a:ea typeface="ＭＳ Ｐゴシック" pitchFamily="64" charset="-128"/>
              </a:defRPr>
            </a:lvl6pPr>
            <a:lvl7pPr marL="2970567" indent="-228505" eaLnBrk="0" fontAlgn="base" hangingPunct="0">
              <a:spcBef>
                <a:spcPct val="0"/>
              </a:spcBef>
              <a:spcAft>
                <a:spcPct val="0"/>
              </a:spcAft>
              <a:defRPr sz="2400">
                <a:solidFill>
                  <a:schemeClr val="tx1"/>
                </a:solidFill>
                <a:latin typeface="Arial" charset="0"/>
                <a:ea typeface="ＭＳ Ｐゴシック" pitchFamily="64" charset="-128"/>
              </a:defRPr>
            </a:lvl7pPr>
            <a:lvl8pPr marL="3427577" indent="-228505" eaLnBrk="0" fontAlgn="base" hangingPunct="0">
              <a:spcBef>
                <a:spcPct val="0"/>
              </a:spcBef>
              <a:spcAft>
                <a:spcPct val="0"/>
              </a:spcAft>
              <a:defRPr sz="2400">
                <a:solidFill>
                  <a:schemeClr val="tx1"/>
                </a:solidFill>
                <a:latin typeface="Arial" charset="0"/>
                <a:ea typeface="ＭＳ Ｐゴシック" pitchFamily="64" charset="-128"/>
              </a:defRPr>
            </a:lvl8pPr>
            <a:lvl9pPr marL="3884587" indent="-228505" eaLnBrk="0" fontAlgn="base" hangingPunct="0">
              <a:spcBef>
                <a:spcPct val="0"/>
              </a:spcBef>
              <a:spcAft>
                <a:spcPct val="0"/>
              </a:spcAft>
              <a:defRPr sz="2400">
                <a:solidFill>
                  <a:schemeClr val="tx1"/>
                </a:solidFill>
                <a:latin typeface="Arial" charset="0"/>
                <a:ea typeface="ＭＳ Ｐゴシック" pitchFamily="64" charset="-128"/>
              </a:defRPr>
            </a:lvl9pPr>
          </a:lstStyle>
          <a:p>
            <a:fld id="{40A9C11E-22F5-4960-AB25-8F46EE997968}" type="slidenum">
              <a:rPr lang="en-US" sz="1200"/>
              <a:pPr/>
              <a:t>33</a:t>
            </a:fld>
            <a:endParaRPr lang="en-US" sz="1200"/>
          </a:p>
        </p:txBody>
      </p:sp>
    </p:spTree>
    <p:extLst>
      <p:ext uri="{BB962C8B-B14F-4D97-AF65-F5344CB8AC3E}">
        <p14:creationId xmlns:p14="http://schemas.microsoft.com/office/powerpoint/2010/main" val="6121128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8414FB-CF86-D943-8F0A-913E7D5F2E56}" type="slidenum">
              <a:rPr lang="en-US" smtClean="0"/>
              <a:t>37</a:t>
            </a:fld>
            <a:endParaRPr lang="en-US"/>
          </a:p>
        </p:txBody>
      </p:sp>
    </p:spTree>
    <p:extLst>
      <p:ext uri="{BB962C8B-B14F-4D97-AF65-F5344CB8AC3E}">
        <p14:creationId xmlns:p14="http://schemas.microsoft.com/office/powerpoint/2010/main" val="26060002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7168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p>
        </p:txBody>
      </p:sp>
      <p:sp>
        <p:nvSpPr>
          <p:cNvPr id="71684"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Arial" charset="0"/>
                <a:ea typeface="ＭＳ Ｐゴシック" pitchFamily="48" charset="-128"/>
              </a:defRPr>
            </a:lvl1pPr>
            <a:lvl2pPr marL="742642" indent="-285632">
              <a:defRPr sz="2400">
                <a:solidFill>
                  <a:schemeClr val="tx1"/>
                </a:solidFill>
                <a:latin typeface="Arial" charset="0"/>
                <a:ea typeface="ＭＳ Ｐゴシック" pitchFamily="48" charset="-128"/>
              </a:defRPr>
            </a:lvl2pPr>
            <a:lvl3pPr marL="1142526" indent="-228505">
              <a:defRPr sz="2400">
                <a:solidFill>
                  <a:schemeClr val="tx1"/>
                </a:solidFill>
                <a:latin typeface="Arial" charset="0"/>
                <a:ea typeface="ＭＳ Ｐゴシック" pitchFamily="48" charset="-128"/>
              </a:defRPr>
            </a:lvl3pPr>
            <a:lvl4pPr marL="1599536" indent="-228505">
              <a:defRPr sz="2400">
                <a:solidFill>
                  <a:schemeClr val="tx1"/>
                </a:solidFill>
                <a:latin typeface="Arial" charset="0"/>
                <a:ea typeface="ＭＳ Ｐゴシック" pitchFamily="48" charset="-128"/>
              </a:defRPr>
            </a:lvl4pPr>
            <a:lvl5pPr marL="2056546" indent="-228505">
              <a:defRPr sz="2400">
                <a:solidFill>
                  <a:schemeClr val="tx1"/>
                </a:solidFill>
                <a:latin typeface="Arial" charset="0"/>
                <a:ea typeface="ＭＳ Ｐゴシック" pitchFamily="48" charset="-128"/>
              </a:defRPr>
            </a:lvl5pPr>
            <a:lvl6pPr marL="2513556" indent="-228505" eaLnBrk="0" fontAlgn="base" hangingPunct="0">
              <a:spcBef>
                <a:spcPct val="0"/>
              </a:spcBef>
              <a:spcAft>
                <a:spcPct val="0"/>
              </a:spcAft>
              <a:defRPr sz="2400">
                <a:solidFill>
                  <a:schemeClr val="tx1"/>
                </a:solidFill>
                <a:latin typeface="Arial" charset="0"/>
                <a:ea typeface="ＭＳ Ｐゴシック" pitchFamily="48" charset="-128"/>
              </a:defRPr>
            </a:lvl6pPr>
            <a:lvl7pPr marL="2970567" indent="-228505" eaLnBrk="0" fontAlgn="base" hangingPunct="0">
              <a:spcBef>
                <a:spcPct val="0"/>
              </a:spcBef>
              <a:spcAft>
                <a:spcPct val="0"/>
              </a:spcAft>
              <a:defRPr sz="2400">
                <a:solidFill>
                  <a:schemeClr val="tx1"/>
                </a:solidFill>
                <a:latin typeface="Arial" charset="0"/>
                <a:ea typeface="ＭＳ Ｐゴシック" pitchFamily="48" charset="-128"/>
              </a:defRPr>
            </a:lvl7pPr>
            <a:lvl8pPr marL="3427577" indent="-228505" eaLnBrk="0" fontAlgn="base" hangingPunct="0">
              <a:spcBef>
                <a:spcPct val="0"/>
              </a:spcBef>
              <a:spcAft>
                <a:spcPct val="0"/>
              </a:spcAft>
              <a:defRPr sz="2400">
                <a:solidFill>
                  <a:schemeClr val="tx1"/>
                </a:solidFill>
                <a:latin typeface="Arial" charset="0"/>
                <a:ea typeface="ＭＳ Ｐゴシック" pitchFamily="48" charset="-128"/>
              </a:defRPr>
            </a:lvl8pPr>
            <a:lvl9pPr marL="3884587" indent="-228505" eaLnBrk="0" fontAlgn="base" hangingPunct="0">
              <a:spcBef>
                <a:spcPct val="0"/>
              </a:spcBef>
              <a:spcAft>
                <a:spcPct val="0"/>
              </a:spcAft>
              <a:defRPr sz="2400">
                <a:solidFill>
                  <a:schemeClr val="tx1"/>
                </a:solidFill>
                <a:latin typeface="Arial" charset="0"/>
                <a:ea typeface="ＭＳ Ｐゴシック" pitchFamily="48" charset="-128"/>
              </a:defRPr>
            </a:lvl9pPr>
          </a:lstStyle>
          <a:p>
            <a:fld id="{C8ADD43A-B01E-4F34-88C7-A7FAD5034A77}" type="slidenum">
              <a:rPr lang="en-US" sz="1200"/>
              <a:pPr/>
              <a:t>40</a:t>
            </a:fld>
            <a:endParaRPr lang="en-US" sz="1200"/>
          </a:p>
        </p:txBody>
      </p:sp>
    </p:spTree>
    <p:extLst>
      <p:ext uri="{BB962C8B-B14F-4D97-AF65-F5344CB8AC3E}">
        <p14:creationId xmlns:p14="http://schemas.microsoft.com/office/powerpoint/2010/main" val="33153474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p:spTree>
      <p:nvGrpSpPr>
        <p:cNvPr id="1" name=""/>
        <p:cNvGrpSpPr/>
        <p:nvPr/>
      </p:nvGrpSpPr>
      <p:grpSpPr>
        <a:xfrm>
          <a:off x="0" y="0"/>
          <a:ext cx="0" cy="0"/>
          <a:chOff x="0" y="0"/>
          <a:chExt cx="0" cy="0"/>
        </a:xfrm>
      </p:grpSpPr>
      <p:pic>
        <p:nvPicPr>
          <p:cNvPr id="13" name="Picture 12"/>
          <p:cNvPicPr>
            <a:picLocks noChangeAspect="1"/>
          </p:cNvPicPr>
          <p:nvPr userDrawn="1"/>
        </p:nvPicPr>
        <p:blipFill rotWithShape="1">
          <a:blip r:embed="rId2">
            <a:alphaModFix amt="82000"/>
            <a:extLst>
              <a:ext uri="{28A0092B-C50C-407E-A947-70E740481C1C}">
                <a14:useLocalDpi xmlns:a14="http://schemas.microsoft.com/office/drawing/2010/main" val="0"/>
              </a:ext>
            </a:extLst>
          </a:blip>
          <a:srcRect t="-27868" b="49854"/>
          <a:stretch/>
        </p:blipFill>
        <p:spPr>
          <a:xfrm>
            <a:off x="0" y="-1632891"/>
            <a:ext cx="9144000" cy="5270613"/>
          </a:xfrm>
          <a:prstGeom prst="rect">
            <a:avLst/>
          </a:prstGeom>
        </p:spPr>
      </p:pic>
      <p:sp>
        <p:nvSpPr>
          <p:cNvPr id="2" name="Title 1"/>
          <p:cNvSpPr>
            <a:spLocks noGrp="1"/>
          </p:cNvSpPr>
          <p:nvPr>
            <p:ph type="title" hasCustomPrompt="1"/>
          </p:nvPr>
        </p:nvSpPr>
        <p:spPr>
          <a:xfrm>
            <a:off x="609876" y="1718763"/>
            <a:ext cx="7785100" cy="924339"/>
          </a:xfrm>
        </p:spPr>
        <p:txBody>
          <a:bodyPr>
            <a:normAutofit/>
          </a:bodyPr>
          <a:lstStyle>
            <a:lvl1pPr algn="ctr">
              <a:defRPr sz="2400" baseline="0">
                <a:solidFill>
                  <a:schemeClr val="bg1"/>
                </a:solidFill>
                <a:latin typeface="Tahoma" charset="0"/>
                <a:ea typeface="Tahoma" charset="0"/>
                <a:cs typeface="Tahoma" charset="0"/>
              </a:defRPr>
            </a:lvl1pPr>
          </a:lstStyle>
          <a:p>
            <a:r>
              <a:rPr lang="en-US" dirty="0"/>
              <a:t>This is my subtitle</a:t>
            </a:r>
          </a:p>
        </p:txBody>
      </p:sp>
      <p:sp>
        <p:nvSpPr>
          <p:cNvPr id="14" name="Title 1"/>
          <p:cNvSpPr txBox="1">
            <a:spLocks/>
          </p:cNvSpPr>
          <p:nvPr userDrawn="1"/>
        </p:nvSpPr>
        <p:spPr>
          <a:xfrm>
            <a:off x="147145" y="931451"/>
            <a:ext cx="8839200" cy="924339"/>
          </a:xfrm>
          <a:prstGeom prst="rect">
            <a:avLst/>
          </a:prstGeom>
          <a:ln>
            <a:noFill/>
          </a:ln>
        </p:spPr>
        <p:txBody>
          <a:bodyPr vert="horz" lIns="91440" tIns="45720" rIns="91440" bIns="45720" rtlCol="0" anchor="ctr">
            <a:noAutofit/>
          </a:bodyPr>
          <a:lstStyle>
            <a:lvl1pPr algn="ctr" defTabSz="685783" rtl="0" eaLnBrk="1" latinLnBrk="0" hangingPunct="1">
              <a:lnSpc>
                <a:spcPct val="90000"/>
              </a:lnSpc>
              <a:spcBef>
                <a:spcPct val="0"/>
              </a:spcBef>
              <a:buNone/>
              <a:defRPr sz="3300" b="1" kern="120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sz="2800" dirty="0">
                <a:latin typeface="Tahoma" charset="0"/>
                <a:ea typeface="Tahoma" charset="0"/>
                <a:cs typeface="Tahoma" charset="0"/>
              </a:rPr>
              <a:t>Financial Wellness for People with Disabilities</a:t>
            </a:r>
          </a:p>
        </p:txBody>
      </p:sp>
      <p:sp>
        <p:nvSpPr>
          <p:cNvPr id="15" name="Rectangle 14"/>
          <p:cNvSpPr/>
          <p:nvPr userDrawn="1"/>
        </p:nvSpPr>
        <p:spPr>
          <a:xfrm>
            <a:off x="0" y="3438940"/>
            <a:ext cx="9144000" cy="397564"/>
          </a:xfrm>
          <a:prstGeom prst="rect">
            <a:avLst/>
          </a:prstGeom>
          <a:solidFill>
            <a:srgbClr val="20BD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 Box 7"/>
          <p:cNvSpPr txBox="1"/>
          <p:nvPr userDrawn="1"/>
        </p:nvSpPr>
        <p:spPr>
          <a:xfrm>
            <a:off x="1337485" y="4107836"/>
            <a:ext cx="2652395" cy="447675"/>
          </a:xfrm>
          <a:prstGeom prst="rect">
            <a:avLst/>
          </a:prstGeom>
          <a:noFill/>
          <a:ln>
            <a:noFill/>
          </a:ln>
          <a:effectLst/>
          <a:extLst>
            <a:ext uri="{C572A759-6A51-4108-AA02-DFA0A04FC94B}">
              <ma14:wrappingTextBoxFlag xmlns="" xmlns:ma14="http://schemas.microsoft.com/office/mac/drawingml/2011/main"/>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10000"/>
              </a:lnSpc>
              <a:spcBef>
                <a:spcPts val="1200"/>
              </a:spcBef>
              <a:spcAft>
                <a:spcPts val="1200"/>
              </a:spcAft>
            </a:pPr>
            <a:r>
              <a:rPr lang="en-US" sz="2000" b="1" baseline="0" dirty="0">
                <a:solidFill>
                  <a:srgbClr val="575759"/>
                </a:solidFill>
                <a:effectLst/>
                <a:latin typeface="Tahoma" charset="0"/>
                <a:ea typeface="Tahoma" charset="0"/>
                <a:cs typeface="Tahoma" charset="0"/>
              </a:rPr>
              <a:t>Developed by:</a:t>
            </a:r>
            <a:endParaRPr lang="en-US" sz="2000" baseline="0" dirty="0">
              <a:solidFill>
                <a:srgbClr val="575759"/>
              </a:solidFill>
              <a:effectLst/>
              <a:latin typeface="Tahoma" charset="0"/>
              <a:ea typeface="Tahoma" charset="0"/>
              <a:cs typeface="Tahoma" charset="0"/>
            </a:endParaRPr>
          </a:p>
          <a:p>
            <a:pPr marL="0" marR="0">
              <a:lnSpc>
                <a:spcPct val="100000"/>
              </a:lnSpc>
              <a:spcBef>
                <a:spcPts val="600"/>
              </a:spcBef>
              <a:spcAft>
                <a:spcPts val="600"/>
              </a:spcAft>
            </a:pPr>
            <a:r>
              <a:rPr lang="en-US" sz="1200" dirty="0">
                <a:solidFill>
                  <a:srgbClr val="7F7F7F"/>
                </a:solidFill>
                <a:effectLst/>
                <a:latin typeface="Arial Rounded MT Bold" charset="0"/>
                <a:ea typeface="Times New Roman" charset="0"/>
                <a:cs typeface="Times New Roman" charset="0"/>
              </a:rPr>
              <a:t> </a:t>
            </a:r>
            <a:endParaRPr lang="en-US" sz="1200" dirty="0">
              <a:solidFill>
                <a:srgbClr val="404040"/>
              </a:solidFill>
              <a:effectLst/>
              <a:ea typeface="Times New Roman" charset="0"/>
              <a:cs typeface="Times New Roman" charset="0"/>
            </a:endParaRPr>
          </a:p>
        </p:txBody>
      </p:sp>
      <p:pic>
        <p:nvPicPr>
          <p:cNvPr id="19" name="Picture 18" descr="CDD - Illinois Council on Developmental Disabilities"/>
          <p:cNvPicPr/>
          <p:nvPr userDrawn="1"/>
        </p:nvPicPr>
        <p:blipFill>
          <a:blip r:embed="rId3">
            <a:extLst>
              <a:ext uri="{28A0092B-C50C-407E-A947-70E740481C1C}">
                <a14:useLocalDpi xmlns:a14="http://schemas.microsoft.com/office/drawing/2010/main" val="0"/>
              </a:ext>
            </a:extLst>
          </a:blip>
          <a:stretch>
            <a:fillRect/>
          </a:stretch>
        </p:blipFill>
        <p:spPr bwMode="auto">
          <a:xfrm>
            <a:off x="5633530" y="5120491"/>
            <a:ext cx="1653803" cy="985561"/>
          </a:xfrm>
          <a:prstGeom prst="rect">
            <a:avLst/>
          </a:prstGeom>
          <a:noFill/>
          <a:ln>
            <a:noFill/>
          </a:ln>
        </p:spPr>
      </p:pic>
      <p:sp>
        <p:nvSpPr>
          <p:cNvPr id="20" name="TextBox 19"/>
          <p:cNvSpPr txBox="1"/>
          <p:nvPr userDrawn="1"/>
        </p:nvSpPr>
        <p:spPr>
          <a:xfrm>
            <a:off x="914400" y="4494986"/>
            <a:ext cx="3440009" cy="1015663"/>
          </a:xfrm>
          <a:prstGeom prst="rect">
            <a:avLst/>
          </a:prstGeom>
          <a:noFill/>
        </p:spPr>
        <p:txBody>
          <a:bodyPr wrap="square" rtlCol="0">
            <a:spAutoFit/>
          </a:bodyPr>
          <a:lstStyle/>
          <a:p>
            <a:pPr algn="ctr"/>
            <a:r>
              <a:rPr lang="en-US" sz="2000" baseline="0" dirty="0">
                <a:solidFill>
                  <a:srgbClr val="575759"/>
                </a:solidFill>
                <a:latin typeface="Tahoma" charset="0"/>
                <a:ea typeface="Tahoma" charset="0"/>
                <a:cs typeface="Tahoma" charset="0"/>
              </a:rPr>
              <a:t>National Disability Institute</a:t>
            </a:r>
          </a:p>
          <a:p>
            <a:pPr algn="ctr"/>
            <a:r>
              <a:rPr lang="en-US" sz="2000" baseline="0" dirty="0">
                <a:solidFill>
                  <a:srgbClr val="575759"/>
                </a:solidFill>
                <a:latin typeface="Tahoma" charset="0"/>
                <a:ea typeface="Tahoma" charset="0"/>
                <a:cs typeface="Tahoma" charset="0"/>
              </a:rPr>
              <a:t>Washington, DC</a:t>
            </a:r>
          </a:p>
          <a:p>
            <a:pPr algn="ctr"/>
            <a:r>
              <a:rPr lang="en-US" sz="2000" baseline="0" dirty="0">
                <a:solidFill>
                  <a:srgbClr val="575759"/>
                </a:solidFill>
                <a:latin typeface="Tahoma" charset="0"/>
                <a:ea typeface="Tahoma" charset="0"/>
                <a:cs typeface="Tahoma" charset="0"/>
              </a:rPr>
              <a:t>nationaldisabilityinstitute.org</a:t>
            </a:r>
          </a:p>
        </p:txBody>
      </p:sp>
      <p:sp>
        <p:nvSpPr>
          <p:cNvPr id="21" name="TextBox 20"/>
          <p:cNvSpPr txBox="1"/>
          <p:nvPr userDrawn="1"/>
        </p:nvSpPr>
        <p:spPr>
          <a:xfrm>
            <a:off x="4981104" y="4141043"/>
            <a:ext cx="2958654" cy="707886"/>
          </a:xfrm>
          <a:prstGeom prst="rect">
            <a:avLst/>
          </a:prstGeom>
          <a:noFill/>
        </p:spPr>
        <p:txBody>
          <a:bodyPr wrap="square" rtlCol="0">
            <a:spAutoFit/>
          </a:bodyPr>
          <a:lstStyle/>
          <a:p>
            <a:pPr algn="ctr"/>
            <a:r>
              <a:rPr lang="en-US" sz="2000" b="1" i="0" baseline="0" dirty="0">
                <a:solidFill>
                  <a:srgbClr val="575759"/>
                </a:solidFill>
                <a:latin typeface="Tahoma" charset="0"/>
                <a:ea typeface="Tahoma" charset="0"/>
                <a:cs typeface="Tahoma" charset="0"/>
              </a:rPr>
              <a:t>This training program </a:t>
            </a:r>
          </a:p>
          <a:p>
            <a:pPr algn="ctr"/>
            <a:r>
              <a:rPr lang="en-US" sz="2000" b="1" i="0" baseline="0" dirty="0">
                <a:solidFill>
                  <a:srgbClr val="575759"/>
                </a:solidFill>
                <a:latin typeface="Tahoma" charset="0"/>
                <a:ea typeface="Tahoma" charset="0"/>
                <a:cs typeface="Tahoma" charset="0"/>
              </a:rPr>
              <a:t>is supported by:</a:t>
            </a:r>
          </a:p>
        </p:txBody>
      </p:sp>
      <p:pic>
        <p:nvPicPr>
          <p:cNvPr id="22" name="Picture 2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59260" y="5592570"/>
            <a:ext cx="1809448" cy="480542"/>
          </a:xfrm>
          <a:prstGeom prst="rect">
            <a:avLst/>
          </a:prstGeom>
        </p:spPr>
      </p:pic>
    </p:spTree>
    <p:extLst>
      <p:ext uri="{BB962C8B-B14F-4D97-AF65-F5344CB8AC3E}">
        <p14:creationId xmlns:p14="http://schemas.microsoft.com/office/powerpoint/2010/main" val="217993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40031" y="791154"/>
            <a:ext cx="8623935" cy="640080"/>
          </a:xfrm>
        </p:spPr>
        <p:txBody>
          <a:bodyPr/>
          <a:lstStyle>
            <a:lvl1pPr>
              <a:defRPr baseline="0">
                <a:solidFill>
                  <a:srgbClr val="20BDDB"/>
                </a:solidFill>
                <a:latin typeface="Tahoma" charset="0"/>
                <a:ea typeface="Tahoma" charset="0"/>
                <a:cs typeface="Tahoma" charset="0"/>
              </a:defRPr>
            </a:lvl1pPr>
          </a:lstStyle>
          <a:p>
            <a:r>
              <a:rPr lang="en-US" dirty="0"/>
              <a:t>This is my page title.</a:t>
            </a:r>
          </a:p>
        </p:txBody>
      </p:sp>
      <p:sp>
        <p:nvSpPr>
          <p:cNvPr id="3" name="Content Placeholder 2"/>
          <p:cNvSpPr>
            <a:spLocks noGrp="1"/>
          </p:cNvSpPr>
          <p:nvPr>
            <p:ph idx="1"/>
          </p:nvPr>
        </p:nvSpPr>
        <p:spPr>
          <a:xfrm>
            <a:off x="240032" y="1570384"/>
            <a:ext cx="8623935" cy="4850294"/>
          </a:xfrm>
        </p:spPr>
        <p:txBody>
          <a:bodyPr>
            <a:normAutofit/>
          </a:bodyPr>
          <a:lstStyle>
            <a:lvl1pPr marL="260741" indent="-260741">
              <a:buFont typeface="Arial" panose="020B0604020202020204" pitchFamily="34" charset="0"/>
              <a:buChar char="•"/>
              <a:defRPr sz="2000">
                <a:latin typeface="Tahoma" charset="0"/>
                <a:ea typeface="Tahoma" charset="0"/>
                <a:cs typeface="Tahoma" charset="0"/>
              </a:defRPr>
            </a:lvl1pPr>
            <a:lvl2pPr>
              <a:buClr>
                <a:srgbClr val="20BDDB"/>
              </a:buClr>
              <a:defRPr sz="2000" baseline="0">
                <a:latin typeface="Tahoma" charset="0"/>
                <a:ea typeface="Tahoma" charset="0"/>
                <a:cs typeface="Tahoma" charset="0"/>
              </a:defRPr>
            </a:lvl2pPr>
            <a:lvl3pPr marL="857228" indent="-171446">
              <a:buFont typeface="Wingdings" panose="05000000000000000000" pitchFamily="2" charset="2"/>
              <a:buChar char="§"/>
              <a:defRPr sz="2000" baseline="0">
                <a:latin typeface="Tahoma" charset="0"/>
                <a:ea typeface="Tahoma" charset="0"/>
                <a:cs typeface="Tahoma" charset="0"/>
              </a:defRPr>
            </a:lvl3pPr>
            <a:lvl4pPr>
              <a:defRPr sz="2000" baseline="0">
                <a:latin typeface="Tahoma" charset="0"/>
                <a:ea typeface="Tahoma" charset="0"/>
                <a:cs typeface="Tahoma" charset="0"/>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Slide Number Placeholder 3"/>
          <p:cNvSpPr>
            <a:spLocks noGrp="1"/>
          </p:cNvSpPr>
          <p:nvPr>
            <p:ph type="sldNum" sz="quarter" idx="10"/>
          </p:nvPr>
        </p:nvSpPr>
        <p:spPr/>
        <p:txBody>
          <a:bodyPr/>
          <a:lstStyle/>
          <a:p>
            <a:fld id="{4FACB3E1-20E2-D24F-8BE6-CB5F27E61535}" type="slidenum">
              <a:rPr lang="en-US" smtClean="0"/>
              <a:pPr/>
              <a:t>‹#›</a:t>
            </a:fld>
            <a:endParaRPr lang="en-US" dirty="0"/>
          </a:p>
        </p:txBody>
      </p:sp>
    </p:spTree>
    <p:extLst>
      <p:ext uri="{BB962C8B-B14F-4D97-AF65-F5344CB8AC3E}">
        <p14:creationId xmlns:p14="http://schemas.microsoft.com/office/powerpoint/2010/main" val="1624295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2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40029" y="810489"/>
            <a:ext cx="8635613" cy="650564"/>
          </a:xfrm>
        </p:spPr>
        <p:txBody>
          <a:bodyPr/>
          <a:lstStyle>
            <a:lvl1pPr>
              <a:defRPr baseline="0">
                <a:solidFill>
                  <a:srgbClr val="20BDDB"/>
                </a:solidFill>
                <a:latin typeface="Tahoma" charset="0"/>
                <a:ea typeface="Tahoma" charset="0"/>
                <a:cs typeface="Tahoma" charset="0"/>
              </a:defRPr>
            </a:lvl1pPr>
          </a:lstStyle>
          <a:p>
            <a:r>
              <a:rPr lang="en-US" dirty="0"/>
              <a:t>This is my page title.</a:t>
            </a:r>
          </a:p>
        </p:txBody>
      </p:sp>
      <p:sp>
        <p:nvSpPr>
          <p:cNvPr id="3" name="Content Placeholder 2"/>
          <p:cNvSpPr>
            <a:spLocks noGrp="1"/>
          </p:cNvSpPr>
          <p:nvPr>
            <p:ph idx="1"/>
          </p:nvPr>
        </p:nvSpPr>
        <p:spPr>
          <a:xfrm>
            <a:off x="240029" y="1590261"/>
            <a:ext cx="4153067" cy="4800600"/>
          </a:xfrm>
        </p:spPr>
        <p:txBody>
          <a:bodyPr>
            <a:normAutofit/>
          </a:bodyPr>
          <a:lstStyle>
            <a:lvl1pPr marL="260741" indent="-260741">
              <a:buFont typeface="Arial" panose="020B0604020202020204" pitchFamily="34" charset="0"/>
              <a:buChar char="•"/>
              <a:defRPr sz="2000" baseline="0">
                <a:solidFill>
                  <a:srgbClr val="575759"/>
                </a:solidFill>
                <a:latin typeface="Tahoma" charset="0"/>
                <a:ea typeface="Tahoma" charset="0"/>
                <a:cs typeface="Tahoma" charset="0"/>
              </a:defRPr>
            </a:lvl1pPr>
            <a:lvl2pPr>
              <a:defRPr sz="2000" baseline="0">
                <a:latin typeface="Tahoma" charset="0"/>
                <a:ea typeface="Tahoma" charset="0"/>
                <a:cs typeface="Tahoma" charset="0"/>
              </a:defRPr>
            </a:lvl2pPr>
            <a:lvl3pPr marL="857228" indent="-171446">
              <a:buFont typeface="Wingdings" panose="05000000000000000000" pitchFamily="2" charset="2"/>
              <a:buChar char="§"/>
              <a:defRPr sz="2000" baseline="0">
                <a:latin typeface="Tahoma" charset="0"/>
                <a:ea typeface="Tahoma" charset="0"/>
                <a:cs typeface="Tahoma" charset="0"/>
              </a:defRPr>
            </a:lvl3pPr>
            <a:lvl4pPr>
              <a:defRPr sz="2000" baseline="0">
                <a:latin typeface="Tahoma" charset="0"/>
                <a:ea typeface="Tahoma" charset="0"/>
                <a:cs typeface="Tahoma" charset="0"/>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5" name="Content Placeholder 4"/>
          <p:cNvSpPr>
            <a:spLocks noGrp="1"/>
          </p:cNvSpPr>
          <p:nvPr>
            <p:ph sz="quarter" idx="10"/>
          </p:nvPr>
        </p:nvSpPr>
        <p:spPr>
          <a:xfrm>
            <a:off x="4722575" y="1590261"/>
            <a:ext cx="4153067" cy="4800600"/>
          </a:xfrm>
        </p:spPr>
        <p:txBody>
          <a:bodyPr>
            <a:normAutofit/>
          </a:bodyPr>
          <a:lstStyle>
            <a:lvl1pPr>
              <a:defRPr sz="2000">
                <a:latin typeface="Tahoma" charset="0"/>
                <a:ea typeface="Tahoma" charset="0"/>
                <a:cs typeface="Tahoma" charset="0"/>
              </a:defRPr>
            </a:lvl1pPr>
            <a:lvl2pPr>
              <a:defRPr sz="2000">
                <a:latin typeface="Tahoma" charset="0"/>
                <a:ea typeface="Tahoma" charset="0"/>
                <a:cs typeface="Tahoma" charset="0"/>
              </a:defRPr>
            </a:lvl2pPr>
            <a:lvl3pPr>
              <a:defRPr sz="2000">
                <a:latin typeface="Tahoma" charset="0"/>
                <a:ea typeface="Tahoma" charset="0"/>
                <a:cs typeface="Tahoma" charset="0"/>
              </a:defRPr>
            </a:lvl3pPr>
            <a:lvl4pPr>
              <a:defRPr sz="2000">
                <a:latin typeface="Tahoma" charset="0"/>
                <a:ea typeface="Tahoma" charset="0"/>
                <a:cs typeface="Tahoma" charset="0"/>
              </a:defRPr>
            </a:lvl4pPr>
            <a:lvl5pPr marL="1371566" indent="0">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0" name="Slide Number Placeholder 3"/>
          <p:cNvSpPr>
            <a:spLocks noGrp="1"/>
          </p:cNvSpPr>
          <p:nvPr>
            <p:ph type="sldNum" sz="quarter" idx="4"/>
          </p:nvPr>
        </p:nvSpPr>
        <p:spPr>
          <a:xfrm>
            <a:off x="8448261" y="6480313"/>
            <a:ext cx="427381" cy="287398"/>
          </a:xfrm>
          <a:prstGeom prst="rect">
            <a:avLst/>
          </a:prstGeom>
        </p:spPr>
        <p:txBody>
          <a:bodyPr vert="horz" lIns="91440" tIns="45720" rIns="91440" bIns="45720" rtlCol="0" anchor="ctr"/>
          <a:lstStyle>
            <a:lvl1pPr algn="ctr">
              <a:defRPr sz="1200" b="1" baseline="0">
                <a:solidFill>
                  <a:schemeClr val="bg1"/>
                </a:solidFill>
                <a:latin typeface="Arial" panose="020B0604020202020204" pitchFamily="34" charset="0"/>
                <a:cs typeface="Arial" panose="020B0604020202020204" pitchFamily="34" charset="0"/>
              </a:defRPr>
            </a:lvl1pPr>
          </a:lstStyle>
          <a:p>
            <a:fld id="{485AC5E9-28C9-498F-BCCA-E3048E5B58DF}" type="slidenum">
              <a:rPr lang="en-US" smtClean="0"/>
              <a:pPr/>
              <a:t>‹#›</a:t>
            </a:fld>
            <a:endParaRPr lang="en-US" dirty="0"/>
          </a:p>
        </p:txBody>
      </p:sp>
    </p:spTree>
    <p:extLst>
      <p:ext uri="{BB962C8B-B14F-4D97-AF65-F5344CB8AC3E}">
        <p14:creationId xmlns:p14="http://schemas.microsoft.com/office/powerpoint/2010/main" val="86107754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8660" y="782456"/>
            <a:ext cx="8676861" cy="688944"/>
          </a:xfrm>
          <a:prstGeom prst="rect">
            <a:avLst/>
          </a:prstGeom>
          <a:ln>
            <a:noFill/>
          </a:ln>
        </p:spPr>
        <p:txBody>
          <a:bodyPr vert="horz" lIns="91440" tIns="45720" rIns="91440" bIns="45720" rtlCol="0" anchor="ctr">
            <a:normAutofit/>
          </a:bodyPr>
          <a:lstStyle/>
          <a:p>
            <a:r>
              <a:rPr lang="en-US" dirty="0"/>
              <a:t>This is my page title.</a:t>
            </a:r>
          </a:p>
        </p:txBody>
      </p:sp>
      <p:sp>
        <p:nvSpPr>
          <p:cNvPr id="3" name="Text Placeholder 2"/>
          <p:cNvSpPr>
            <a:spLocks noGrp="1"/>
          </p:cNvSpPr>
          <p:nvPr>
            <p:ph type="body" idx="1"/>
          </p:nvPr>
        </p:nvSpPr>
        <p:spPr>
          <a:xfrm>
            <a:off x="218660" y="1610138"/>
            <a:ext cx="8676861" cy="4760845"/>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8" name="Rectangle 7"/>
          <p:cNvSpPr/>
          <p:nvPr userDrawn="1"/>
        </p:nvSpPr>
        <p:spPr>
          <a:xfrm>
            <a:off x="0" y="0"/>
            <a:ext cx="9144000" cy="212627"/>
          </a:xfrm>
          <a:prstGeom prst="rect">
            <a:avLst/>
          </a:prstGeom>
          <a:solidFill>
            <a:srgbClr val="20BDD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p:cNvSpPr/>
          <p:nvPr userDrawn="1"/>
        </p:nvSpPr>
        <p:spPr>
          <a:xfrm>
            <a:off x="0" y="265894"/>
            <a:ext cx="9144000" cy="443416"/>
          </a:xfrm>
          <a:prstGeom prst="rect">
            <a:avLst/>
          </a:prstGeom>
          <a:solidFill>
            <a:srgbClr val="575759"/>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Rectangle 13"/>
          <p:cNvSpPr/>
          <p:nvPr userDrawn="1"/>
        </p:nvSpPr>
        <p:spPr>
          <a:xfrm>
            <a:off x="8457982" y="6489421"/>
            <a:ext cx="686017" cy="266142"/>
          </a:xfrm>
          <a:prstGeom prst="rect">
            <a:avLst/>
          </a:prstGeom>
          <a:solidFill>
            <a:srgbClr val="20BD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9" name="Picture 8"/>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8457983" y="53267"/>
            <a:ext cx="686017" cy="613259"/>
          </a:xfrm>
          <a:prstGeom prst="rect">
            <a:avLst/>
          </a:prstGeom>
          <a:effectLst/>
        </p:spPr>
      </p:pic>
      <p:sp>
        <p:nvSpPr>
          <p:cNvPr id="4" name="Slide Number Placeholder 3"/>
          <p:cNvSpPr>
            <a:spLocks noGrp="1"/>
          </p:cNvSpPr>
          <p:nvPr>
            <p:ph type="sldNum" sz="quarter" idx="4"/>
          </p:nvPr>
        </p:nvSpPr>
        <p:spPr>
          <a:xfrm>
            <a:off x="8457981" y="6489421"/>
            <a:ext cx="437539" cy="266142"/>
          </a:xfrm>
          <a:prstGeom prst="rect">
            <a:avLst/>
          </a:prstGeom>
        </p:spPr>
        <p:txBody>
          <a:bodyPr vert="horz" lIns="91440" tIns="45720" rIns="91440" bIns="45720" rtlCol="0" anchor="ctr"/>
          <a:lstStyle>
            <a:lvl1pPr algn="r">
              <a:defRPr sz="1200" b="1" i="0" baseline="0">
                <a:solidFill>
                  <a:schemeClr val="bg1"/>
                </a:solidFill>
                <a:latin typeface="Arial" charset="0"/>
                <a:ea typeface="Arial" charset="0"/>
                <a:cs typeface="Arial" charset="0"/>
              </a:defRPr>
            </a:lvl1pPr>
          </a:lstStyle>
          <a:p>
            <a:fld id="{4FACB3E1-20E2-D24F-8BE6-CB5F27E61535}" type="slidenum">
              <a:rPr lang="en-US" smtClean="0"/>
              <a:pPr/>
              <a:t>‹#›</a:t>
            </a:fld>
            <a:endParaRPr lang="en-US" dirty="0"/>
          </a:p>
        </p:txBody>
      </p:sp>
    </p:spTree>
    <p:extLst>
      <p:ext uri="{BB962C8B-B14F-4D97-AF65-F5344CB8AC3E}">
        <p14:creationId xmlns:p14="http://schemas.microsoft.com/office/powerpoint/2010/main" val="1018128377"/>
      </p:ext>
    </p:extLst>
  </p:cSld>
  <p:clrMap bg1="lt1" tx1="dk1" bg2="lt2" tx2="dk2" accent1="accent1" accent2="accent2" accent3="accent3" accent4="accent4" accent5="accent5" accent6="accent6" hlink="hlink" folHlink="folHlink"/>
  <p:sldLayoutIdLst>
    <p:sldLayoutId id="2147483652" r:id="rId1"/>
    <p:sldLayoutId id="2147483650" r:id="rId2"/>
    <p:sldLayoutId id="2147483651" r:id="rId3"/>
  </p:sldLayoutIdLst>
  <p:hf hdr="0" ftr="0" dt="0"/>
  <p:txStyles>
    <p:titleStyle>
      <a:lvl1pPr algn="l" defTabSz="685783" rtl="0" eaLnBrk="1" latinLnBrk="0" hangingPunct="1">
        <a:lnSpc>
          <a:spcPct val="90000"/>
        </a:lnSpc>
        <a:spcBef>
          <a:spcPct val="0"/>
        </a:spcBef>
        <a:buNone/>
        <a:defRPr sz="3000" b="1" kern="1200" baseline="0">
          <a:solidFill>
            <a:srgbClr val="20BDDB"/>
          </a:solidFill>
          <a:latin typeface="Tahoma" charset="0"/>
          <a:ea typeface="Tahoma" charset="0"/>
          <a:cs typeface="Tahoma" charset="0"/>
        </a:defRPr>
      </a:lvl1pPr>
    </p:titleStyle>
    <p:bodyStyle>
      <a:lvl1pPr marL="260741" indent="-260741" algn="l" defTabSz="685783" rtl="0" eaLnBrk="1" latinLnBrk="0" hangingPunct="1">
        <a:lnSpc>
          <a:spcPct val="90000"/>
        </a:lnSpc>
        <a:spcBef>
          <a:spcPts val="450"/>
        </a:spcBef>
        <a:spcAft>
          <a:spcPts val="900"/>
        </a:spcAft>
        <a:buClr>
          <a:srgbClr val="274448"/>
        </a:buClr>
        <a:buSzPct val="145000"/>
        <a:buFont typeface="Arial" panose="020B0604020202020204" pitchFamily="34" charset="0"/>
        <a:buChar char="•"/>
        <a:defRPr sz="2000" kern="1200" baseline="0">
          <a:solidFill>
            <a:srgbClr val="575759"/>
          </a:solidFill>
          <a:latin typeface="Tahoma" charset="0"/>
          <a:ea typeface="Tahoma" charset="0"/>
          <a:cs typeface="Tahoma" charset="0"/>
        </a:defRPr>
      </a:lvl1pPr>
      <a:lvl2pPr marL="603632" indent="-260741" algn="l" defTabSz="685783" rtl="0" eaLnBrk="1" latinLnBrk="0" hangingPunct="1">
        <a:lnSpc>
          <a:spcPct val="90000"/>
        </a:lnSpc>
        <a:spcBef>
          <a:spcPts val="450"/>
        </a:spcBef>
        <a:spcAft>
          <a:spcPts val="900"/>
        </a:spcAft>
        <a:buClr>
          <a:srgbClr val="20BDDB"/>
        </a:buClr>
        <a:buFont typeface="Courier New" charset="0"/>
        <a:buChar char="o"/>
        <a:defRPr sz="2000" kern="1200" baseline="0">
          <a:solidFill>
            <a:srgbClr val="575759"/>
          </a:solidFill>
          <a:latin typeface="Tahoma" charset="0"/>
          <a:ea typeface="Tahoma" charset="0"/>
          <a:cs typeface="Tahoma" charset="0"/>
        </a:defRPr>
      </a:lvl2pPr>
      <a:lvl3pPr marL="857228" indent="-171446" algn="l" defTabSz="685783" rtl="0" eaLnBrk="1" latinLnBrk="0" hangingPunct="1">
        <a:lnSpc>
          <a:spcPct val="90000"/>
        </a:lnSpc>
        <a:spcBef>
          <a:spcPts val="450"/>
        </a:spcBef>
        <a:spcAft>
          <a:spcPts val="900"/>
        </a:spcAft>
        <a:buClr>
          <a:srgbClr val="575759"/>
        </a:buClr>
        <a:buSzPct val="80000"/>
        <a:buFont typeface="Wingdings" panose="05000000000000000000" pitchFamily="2" charset="2"/>
        <a:buChar char="§"/>
        <a:defRPr sz="2000" kern="1200" baseline="0">
          <a:solidFill>
            <a:srgbClr val="575759"/>
          </a:solidFill>
          <a:latin typeface="Tahoma" charset="0"/>
          <a:ea typeface="Tahoma" charset="0"/>
          <a:cs typeface="Tahoma" charset="0"/>
        </a:defRPr>
      </a:lvl3pPr>
      <a:lvl4pPr marL="1200120" indent="-171446" algn="l" defTabSz="685783" rtl="0" eaLnBrk="1" latinLnBrk="0" hangingPunct="1">
        <a:lnSpc>
          <a:spcPct val="90000"/>
        </a:lnSpc>
        <a:spcBef>
          <a:spcPts val="450"/>
        </a:spcBef>
        <a:spcAft>
          <a:spcPts val="900"/>
        </a:spcAft>
        <a:buClr>
          <a:srgbClr val="20BDDB"/>
        </a:buClr>
        <a:buFont typeface="Arial" charset="0"/>
        <a:buChar char="•"/>
        <a:defRPr sz="2000" kern="1200" baseline="0">
          <a:solidFill>
            <a:srgbClr val="575759"/>
          </a:solidFill>
          <a:latin typeface="Tahoma" charset="0"/>
          <a:ea typeface="Tahoma" charset="0"/>
          <a:cs typeface="Tahoma" charset="0"/>
        </a:defRPr>
      </a:lvl4pPr>
      <a:lvl5pPr marL="1543012" indent="-171446" algn="l" defTabSz="685783" rtl="0" eaLnBrk="1" latinLnBrk="0" hangingPunct="1">
        <a:lnSpc>
          <a:spcPct val="90000"/>
        </a:lnSpc>
        <a:spcBef>
          <a:spcPts val="450"/>
        </a:spcBef>
        <a:spcAft>
          <a:spcPts val="900"/>
        </a:spcAft>
        <a:buFont typeface="Arial"/>
        <a:buChar char="•"/>
        <a:defRPr sz="1350" kern="1200">
          <a:solidFill>
            <a:schemeClr val="tx1"/>
          </a:solidFill>
          <a:latin typeface="Warnock Pro" charset="0"/>
          <a:ea typeface="Warnock Pro" charset="0"/>
          <a:cs typeface="Warnock Pro" charset="0"/>
        </a:defRPr>
      </a:lvl5pPr>
      <a:lvl6pPr marL="1885903" indent="-171446" algn="l" defTabSz="685783"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4.xml.rels><?xml version="1.0" encoding="UTF-8" standalone="yes"?>
<Relationships xmlns="http://schemas.openxmlformats.org/package/2006/relationships"><Relationship Id="rId3" Type="http://schemas.openxmlformats.org/officeDocument/2006/relationships/hyperlink" Target="https://www.ablenrc.org/" TargetMode="Externa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6.xml.rels><?xml version="1.0" encoding="UTF-8" standalone="yes"?>
<Relationships xmlns="http://schemas.openxmlformats.org/package/2006/relationships"><Relationship Id="rId3" Type="http://schemas.openxmlformats.org/officeDocument/2006/relationships/hyperlink" Target="https://www.ssa.gov/disabilityresearch/wi/documents/PASS_and_Ticket_Guide.pdf" TargetMode="Externa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ssa.gov/disabilityresearch/wi/1619b.htm" TargetMode="Externa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34.xml.rels><?xml version="1.0" encoding="UTF-8" standalone="yes"?>
<Relationships xmlns="http://schemas.openxmlformats.org/package/2006/relationships"><Relationship Id="rId3" Type="http://schemas.openxmlformats.org/officeDocument/2006/relationships/hyperlink" Target="https://www.illinois.gov/hfs/MedicalPrograms/hbwd/Pages/premiums.aspx" TargetMode="Externa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31.xml"/><Relationship Id="rId5" Type="http://schemas.openxmlformats.org/officeDocument/2006/relationships/hyperlink" Target="https://choosework.ssa.gov/findhelp/" TargetMode="External"/><Relationship Id="rId4" Type="http://schemas.openxmlformats.org/officeDocument/2006/relationships/hyperlink" Target="mailto:Kaylee.Raymond@Illinois.gov" TargetMode="External"/></Relationships>
</file>

<file path=ppt/slides/_rels/slide38.xml.rels><?xml version="1.0" encoding="UTF-8" standalone="yes"?>
<Relationships xmlns="http://schemas.openxmlformats.org/package/2006/relationships"><Relationship Id="rId3" Type="http://schemas.openxmlformats.org/officeDocument/2006/relationships/hyperlink" Target="https://choosework.ssa.gov/findhelp/" TargetMode="External"/><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34.xml"/></Relationships>
</file>

<file path=ppt/slides/_rels/slide4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ags" Target="../tags/tag3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Module 6: SSA Work Supports</a:t>
            </a:r>
            <a:br>
              <a:rPr lang="en-US" sz="4000" dirty="0"/>
            </a:br>
            <a:r>
              <a:rPr lang="en-US" sz="1100" dirty="0"/>
              <a:t>July 2022</a:t>
            </a:r>
          </a:p>
        </p:txBody>
      </p:sp>
    </p:spTree>
    <p:custDataLst>
      <p:tags r:id="rId1"/>
    </p:custDataLst>
    <p:extLst>
      <p:ext uri="{BB962C8B-B14F-4D97-AF65-F5344CB8AC3E}">
        <p14:creationId xmlns:p14="http://schemas.microsoft.com/office/powerpoint/2010/main" val="493312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032" y="907881"/>
            <a:ext cx="8623935" cy="640080"/>
          </a:xfrm>
        </p:spPr>
        <p:txBody>
          <a:bodyPr>
            <a:noAutofit/>
          </a:bodyPr>
          <a:lstStyle/>
          <a:p>
            <a:r>
              <a:rPr lang="en-US" altLang="en-US" dirty="0">
                <a:cs typeface="Times New Roman" panose="02020603050405020304" pitchFamily="18" charset="0"/>
              </a:rPr>
              <a:t>Work Incentives for SSI Recipients</a:t>
            </a:r>
            <a:endParaRPr lang="en-US" dirty="0"/>
          </a:p>
        </p:txBody>
      </p:sp>
      <p:sp>
        <p:nvSpPr>
          <p:cNvPr id="3" name="Content Placeholder 2"/>
          <p:cNvSpPr>
            <a:spLocks noGrp="1"/>
          </p:cNvSpPr>
          <p:nvPr>
            <p:ph idx="1"/>
          </p:nvPr>
        </p:nvSpPr>
        <p:spPr>
          <a:xfrm>
            <a:off x="240032" y="1828800"/>
            <a:ext cx="8623936" cy="4591878"/>
          </a:xfrm>
        </p:spPr>
        <p:txBody>
          <a:bodyPr>
            <a:normAutofit/>
          </a:bodyPr>
          <a:lstStyle/>
          <a:p>
            <a:pPr marL="298450" lvl="1" indent="-285750">
              <a:lnSpc>
                <a:spcPct val="80000"/>
              </a:lnSpc>
              <a:spcAft>
                <a:spcPct val="60000"/>
              </a:spcAft>
              <a:buClr>
                <a:srgbClr val="575759"/>
              </a:buClr>
              <a:buSzPct val="145000"/>
              <a:buFont typeface="Arial" charset="0"/>
              <a:buChar char="•"/>
            </a:pPr>
            <a:r>
              <a:rPr lang="en-US" altLang="en-US" b="1" dirty="0"/>
              <a:t>General Income Exclusion (GIE)</a:t>
            </a:r>
            <a:r>
              <a:rPr lang="en-US" altLang="en-US" dirty="0"/>
              <a:t> – The first $20 of any kind of income, earned or unearned, is excluded / not counted</a:t>
            </a:r>
          </a:p>
          <a:p>
            <a:pPr marL="298450" lvl="1" indent="-285750">
              <a:lnSpc>
                <a:spcPct val="80000"/>
              </a:lnSpc>
              <a:spcAft>
                <a:spcPct val="60000"/>
              </a:spcAft>
              <a:buClr>
                <a:srgbClr val="575759"/>
              </a:buClr>
              <a:buSzPct val="145000"/>
              <a:buFont typeface="Arial" charset="0"/>
              <a:buChar char="•"/>
            </a:pPr>
            <a:r>
              <a:rPr lang="en-US" altLang="en-US" b="1" dirty="0"/>
              <a:t>Earned Income Exclusion (EIE)</a:t>
            </a:r>
            <a:r>
              <a:rPr lang="en-US" altLang="en-US" dirty="0"/>
              <a:t> – SSA excludes / does not count the first $65 of earnings after any applicable Student Earned Income Exclusion (SEIE) or GIE are subtracted. </a:t>
            </a:r>
          </a:p>
          <a:p>
            <a:pPr marL="298450" lvl="1" indent="-285750">
              <a:lnSpc>
                <a:spcPct val="80000"/>
              </a:lnSpc>
              <a:spcAft>
                <a:spcPct val="60000"/>
              </a:spcAft>
              <a:buClr>
                <a:srgbClr val="575759"/>
              </a:buClr>
              <a:buSzPct val="145000"/>
              <a:buFont typeface="Arial" charset="0"/>
              <a:buChar char="•"/>
            </a:pPr>
            <a:r>
              <a:rPr lang="en-US" altLang="en-US" b="1" dirty="0"/>
              <a:t>Impairment Related Work Expense (IRWE)</a:t>
            </a:r>
            <a:r>
              <a:rPr lang="en-US" altLang="en-US" dirty="0"/>
              <a:t> – Reduces countable income further and is deducted prior to the ½ earnings exclusion.  </a:t>
            </a:r>
          </a:p>
          <a:p>
            <a:pPr marL="298450" lvl="1" indent="-285750">
              <a:lnSpc>
                <a:spcPct val="80000"/>
              </a:lnSpc>
              <a:spcAft>
                <a:spcPct val="60000"/>
              </a:spcAft>
              <a:buClr>
                <a:srgbClr val="575759"/>
              </a:buClr>
              <a:buSzPct val="145000"/>
              <a:buFont typeface="Arial" charset="0"/>
              <a:buChar char="•"/>
            </a:pPr>
            <a:r>
              <a:rPr lang="en-US" altLang="en-US" b="1" dirty="0"/>
              <a:t>The ½ Earnings Exclusion</a:t>
            </a:r>
            <a:r>
              <a:rPr lang="en-US" altLang="en-US" dirty="0"/>
              <a:t> – Only one half of the remaining earned income is counted (2 for 1 rule).</a:t>
            </a:r>
          </a:p>
        </p:txBody>
      </p:sp>
      <p:sp>
        <p:nvSpPr>
          <p:cNvPr id="4" name="Slide Number Placeholder 3"/>
          <p:cNvSpPr>
            <a:spLocks noGrp="1"/>
          </p:cNvSpPr>
          <p:nvPr>
            <p:ph type="sldNum" sz="quarter" idx="10"/>
          </p:nvPr>
        </p:nvSpPr>
        <p:spPr/>
        <p:txBody>
          <a:bodyPr/>
          <a:lstStyle/>
          <a:p>
            <a:fld id="{4FACB3E1-20E2-D24F-8BE6-CB5F27E61535}" type="slidenum">
              <a:rPr lang="en-US" smtClean="0"/>
              <a:pPr/>
              <a:t>10</a:t>
            </a:fld>
            <a:endParaRPr lang="en-US" dirty="0"/>
          </a:p>
        </p:txBody>
      </p:sp>
    </p:spTree>
    <p:custDataLst>
      <p:tags r:id="rId1"/>
    </p:custDataLst>
    <p:extLst>
      <p:ext uri="{BB962C8B-B14F-4D97-AF65-F5344CB8AC3E}">
        <p14:creationId xmlns:p14="http://schemas.microsoft.com/office/powerpoint/2010/main" val="220482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031" y="877170"/>
            <a:ext cx="8749733" cy="640080"/>
          </a:xfrm>
        </p:spPr>
        <p:txBody>
          <a:bodyPr>
            <a:noAutofit/>
          </a:bodyPr>
          <a:lstStyle/>
          <a:p>
            <a:r>
              <a:rPr lang="en-US" altLang="en-US" dirty="0">
                <a:cs typeface="Times New Roman" panose="02020603050405020304" pitchFamily="18" charset="0"/>
              </a:rPr>
              <a:t>Work Incentives for SSI Recipients (Continued)</a:t>
            </a:r>
            <a:endParaRPr lang="en-US" dirty="0"/>
          </a:p>
        </p:txBody>
      </p:sp>
      <p:sp>
        <p:nvSpPr>
          <p:cNvPr id="3" name="Content Placeholder 2"/>
          <p:cNvSpPr>
            <a:spLocks noGrp="1"/>
          </p:cNvSpPr>
          <p:nvPr>
            <p:ph idx="1"/>
          </p:nvPr>
        </p:nvSpPr>
        <p:spPr>
          <a:xfrm>
            <a:off x="240032" y="1871662"/>
            <a:ext cx="8623935" cy="4549015"/>
          </a:xfrm>
        </p:spPr>
        <p:txBody>
          <a:bodyPr/>
          <a:lstStyle/>
          <a:p>
            <a:pPr marL="298450" lvl="1" indent="-285750">
              <a:lnSpc>
                <a:spcPct val="80000"/>
              </a:lnSpc>
              <a:spcAft>
                <a:spcPct val="60000"/>
              </a:spcAft>
              <a:buClr>
                <a:srgbClr val="575759"/>
              </a:buClr>
              <a:buSzPct val="145000"/>
              <a:buFont typeface="Arial" charset="0"/>
              <a:buChar char="•"/>
            </a:pPr>
            <a:r>
              <a:rPr lang="en-US" altLang="en-US" b="1" dirty="0"/>
              <a:t>Blind Work Expense (BWE)</a:t>
            </a:r>
            <a:r>
              <a:rPr lang="en-US" altLang="en-US" dirty="0"/>
              <a:t> – If disabled due to statutory blindness,  after the ½ earnings exclusion, BWEs further reduce countable wages.</a:t>
            </a:r>
          </a:p>
          <a:p>
            <a:pPr marL="298450" lvl="1" indent="-285750">
              <a:lnSpc>
                <a:spcPct val="80000"/>
              </a:lnSpc>
              <a:spcAft>
                <a:spcPct val="60000"/>
              </a:spcAft>
              <a:buClr>
                <a:srgbClr val="575759"/>
              </a:buClr>
              <a:buSzPct val="145000"/>
              <a:buFont typeface="Arial" charset="0"/>
              <a:buChar char="•"/>
            </a:pPr>
            <a:r>
              <a:rPr lang="en-US" altLang="en-US" b="1" dirty="0"/>
              <a:t>Student Earned Income Exclusion (SEIE) </a:t>
            </a:r>
            <a:r>
              <a:rPr lang="en-US" altLang="en-US" dirty="0"/>
              <a:t>– Student under the age of 22, work earnings up to $2,040 a month or up to $8,230 a year may be excluded / not counted.</a:t>
            </a:r>
          </a:p>
          <a:p>
            <a:pPr marL="298450" lvl="1" indent="-285750">
              <a:lnSpc>
                <a:spcPct val="80000"/>
              </a:lnSpc>
              <a:spcAft>
                <a:spcPct val="60000"/>
              </a:spcAft>
              <a:buClr>
                <a:srgbClr val="575759"/>
              </a:buClr>
              <a:buSzPct val="145000"/>
              <a:buFont typeface="Arial" charset="0"/>
              <a:buChar char="•"/>
            </a:pPr>
            <a:r>
              <a:rPr lang="en-US" altLang="en-US" b="1" dirty="0"/>
              <a:t>Plan to Achieve Self Support (PASS)</a:t>
            </a:r>
            <a:r>
              <a:rPr lang="en-US" altLang="en-US" dirty="0"/>
              <a:t> – Approved expenses may reduce countable earnings after the ½ earnings exclusion to further reduce countable wages.</a:t>
            </a:r>
          </a:p>
          <a:p>
            <a:pPr marL="298450" lvl="1" indent="-285750">
              <a:lnSpc>
                <a:spcPct val="80000"/>
              </a:lnSpc>
              <a:spcAft>
                <a:spcPct val="60000"/>
              </a:spcAft>
              <a:buClr>
                <a:srgbClr val="575759"/>
              </a:buClr>
              <a:buSzPct val="145000"/>
              <a:buFont typeface="Arial" charset="0"/>
              <a:buChar char="•"/>
            </a:pPr>
            <a:r>
              <a:rPr lang="en-US" altLang="en-US" b="1" dirty="0"/>
              <a:t>Medicaid 1619 (b) </a:t>
            </a:r>
            <a:r>
              <a:rPr lang="en-US" altLang="en-US" dirty="0"/>
              <a:t>– Medicaid coverage continues when SSI payments stop due to work.</a:t>
            </a:r>
          </a:p>
          <a:p>
            <a:pPr marL="12700" lvl="1" indent="0">
              <a:lnSpc>
                <a:spcPct val="80000"/>
              </a:lnSpc>
              <a:spcAft>
                <a:spcPct val="60000"/>
              </a:spcAft>
              <a:buNone/>
            </a:pPr>
            <a:r>
              <a:rPr lang="en-US" altLang="en-US" dirty="0"/>
              <a:t>After these exclusions are applied to earnings, the remaining amount is the Total Countable Income.</a:t>
            </a:r>
          </a:p>
          <a:p>
            <a:endParaRPr lang="en-US" dirty="0"/>
          </a:p>
        </p:txBody>
      </p:sp>
      <p:sp>
        <p:nvSpPr>
          <p:cNvPr id="4" name="Slide Number Placeholder 3"/>
          <p:cNvSpPr>
            <a:spLocks noGrp="1"/>
          </p:cNvSpPr>
          <p:nvPr>
            <p:ph type="sldNum" sz="quarter" idx="10"/>
          </p:nvPr>
        </p:nvSpPr>
        <p:spPr/>
        <p:txBody>
          <a:bodyPr/>
          <a:lstStyle/>
          <a:p>
            <a:fld id="{4FACB3E1-20E2-D24F-8BE6-CB5F27E61535}" type="slidenum">
              <a:rPr lang="en-US" smtClean="0"/>
              <a:pPr/>
              <a:t>11</a:t>
            </a:fld>
            <a:endParaRPr lang="en-US" dirty="0"/>
          </a:p>
        </p:txBody>
      </p:sp>
    </p:spTree>
    <p:custDataLst>
      <p:tags r:id="rId1"/>
    </p:custDataLst>
    <p:extLst>
      <p:ext uri="{BB962C8B-B14F-4D97-AF65-F5344CB8AC3E}">
        <p14:creationId xmlns:p14="http://schemas.microsoft.com/office/powerpoint/2010/main" val="2133047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1" y="717580"/>
            <a:ext cx="9029700" cy="782607"/>
          </a:xfrm>
        </p:spPr>
        <p:txBody>
          <a:bodyPr>
            <a:noAutofit/>
          </a:bodyPr>
          <a:lstStyle/>
          <a:p>
            <a:br>
              <a:rPr lang="en-US" dirty="0"/>
            </a:br>
            <a:r>
              <a:rPr lang="en-US" dirty="0"/>
              <a:t>Impairment Related Work Expenses (IRWEs)</a:t>
            </a:r>
          </a:p>
        </p:txBody>
      </p:sp>
      <p:sp>
        <p:nvSpPr>
          <p:cNvPr id="3" name="Content Placeholder 2"/>
          <p:cNvSpPr>
            <a:spLocks noGrp="1"/>
          </p:cNvSpPr>
          <p:nvPr>
            <p:ph idx="1"/>
          </p:nvPr>
        </p:nvSpPr>
        <p:spPr>
          <a:xfrm>
            <a:off x="240032" y="1881352"/>
            <a:ext cx="8623935" cy="4539326"/>
          </a:xfrm>
        </p:spPr>
        <p:txBody>
          <a:bodyPr/>
          <a:lstStyle/>
          <a:p>
            <a:pPr algn="just"/>
            <a:r>
              <a:rPr lang="en-US" dirty="0"/>
              <a:t>When a person pays for work expenses that are related to their disability, those expenses can be submitted to SSA. The person’s countable earnings may be reduced by those costs. </a:t>
            </a:r>
          </a:p>
          <a:p>
            <a:pPr algn="just"/>
            <a:r>
              <a:rPr lang="en-US" dirty="0"/>
              <a:t>Example: A person cannot drive due to their disability;</a:t>
            </a:r>
          </a:p>
          <a:p>
            <a:pPr algn="just"/>
            <a:r>
              <a:rPr lang="en-US" dirty="0"/>
              <a:t>They pay $100 per week for transportation to work;</a:t>
            </a:r>
          </a:p>
          <a:p>
            <a:pPr algn="just"/>
            <a:r>
              <a:rPr lang="en-US" dirty="0"/>
              <a:t>Pay is $250 per week; countable earnings are only $150 per week because the person paid $100 for their IRWE. This person was approved to keep more of their SSI to pay for their reasonable transportation costs to get to work.</a:t>
            </a:r>
          </a:p>
          <a:p>
            <a:endParaRPr lang="en-US" dirty="0"/>
          </a:p>
        </p:txBody>
      </p:sp>
      <p:sp>
        <p:nvSpPr>
          <p:cNvPr id="4" name="Slide Number Placeholder 3"/>
          <p:cNvSpPr>
            <a:spLocks noGrp="1"/>
          </p:cNvSpPr>
          <p:nvPr>
            <p:ph type="sldNum" sz="quarter" idx="10"/>
          </p:nvPr>
        </p:nvSpPr>
        <p:spPr/>
        <p:txBody>
          <a:bodyPr/>
          <a:lstStyle/>
          <a:p>
            <a:fld id="{4FACB3E1-20E2-D24F-8BE6-CB5F27E61535}" type="slidenum">
              <a:rPr lang="en-US" smtClean="0"/>
              <a:pPr/>
              <a:t>12</a:t>
            </a:fld>
            <a:endParaRPr lang="en-US" dirty="0"/>
          </a:p>
        </p:txBody>
      </p:sp>
    </p:spTree>
    <p:custDataLst>
      <p:tags r:id="rId1"/>
    </p:custDataLst>
    <p:extLst>
      <p:ext uri="{BB962C8B-B14F-4D97-AF65-F5344CB8AC3E}">
        <p14:creationId xmlns:p14="http://schemas.microsoft.com/office/powerpoint/2010/main" val="15860081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en-US" dirty="0"/>
            </a:br>
            <a:r>
              <a:rPr lang="en-US" dirty="0"/>
              <a:t>SSI Blind Work Expense</a:t>
            </a:r>
          </a:p>
        </p:txBody>
      </p:sp>
      <p:sp>
        <p:nvSpPr>
          <p:cNvPr id="3" name="Content Placeholder 2"/>
          <p:cNvSpPr>
            <a:spLocks noGrp="1"/>
          </p:cNvSpPr>
          <p:nvPr>
            <p:ph idx="1"/>
          </p:nvPr>
        </p:nvSpPr>
        <p:spPr>
          <a:xfrm>
            <a:off x="240031" y="1802713"/>
            <a:ext cx="8623936" cy="4507795"/>
          </a:xfrm>
        </p:spPr>
        <p:txBody>
          <a:bodyPr/>
          <a:lstStyle/>
          <a:p>
            <a:r>
              <a:rPr lang="en-US" dirty="0"/>
              <a:t>A blind SSI beneficiary can ask that costs for them to work be deducted from their earnings. This may help the person keep their SSI longer. These include:</a:t>
            </a:r>
          </a:p>
          <a:p>
            <a:r>
              <a:rPr lang="en-US" dirty="0"/>
              <a:t>Cost of a service animal and vet bills;</a:t>
            </a:r>
          </a:p>
          <a:p>
            <a:r>
              <a:rPr lang="en-US" dirty="0"/>
              <a:t>Transportation costs to and from work;</a:t>
            </a:r>
          </a:p>
          <a:p>
            <a:r>
              <a:rPr lang="en-US" dirty="0"/>
              <a:t>Fees or taxes from pay;</a:t>
            </a:r>
          </a:p>
          <a:p>
            <a:r>
              <a:rPr lang="en-US" dirty="0"/>
              <a:t>Attendant care services;</a:t>
            </a:r>
          </a:p>
          <a:p>
            <a:r>
              <a:rPr lang="en-US" dirty="0"/>
              <a:t>Cost of meals eaten during work hours;</a:t>
            </a:r>
          </a:p>
          <a:p>
            <a:r>
              <a:rPr lang="en-US" dirty="0"/>
              <a:t>Costs for medical and non-medical equipment supplies.</a:t>
            </a:r>
          </a:p>
          <a:p>
            <a:endParaRPr lang="en-US" dirty="0"/>
          </a:p>
        </p:txBody>
      </p:sp>
      <p:sp>
        <p:nvSpPr>
          <p:cNvPr id="4" name="Slide Number Placeholder 3"/>
          <p:cNvSpPr>
            <a:spLocks noGrp="1"/>
          </p:cNvSpPr>
          <p:nvPr>
            <p:ph type="sldNum" sz="quarter" idx="10"/>
          </p:nvPr>
        </p:nvSpPr>
        <p:spPr/>
        <p:txBody>
          <a:bodyPr/>
          <a:lstStyle/>
          <a:p>
            <a:fld id="{4FACB3E1-20E2-D24F-8BE6-CB5F27E61535}" type="slidenum">
              <a:rPr lang="en-US" smtClean="0"/>
              <a:pPr/>
              <a:t>13</a:t>
            </a:fld>
            <a:endParaRPr lang="en-US" dirty="0"/>
          </a:p>
        </p:txBody>
      </p:sp>
    </p:spTree>
    <p:custDataLst>
      <p:tags r:id="rId1"/>
    </p:custDataLst>
    <p:extLst>
      <p:ext uri="{BB962C8B-B14F-4D97-AF65-F5344CB8AC3E}">
        <p14:creationId xmlns:p14="http://schemas.microsoft.com/office/powerpoint/2010/main" val="14718664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032" y="635414"/>
            <a:ext cx="8623935" cy="640080"/>
          </a:xfrm>
        </p:spPr>
        <p:txBody>
          <a:bodyPr>
            <a:noAutofit/>
          </a:bodyPr>
          <a:lstStyle/>
          <a:p>
            <a:br>
              <a:rPr lang="en-US" dirty="0"/>
            </a:br>
            <a:r>
              <a:rPr lang="en-US" dirty="0"/>
              <a:t>Have More Money by Working</a:t>
            </a:r>
          </a:p>
        </p:txBody>
      </p:sp>
      <p:sp>
        <p:nvSpPr>
          <p:cNvPr id="3" name="Content Placeholder 2"/>
          <p:cNvSpPr>
            <a:spLocks noGrp="1"/>
          </p:cNvSpPr>
          <p:nvPr>
            <p:ph idx="1"/>
          </p:nvPr>
        </p:nvSpPr>
        <p:spPr>
          <a:xfrm>
            <a:off x="240032" y="1674707"/>
            <a:ext cx="8655488" cy="4947785"/>
          </a:xfrm>
        </p:spPr>
        <p:txBody>
          <a:bodyPr>
            <a:noAutofit/>
          </a:bodyPr>
          <a:lstStyle/>
          <a:p>
            <a:r>
              <a:rPr lang="en-US" dirty="0"/>
              <a:t>A person who receives SSI who works and earns $100 in a month would have more money at the end of the month ($72.50), than a person who is given $100. </a:t>
            </a:r>
          </a:p>
          <a:p>
            <a:r>
              <a:rPr lang="en-US" dirty="0"/>
              <a:t>Also the working person may be eligible </a:t>
            </a:r>
            <a:r>
              <a:rPr lang="en-US" b="1" dirty="0"/>
              <a:t>for Earned Income Tax Credit (EITC). That may mean even more money in the working person’s pocket!</a:t>
            </a:r>
          </a:p>
          <a:p>
            <a:r>
              <a:rPr lang="en-US" dirty="0"/>
              <a:t>A person who saved earned income in an </a:t>
            </a:r>
            <a:r>
              <a:rPr lang="en-US" dirty="0">
                <a:hlinkClick r:id="rId3"/>
              </a:rPr>
              <a:t>ABLE account </a:t>
            </a:r>
            <a:r>
              <a:rPr lang="en-US" dirty="0"/>
              <a:t>may also be eligible for Saver’s Credit, reducing their income tax due for the year. </a:t>
            </a:r>
          </a:p>
          <a:p>
            <a:r>
              <a:rPr lang="en-US" dirty="0"/>
              <a:t>(Retirement account savings may impact SSI and/or Medicaid eligibility)  </a:t>
            </a:r>
          </a:p>
        </p:txBody>
      </p:sp>
      <p:sp>
        <p:nvSpPr>
          <p:cNvPr id="4" name="Slide Number Placeholder 3"/>
          <p:cNvSpPr>
            <a:spLocks noGrp="1"/>
          </p:cNvSpPr>
          <p:nvPr>
            <p:ph type="sldNum" sz="quarter" idx="10"/>
          </p:nvPr>
        </p:nvSpPr>
        <p:spPr/>
        <p:txBody>
          <a:bodyPr/>
          <a:lstStyle/>
          <a:p>
            <a:fld id="{4FACB3E1-20E2-D24F-8BE6-CB5F27E61535}" type="slidenum">
              <a:rPr lang="en-US" smtClean="0"/>
              <a:pPr/>
              <a:t>14</a:t>
            </a:fld>
            <a:endParaRPr lang="en-US" dirty="0"/>
          </a:p>
        </p:txBody>
      </p:sp>
    </p:spTree>
    <p:custDataLst>
      <p:tags r:id="rId1"/>
    </p:custDataLst>
    <p:extLst>
      <p:ext uri="{BB962C8B-B14F-4D97-AF65-F5344CB8AC3E}">
        <p14:creationId xmlns:p14="http://schemas.microsoft.com/office/powerpoint/2010/main" val="20098623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031" y="739714"/>
            <a:ext cx="8623935" cy="640080"/>
          </a:xfrm>
        </p:spPr>
        <p:txBody>
          <a:bodyPr>
            <a:noAutofit/>
          </a:bodyPr>
          <a:lstStyle/>
          <a:p>
            <a:br>
              <a:rPr lang="en-US" dirty="0"/>
            </a:br>
            <a:r>
              <a:rPr lang="en-US" dirty="0"/>
              <a:t>Student Income Exclusion</a:t>
            </a:r>
          </a:p>
        </p:txBody>
      </p:sp>
      <p:sp>
        <p:nvSpPr>
          <p:cNvPr id="3" name="Content Placeholder 2"/>
          <p:cNvSpPr>
            <a:spLocks noGrp="1"/>
          </p:cNvSpPr>
          <p:nvPr>
            <p:ph idx="1"/>
          </p:nvPr>
        </p:nvSpPr>
        <p:spPr>
          <a:xfrm>
            <a:off x="240032" y="1734206"/>
            <a:ext cx="8623935" cy="5021357"/>
          </a:xfrm>
        </p:spPr>
        <p:txBody>
          <a:bodyPr>
            <a:normAutofit fontScale="85000" lnSpcReduction="10000"/>
          </a:bodyPr>
          <a:lstStyle/>
          <a:p>
            <a:pPr>
              <a:lnSpc>
                <a:spcPct val="120000"/>
              </a:lnSpc>
              <a:spcBef>
                <a:spcPts val="0"/>
              </a:spcBef>
              <a:spcAft>
                <a:spcPts val="600"/>
              </a:spcAft>
            </a:pPr>
            <a:r>
              <a:rPr lang="en-US" dirty="0"/>
              <a:t>When a SSI beneficiary, who is under the age of 22, attends school regularly and works, they may ask SSA that their earned income not be counted (be excluded) from the SSI income calculation for the month.</a:t>
            </a:r>
          </a:p>
          <a:p>
            <a:pPr>
              <a:lnSpc>
                <a:spcPct val="120000"/>
              </a:lnSpc>
              <a:spcBef>
                <a:spcPts val="0"/>
              </a:spcBef>
              <a:spcAft>
                <a:spcPts val="600"/>
              </a:spcAft>
            </a:pPr>
            <a:r>
              <a:rPr lang="en-US" dirty="0"/>
              <a:t>Up to $2,040 a month or up to $8,230 within a year, may be (excluded) by SSA, making it possible for the person to receive their SSI payment each month.</a:t>
            </a:r>
          </a:p>
          <a:p>
            <a:pPr>
              <a:lnSpc>
                <a:spcPct val="120000"/>
              </a:lnSpc>
              <a:spcBef>
                <a:spcPts val="0"/>
              </a:spcBef>
              <a:spcAft>
                <a:spcPts val="600"/>
              </a:spcAft>
            </a:pPr>
            <a:r>
              <a:rPr lang="en-US" dirty="0"/>
              <a:t>The working student under the age of 22 has more money because of their work income.</a:t>
            </a:r>
          </a:p>
          <a:p>
            <a:pPr>
              <a:lnSpc>
                <a:spcPct val="120000"/>
              </a:lnSpc>
              <a:spcBef>
                <a:spcPts val="0"/>
              </a:spcBef>
              <a:spcAft>
                <a:spcPts val="600"/>
              </a:spcAft>
            </a:pPr>
            <a:r>
              <a:rPr lang="en-US" dirty="0"/>
              <a:t>Better yet, they are earning up to four points each year to qualify for SSDI benefits in the future, each time they earn more than $1,510, in a calendar year. (That could take as little as 1.5 years)</a:t>
            </a:r>
          </a:p>
          <a:p>
            <a:pPr>
              <a:lnSpc>
                <a:spcPct val="120000"/>
              </a:lnSpc>
              <a:spcBef>
                <a:spcPts val="0"/>
              </a:spcBef>
              <a:spcAft>
                <a:spcPts val="600"/>
              </a:spcAft>
            </a:pPr>
            <a:r>
              <a:rPr lang="en-US" dirty="0"/>
              <a:t>Earned income: $2,040 + SSI FBR of $841 = $2,881;</a:t>
            </a:r>
          </a:p>
          <a:p>
            <a:pPr>
              <a:lnSpc>
                <a:spcPct val="120000"/>
              </a:lnSpc>
              <a:spcBef>
                <a:spcPts val="0"/>
              </a:spcBef>
              <a:spcAft>
                <a:spcPts val="600"/>
              </a:spcAft>
            </a:pPr>
            <a:r>
              <a:rPr lang="en-US" dirty="0"/>
              <a:t>If the person earned more than $2,040 in the month, their SSI may be reduced, for that month.</a:t>
            </a:r>
          </a:p>
          <a:p>
            <a:pPr>
              <a:lnSpc>
                <a:spcPct val="120000"/>
              </a:lnSpc>
              <a:spcBef>
                <a:spcPts val="0"/>
              </a:spcBef>
              <a:spcAft>
                <a:spcPts val="600"/>
              </a:spcAft>
            </a:pPr>
            <a:r>
              <a:rPr lang="en-US" dirty="0"/>
              <a:t>It may be important for a person to save their earned income in an ABLE account so it is not a countable resource.</a:t>
            </a:r>
          </a:p>
        </p:txBody>
      </p:sp>
      <p:sp>
        <p:nvSpPr>
          <p:cNvPr id="4" name="Slide Number Placeholder 3"/>
          <p:cNvSpPr>
            <a:spLocks noGrp="1"/>
          </p:cNvSpPr>
          <p:nvPr>
            <p:ph type="sldNum" sz="quarter" idx="10"/>
          </p:nvPr>
        </p:nvSpPr>
        <p:spPr/>
        <p:txBody>
          <a:bodyPr/>
          <a:lstStyle/>
          <a:p>
            <a:fld id="{4FACB3E1-20E2-D24F-8BE6-CB5F27E61535}" type="slidenum">
              <a:rPr lang="en-US" smtClean="0"/>
              <a:pPr/>
              <a:t>15</a:t>
            </a:fld>
            <a:endParaRPr lang="en-US" dirty="0"/>
          </a:p>
        </p:txBody>
      </p:sp>
    </p:spTree>
    <p:custDataLst>
      <p:tags r:id="rId1"/>
    </p:custDataLst>
    <p:extLst>
      <p:ext uri="{BB962C8B-B14F-4D97-AF65-F5344CB8AC3E}">
        <p14:creationId xmlns:p14="http://schemas.microsoft.com/office/powerpoint/2010/main" val="8203274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031" y="870333"/>
            <a:ext cx="8623935" cy="770221"/>
          </a:xfrm>
        </p:spPr>
        <p:txBody>
          <a:bodyPr>
            <a:noAutofit/>
          </a:bodyPr>
          <a:lstStyle/>
          <a:p>
            <a:r>
              <a:rPr lang="en-US" dirty="0"/>
              <a:t>What If a Person Needs Help Paying for Items to Work?</a:t>
            </a:r>
          </a:p>
        </p:txBody>
      </p:sp>
      <p:sp>
        <p:nvSpPr>
          <p:cNvPr id="3" name="Content Placeholder 2"/>
          <p:cNvSpPr>
            <a:spLocks noGrp="1"/>
          </p:cNvSpPr>
          <p:nvPr>
            <p:ph idx="1"/>
          </p:nvPr>
        </p:nvSpPr>
        <p:spPr>
          <a:xfrm>
            <a:off x="240032" y="1972018"/>
            <a:ext cx="8623935" cy="4448659"/>
          </a:xfrm>
        </p:spPr>
        <p:txBody>
          <a:bodyPr>
            <a:normAutofit/>
          </a:bodyPr>
          <a:lstStyle/>
          <a:p>
            <a:r>
              <a:rPr lang="en-US" dirty="0"/>
              <a:t>A Plan to Achieve Self-Support (PASS) plan encourages savings and helps people to take steps to become earn more money.</a:t>
            </a:r>
          </a:p>
          <a:p>
            <a:r>
              <a:rPr lang="en-US" dirty="0"/>
              <a:t>The purpose of the plan is to help a person pay for items, services or training that they need to reach their work goals and reduce the use of their SSI or stop their SSDI disability benefits in the future because they will be earning so much more by working. A PASS Plan could allow a person to receive up to their full SSI amount while saving or paying for expenses included within the PASS.</a:t>
            </a:r>
          </a:p>
          <a:p>
            <a:endParaRPr lang="en-US" dirty="0"/>
          </a:p>
          <a:p>
            <a:pPr marL="0" indent="0">
              <a:buNone/>
            </a:pPr>
            <a:r>
              <a:rPr lang="en-US" dirty="0">
                <a:hlinkClick r:id="rId3"/>
              </a:rPr>
              <a:t>ssa.gov/</a:t>
            </a:r>
            <a:r>
              <a:rPr lang="en-US" dirty="0" err="1">
                <a:hlinkClick r:id="rId3"/>
              </a:rPr>
              <a:t>disabilityresearch</a:t>
            </a:r>
            <a:r>
              <a:rPr lang="en-US" dirty="0">
                <a:hlinkClick r:id="rId3"/>
              </a:rPr>
              <a:t>/</a:t>
            </a:r>
            <a:r>
              <a:rPr lang="en-US" dirty="0" err="1">
                <a:hlinkClick r:id="rId3"/>
              </a:rPr>
              <a:t>wi</a:t>
            </a:r>
            <a:r>
              <a:rPr lang="en-US" dirty="0">
                <a:hlinkClick r:id="rId3"/>
              </a:rPr>
              <a:t>/documents/PASS_and_Ticket_Guide.pdf</a:t>
            </a:r>
            <a:endParaRPr lang="en-US" dirty="0"/>
          </a:p>
          <a:p>
            <a:endParaRPr lang="en-US" dirty="0"/>
          </a:p>
        </p:txBody>
      </p:sp>
      <p:sp>
        <p:nvSpPr>
          <p:cNvPr id="4" name="Slide Number Placeholder 3"/>
          <p:cNvSpPr>
            <a:spLocks noGrp="1"/>
          </p:cNvSpPr>
          <p:nvPr>
            <p:ph type="sldNum" sz="quarter" idx="10"/>
          </p:nvPr>
        </p:nvSpPr>
        <p:spPr/>
        <p:txBody>
          <a:bodyPr/>
          <a:lstStyle/>
          <a:p>
            <a:fld id="{4FACB3E1-20E2-D24F-8BE6-CB5F27E61535}" type="slidenum">
              <a:rPr lang="en-US" smtClean="0"/>
              <a:pPr/>
              <a:t>16</a:t>
            </a:fld>
            <a:endParaRPr lang="en-US" dirty="0"/>
          </a:p>
        </p:txBody>
      </p:sp>
    </p:spTree>
    <p:custDataLst>
      <p:tags r:id="rId1"/>
    </p:custDataLst>
    <p:extLst>
      <p:ext uri="{BB962C8B-B14F-4D97-AF65-F5344CB8AC3E}">
        <p14:creationId xmlns:p14="http://schemas.microsoft.com/office/powerpoint/2010/main" val="12531839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031" y="692002"/>
            <a:ext cx="8623935" cy="640080"/>
          </a:xfrm>
        </p:spPr>
        <p:txBody>
          <a:bodyPr>
            <a:noAutofit/>
          </a:bodyPr>
          <a:lstStyle/>
          <a:p>
            <a:br>
              <a:rPr lang="en-US" dirty="0"/>
            </a:br>
            <a:r>
              <a:rPr lang="en-US" dirty="0"/>
              <a:t>PASS Expense Examples</a:t>
            </a:r>
          </a:p>
        </p:txBody>
      </p:sp>
      <p:sp>
        <p:nvSpPr>
          <p:cNvPr id="3" name="Content Placeholder 2"/>
          <p:cNvSpPr>
            <a:spLocks noGrp="1"/>
          </p:cNvSpPr>
          <p:nvPr>
            <p:ph idx="1"/>
          </p:nvPr>
        </p:nvSpPr>
        <p:spPr>
          <a:xfrm>
            <a:off x="240032" y="1806766"/>
            <a:ext cx="8623935" cy="4613912"/>
          </a:xfrm>
        </p:spPr>
        <p:txBody>
          <a:bodyPr/>
          <a:lstStyle/>
          <a:p>
            <a:r>
              <a:rPr lang="en-US" dirty="0"/>
              <a:t>Pay for college or training;</a:t>
            </a:r>
          </a:p>
          <a:p>
            <a:r>
              <a:rPr lang="en-US" dirty="0"/>
              <a:t>Pay for Assistive Technology (AT);</a:t>
            </a:r>
          </a:p>
          <a:p>
            <a:r>
              <a:rPr lang="en-US" dirty="0"/>
              <a:t>Pay for Impairment Related Work Expenses (IRWE);</a:t>
            </a:r>
          </a:p>
          <a:p>
            <a:r>
              <a:rPr lang="en-US" dirty="0"/>
              <a:t>Purchase a used vehicle to get to work or training;</a:t>
            </a:r>
          </a:p>
          <a:p>
            <a:r>
              <a:rPr lang="en-US" dirty="0"/>
              <a:t>Business start-up costs outlined in a need a business plan;</a:t>
            </a:r>
          </a:p>
          <a:p>
            <a:r>
              <a:rPr lang="en-US" dirty="0"/>
              <a:t>Pay for a job coach or attendant services;</a:t>
            </a:r>
          </a:p>
          <a:p>
            <a:r>
              <a:rPr lang="en-US" dirty="0"/>
              <a:t>Child care;</a:t>
            </a:r>
          </a:p>
          <a:p>
            <a:r>
              <a:rPr lang="en-US" dirty="0"/>
              <a:t>Equipment and tools or uniforms for job.</a:t>
            </a:r>
          </a:p>
          <a:p>
            <a:endParaRPr lang="en-US" dirty="0"/>
          </a:p>
        </p:txBody>
      </p:sp>
      <p:sp>
        <p:nvSpPr>
          <p:cNvPr id="4" name="Slide Number Placeholder 3"/>
          <p:cNvSpPr>
            <a:spLocks noGrp="1"/>
          </p:cNvSpPr>
          <p:nvPr>
            <p:ph type="sldNum" sz="quarter" idx="10"/>
          </p:nvPr>
        </p:nvSpPr>
        <p:spPr/>
        <p:txBody>
          <a:bodyPr/>
          <a:lstStyle/>
          <a:p>
            <a:fld id="{4FACB3E1-20E2-D24F-8BE6-CB5F27E61535}" type="slidenum">
              <a:rPr lang="en-US" smtClean="0"/>
              <a:pPr/>
              <a:t>17</a:t>
            </a:fld>
            <a:endParaRPr lang="en-US" dirty="0"/>
          </a:p>
        </p:txBody>
      </p:sp>
    </p:spTree>
    <p:custDataLst>
      <p:tags r:id="rId1"/>
    </p:custDataLst>
    <p:extLst>
      <p:ext uri="{BB962C8B-B14F-4D97-AF65-F5344CB8AC3E}">
        <p14:creationId xmlns:p14="http://schemas.microsoft.com/office/powerpoint/2010/main" val="384250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033" y="680986"/>
            <a:ext cx="8623935" cy="640080"/>
          </a:xfrm>
        </p:spPr>
        <p:txBody>
          <a:bodyPr>
            <a:noAutofit/>
          </a:bodyPr>
          <a:lstStyle/>
          <a:p>
            <a:br>
              <a:rPr lang="en-US" dirty="0"/>
            </a:br>
            <a:r>
              <a:rPr lang="en-US" dirty="0"/>
              <a:t>Eligibility for a PASS Plan</a:t>
            </a:r>
          </a:p>
        </p:txBody>
      </p:sp>
      <p:sp>
        <p:nvSpPr>
          <p:cNvPr id="3" name="Content Placeholder 2"/>
          <p:cNvSpPr>
            <a:spLocks noGrp="1"/>
          </p:cNvSpPr>
          <p:nvPr>
            <p:ph idx="1"/>
          </p:nvPr>
        </p:nvSpPr>
        <p:spPr>
          <a:xfrm>
            <a:off x="240032" y="1806766"/>
            <a:ext cx="8623936" cy="4613912"/>
          </a:xfrm>
        </p:spPr>
        <p:txBody>
          <a:bodyPr/>
          <a:lstStyle/>
          <a:p>
            <a:pPr>
              <a:defRPr/>
            </a:pPr>
            <a:r>
              <a:rPr lang="en-US" dirty="0"/>
              <a:t>You are 15 or under age 65;</a:t>
            </a:r>
          </a:p>
          <a:p>
            <a:pPr>
              <a:defRPr/>
            </a:pPr>
            <a:r>
              <a:rPr lang="en-US" dirty="0"/>
              <a:t>You want to work;</a:t>
            </a:r>
          </a:p>
          <a:p>
            <a:pPr>
              <a:defRPr/>
            </a:pPr>
            <a:r>
              <a:rPr lang="en-US" dirty="0"/>
              <a:t>You are an SSI or SSDI recipient;</a:t>
            </a:r>
          </a:p>
          <a:p>
            <a:pPr>
              <a:defRPr/>
            </a:pPr>
            <a:r>
              <a:rPr lang="en-US" dirty="0"/>
              <a:t>If you receive SSDI, you can apply for SSI with the PASS application </a:t>
            </a:r>
          </a:p>
          <a:p>
            <a:pPr marL="0" indent="0">
              <a:buNone/>
              <a:defRPr/>
            </a:pPr>
            <a:r>
              <a:rPr lang="en-US" dirty="0"/>
              <a:t>(need to have less than $2,000 in resources, unless the money/resource can be added to the PASS Plan);</a:t>
            </a:r>
          </a:p>
          <a:p>
            <a:pPr>
              <a:defRPr/>
            </a:pPr>
            <a:r>
              <a:rPr lang="en-US" dirty="0"/>
              <a:t>You plan to work and earn income that will reduce your need for SSI or SSDI;</a:t>
            </a:r>
          </a:p>
          <a:p>
            <a:pPr>
              <a:defRPr/>
            </a:pPr>
            <a:r>
              <a:rPr lang="en-US" dirty="0"/>
              <a:t>You need to pay for something to reach your employment goal;</a:t>
            </a:r>
          </a:p>
          <a:p>
            <a:pPr>
              <a:defRPr/>
            </a:pPr>
            <a:r>
              <a:rPr lang="en-US" dirty="0"/>
              <a:t>After Pass expenses, have enough income to cover monthly bills </a:t>
            </a:r>
            <a:r>
              <a:rPr lang="en-US"/>
              <a:t>too.</a:t>
            </a:r>
            <a:endParaRPr lang="en-US" dirty="0"/>
          </a:p>
          <a:p>
            <a:endParaRPr lang="en-US" dirty="0"/>
          </a:p>
        </p:txBody>
      </p:sp>
      <p:sp>
        <p:nvSpPr>
          <p:cNvPr id="4" name="Slide Number Placeholder 3"/>
          <p:cNvSpPr>
            <a:spLocks noGrp="1"/>
          </p:cNvSpPr>
          <p:nvPr>
            <p:ph type="sldNum" sz="quarter" idx="10"/>
          </p:nvPr>
        </p:nvSpPr>
        <p:spPr/>
        <p:txBody>
          <a:bodyPr/>
          <a:lstStyle/>
          <a:p>
            <a:fld id="{4FACB3E1-20E2-D24F-8BE6-CB5F27E61535}" type="slidenum">
              <a:rPr lang="en-US" smtClean="0"/>
              <a:pPr/>
              <a:t>18</a:t>
            </a:fld>
            <a:endParaRPr lang="en-US" dirty="0"/>
          </a:p>
        </p:txBody>
      </p:sp>
    </p:spTree>
    <p:custDataLst>
      <p:tags r:id="rId1"/>
    </p:custDataLst>
    <p:extLst>
      <p:ext uri="{BB962C8B-B14F-4D97-AF65-F5344CB8AC3E}">
        <p14:creationId xmlns:p14="http://schemas.microsoft.com/office/powerpoint/2010/main" val="6010111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031" y="692002"/>
            <a:ext cx="8623935" cy="640080"/>
          </a:xfrm>
        </p:spPr>
        <p:txBody>
          <a:bodyPr>
            <a:noAutofit/>
          </a:bodyPr>
          <a:lstStyle/>
          <a:p>
            <a:br>
              <a:rPr lang="en-US" dirty="0"/>
            </a:br>
            <a:r>
              <a:rPr lang="en-US" dirty="0"/>
              <a:t>Six Steps of PASS</a:t>
            </a:r>
          </a:p>
        </p:txBody>
      </p:sp>
      <p:sp>
        <p:nvSpPr>
          <p:cNvPr id="3" name="Content Placeholder 2"/>
          <p:cNvSpPr>
            <a:spLocks noGrp="1"/>
          </p:cNvSpPr>
          <p:nvPr>
            <p:ph idx="1"/>
          </p:nvPr>
        </p:nvSpPr>
        <p:spPr>
          <a:xfrm>
            <a:off x="240032" y="1729648"/>
            <a:ext cx="8623936" cy="4691030"/>
          </a:xfrm>
        </p:spPr>
        <p:txBody>
          <a:bodyPr>
            <a:normAutofit/>
          </a:bodyPr>
          <a:lstStyle/>
          <a:p>
            <a:pPr marL="205735" indent="-205735">
              <a:buNone/>
              <a:defRPr/>
            </a:pPr>
            <a:r>
              <a:rPr lang="en-US" dirty="0"/>
              <a:t>1. Define a work goal that will increase your earnings and reduce your SSA benefits in the future.</a:t>
            </a:r>
          </a:p>
          <a:p>
            <a:pPr marL="205735" indent="-205735">
              <a:buNone/>
              <a:defRPr/>
            </a:pPr>
            <a:r>
              <a:rPr lang="en-US" dirty="0"/>
              <a:t>2. How long will your goal take? The PASS cannot be ongoing, it is limited. How will things be paid for in the future?</a:t>
            </a:r>
          </a:p>
          <a:p>
            <a:pPr marL="205735" indent="-205735">
              <a:buNone/>
              <a:defRPr/>
            </a:pPr>
            <a:r>
              <a:rPr lang="en-US" dirty="0"/>
              <a:t>3. What costs will be included in PASS? </a:t>
            </a:r>
          </a:p>
          <a:p>
            <a:pPr marL="205735" indent="-205735">
              <a:buNone/>
              <a:defRPr/>
            </a:pPr>
            <a:r>
              <a:rPr lang="en-US" dirty="0"/>
              <a:t>4. Set up a budget for living expenses, income and PASS savings; if goal is self-employment prepare a business plan. </a:t>
            </a:r>
          </a:p>
          <a:p>
            <a:pPr marL="205735" indent="-205735">
              <a:buNone/>
              <a:defRPr/>
            </a:pPr>
            <a:r>
              <a:rPr lang="en-US" dirty="0"/>
              <a:t>5. Submit PASS plan to a PASS Cadre for approval: 877-479-9633</a:t>
            </a:r>
            <a:br>
              <a:rPr lang="en-US" dirty="0"/>
            </a:br>
            <a:r>
              <a:rPr lang="en-US" dirty="0"/>
              <a:t>ext. 16834</a:t>
            </a:r>
          </a:p>
          <a:p>
            <a:pPr marL="205735" indent="-205735">
              <a:buNone/>
              <a:defRPr/>
            </a:pPr>
            <a:r>
              <a:rPr lang="en-US" dirty="0"/>
              <a:t>6. A person needs to set up a separate PASS account in a bank or credit union and submit receipts for approved expenses each month. </a:t>
            </a:r>
          </a:p>
        </p:txBody>
      </p:sp>
      <p:sp>
        <p:nvSpPr>
          <p:cNvPr id="4" name="Slide Number Placeholder 3"/>
          <p:cNvSpPr>
            <a:spLocks noGrp="1"/>
          </p:cNvSpPr>
          <p:nvPr>
            <p:ph type="sldNum" sz="quarter" idx="10"/>
          </p:nvPr>
        </p:nvSpPr>
        <p:spPr/>
        <p:txBody>
          <a:bodyPr/>
          <a:lstStyle/>
          <a:p>
            <a:fld id="{4FACB3E1-20E2-D24F-8BE6-CB5F27E61535}" type="slidenum">
              <a:rPr lang="en-US" smtClean="0"/>
              <a:pPr/>
              <a:t>19</a:t>
            </a:fld>
            <a:endParaRPr lang="en-US" dirty="0"/>
          </a:p>
        </p:txBody>
      </p:sp>
    </p:spTree>
    <p:custDataLst>
      <p:tags r:id="rId1"/>
    </p:custDataLst>
    <p:extLst>
      <p:ext uri="{BB962C8B-B14F-4D97-AF65-F5344CB8AC3E}">
        <p14:creationId xmlns:p14="http://schemas.microsoft.com/office/powerpoint/2010/main" val="1202244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1CEC0-0C82-654C-AE1B-3EDDBADB0C3E}"/>
              </a:ext>
            </a:extLst>
          </p:cNvPr>
          <p:cNvSpPr>
            <a:spLocks noGrp="1"/>
          </p:cNvSpPr>
          <p:nvPr>
            <p:ph type="title"/>
          </p:nvPr>
        </p:nvSpPr>
        <p:spPr/>
        <p:txBody>
          <a:bodyPr/>
          <a:lstStyle/>
          <a:p>
            <a:r>
              <a:rPr lang="en-US" dirty="0"/>
              <a:t>Welcome &amp; Housekeeping 	</a:t>
            </a:r>
          </a:p>
        </p:txBody>
      </p:sp>
      <p:sp>
        <p:nvSpPr>
          <p:cNvPr id="3" name="Content Placeholder 2">
            <a:extLst>
              <a:ext uri="{FF2B5EF4-FFF2-40B4-BE49-F238E27FC236}">
                <a16:creationId xmlns:a16="http://schemas.microsoft.com/office/drawing/2014/main" id="{AE24D37B-68FA-2E4F-88DF-776A77D9E422}"/>
              </a:ext>
            </a:extLst>
          </p:cNvPr>
          <p:cNvSpPr>
            <a:spLocks noGrp="1"/>
          </p:cNvSpPr>
          <p:nvPr>
            <p:ph idx="1"/>
          </p:nvPr>
        </p:nvSpPr>
        <p:spPr/>
        <p:txBody>
          <a:bodyPr/>
          <a:lstStyle/>
          <a:p>
            <a:r>
              <a:rPr lang="en-US" dirty="0"/>
              <a:t>Introductions</a:t>
            </a:r>
          </a:p>
          <a:p>
            <a:r>
              <a:rPr lang="en-US" dirty="0"/>
              <a:t>Did everyone sign in?</a:t>
            </a:r>
          </a:p>
          <a:p>
            <a:r>
              <a:rPr lang="en-US" dirty="0"/>
              <a:t>PRE-Test Evaluation</a:t>
            </a:r>
          </a:p>
        </p:txBody>
      </p:sp>
      <p:sp>
        <p:nvSpPr>
          <p:cNvPr id="4" name="Slide Number Placeholder 3">
            <a:extLst>
              <a:ext uri="{FF2B5EF4-FFF2-40B4-BE49-F238E27FC236}">
                <a16:creationId xmlns:a16="http://schemas.microsoft.com/office/drawing/2014/main" id="{B8BDFC3C-6A82-0F4F-95B4-5EE86D0C22D7}"/>
              </a:ext>
            </a:extLst>
          </p:cNvPr>
          <p:cNvSpPr>
            <a:spLocks noGrp="1"/>
          </p:cNvSpPr>
          <p:nvPr>
            <p:ph type="sldNum" sz="quarter" idx="10"/>
          </p:nvPr>
        </p:nvSpPr>
        <p:spPr/>
        <p:txBody>
          <a:bodyPr/>
          <a:lstStyle/>
          <a:p>
            <a:fld id="{4FACB3E1-20E2-D24F-8BE6-CB5F27E61535}" type="slidenum">
              <a:rPr lang="en-US" smtClean="0"/>
              <a:pPr/>
              <a:t>2</a:t>
            </a:fld>
            <a:endParaRPr lang="en-US"/>
          </a:p>
        </p:txBody>
      </p:sp>
    </p:spTree>
    <p:custDataLst>
      <p:tags r:id="rId1"/>
    </p:custDataLst>
    <p:extLst>
      <p:ext uri="{BB962C8B-B14F-4D97-AF65-F5344CB8AC3E}">
        <p14:creationId xmlns:p14="http://schemas.microsoft.com/office/powerpoint/2010/main" val="10164744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032" y="725053"/>
            <a:ext cx="8623935" cy="640080"/>
          </a:xfrm>
        </p:spPr>
        <p:txBody>
          <a:bodyPr>
            <a:noAutofit/>
          </a:bodyPr>
          <a:lstStyle/>
          <a:p>
            <a:br>
              <a:rPr lang="en-US" dirty="0"/>
            </a:br>
            <a:r>
              <a:rPr lang="en-US" dirty="0"/>
              <a:t>SSI Break Even Point</a:t>
            </a:r>
          </a:p>
        </p:txBody>
      </p:sp>
      <p:sp>
        <p:nvSpPr>
          <p:cNvPr id="3" name="Content Placeholder 2"/>
          <p:cNvSpPr>
            <a:spLocks noGrp="1"/>
          </p:cNvSpPr>
          <p:nvPr>
            <p:ph idx="1"/>
          </p:nvPr>
        </p:nvSpPr>
        <p:spPr>
          <a:xfrm>
            <a:off x="240032" y="1850834"/>
            <a:ext cx="8623935" cy="4569844"/>
          </a:xfrm>
        </p:spPr>
        <p:txBody>
          <a:bodyPr/>
          <a:lstStyle/>
          <a:p>
            <a:pPr marL="0" indent="0">
              <a:buNone/>
            </a:pPr>
            <a:r>
              <a:rPr lang="en-US" b="1" dirty="0"/>
              <a:t>How much can a person earn and still receive SSI? This is different for everyone, depending upon what work supports they use.</a:t>
            </a:r>
          </a:p>
          <a:p>
            <a:r>
              <a:rPr lang="en-US" dirty="0"/>
              <a:t>If a person does not receive unearned income, works and has </a:t>
            </a:r>
            <a:r>
              <a:rPr lang="en-US" b="1" dirty="0"/>
              <a:t>countable earnings </a:t>
            </a:r>
            <a:r>
              <a:rPr lang="en-US" dirty="0"/>
              <a:t>of $1,767 per month, and receives the Full Benefit Rate of SSI, they would not be eligible for a SSI payment that month.</a:t>
            </a:r>
          </a:p>
          <a:p>
            <a:r>
              <a:rPr lang="en-US" dirty="0"/>
              <a:t>SSA will look at the person’s record of earnings and decide when the person has met Substantial Gainful Activity (SGA). </a:t>
            </a:r>
          </a:p>
          <a:p>
            <a:r>
              <a:rPr lang="en-US" dirty="0"/>
              <a:t>When SGA has been determined for an SSI beneficiary, they would no longer be eligible for SSI monthly payments, but they would be eligible for a special Medicaid called Medicaid 1619(b).</a:t>
            </a:r>
          </a:p>
          <a:p>
            <a:endParaRPr lang="en-US" dirty="0"/>
          </a:p>
        </p:txBody>
      </p:sp>
      <p:sp>
        <p:nvSpPr>
          <p:cNvPr id="4" name="Slide Number Placeholder 3"/>
          <p:cNvSpPr>
            <a:spLocks noGrp="1"/>
          </p:cNvSpPr>
          <p:nvPr>
            <p:ph type="sldNum" sz="quarter" idx="10"/>
          </p:nvPr>
        </p:nvSpPr>
        <p:spPr/>
        <p:txBody>
          <a:bodyPr/>
          <a:lstStyle/>
          <a:p>
            <a:fld id="{4FACB3E1-20E2-D24F-8BE6-CB5F27E61535}" type="slidenum">
              <a:rPr lang="en-US" smtClean="0"/>
              <a:pPr/>
              <a:t>20</a:t>
            </a:fld>
            <a:endParaRPr lang="en-US" dirty="0"/>
          </a:p>
        </p:txBody>
      </p:sp>
    </p:spTree>
    <p:custDataLst>
      <p:tags r:id="rId1"/>
    </p:custDataLst>
    <p:extLst>
      <p:ext uri="{BB962C8B-B14F-4D97-AF65-F5344CB8AC3E}">
        <p14:creationId xmlns:p14="http://schemas.microsoft.com/office/powerpoint/2010/main" val="7955669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032" y="958579"/>
            <a:ext cx="8623935" cy="1007540"/>
          </a:xfrm>
        </p:spPr>
        <p:txBody>
          <a:bodyPr>
            <a:noAutofit/>
          </a:bodyPr>
          <a:lstStyle/>
          <a:p>
            <a:r>
              <a:rPr lang="en-US" dirty="0"/>
              <a:t>Restart SSI or SSDI Payments</a:t>
            </a:r>
          </a:p>
        </p:txBody>
      </p:sp>
      <p:sp>
        <p:nvSpPr>
          <p:cNvPr id="3" name="Content Placeholder 2"/>
          <p:cNvSpPr>
            <a:spLocks noGrp="1"/>
          </p:cNvSpPr>
          <p:nvPr>
            <p:ph idx="1"/>
          </p:nvPr>
        </p:nvSpPr>
        <p:spPr>
          <a:xfrm>
            <a:off x="240032" y="2407920"/>
            <a:ext cx="8623935" cy="4012758"/>
          </a:xfrm>
        </p:spPr>
        <p:txBody>
          <a:bodyPr/>
          <a:lstStyle/>
          <a:p>
            <a:r>
              <a:rPr lang="en-US" b="1" dirty="0"/>
              <a:t>If your SSI and/or SSDI benefits ended because you worked and had earnings, you can request that your benefits start again without having to complete a new application. </a:t>
            </a:r>
            <a:endParaRPr lang="en-US" dirty="0"/>
          </a:p>
          <a:p>
            <a:endParaRPr lang="en-US" dirty="0"/>
          </a:p>
          <a:p>
            <a:r>
              <a:rPr lang="en-US" dirty="0"/>
              <a:t>Make the request within </a:t>
            </a:r>
            <a:r>
              <a:rPr lang="en-US" b="1" dirty="0"/>
              <a:t>5 years </a:t>
            </a:r>
            <a:r>
              <a:rPr lang="en-US" dirty="0"/>
              <a:t>from the month your SSI and/or SSDI benefits ended.</a:t>
            </a:r>
          </a:p>
          <a:p>
            <a:pPr marL="0" indent="0">
              <a:buNone/>
            </a:pPr>
            <a:endParaRPr lang="en-US" b="1" dirty="0"/>
          </a:p>
          <a:p>
            <a:endParaRPr lang="en-US" dirty="0"/>
          </a:p>
        </p:txBody>
      </p:sp>
      <p:sp>
        <p:nvSpPr>
          <p:cNvPr id="4" name="Slide Number Placeholder 3"/>
          <p:cNvSpPr>
            <a:spLocks noGrp="1"/>
          </p:cNvSpPr>
          <p:nvPr>
            <p:ph type="sldNum" sz="quarter" idx="10"/>
          </p:nvPr>
        </p:nvSpPr>
        <p:spPr/>
        <p:txBody>
          <a:bodyPr/>
          <a:lstStyle/>
          <a:p>
            <a:fld id="{4FACB3E1-20E2-D24F-8BE6-CB5F27E61535}" type="slidenum">
              <a:rPr lang="en-US" smtClean="0"/>
              <a:pPr/>
              <a:t>21</a:t>
            </a:fld>
            <a:endParaRPr lang="en-US" dirty="0"/>
          </a:p>
        </p:txBody>
      </p:sp>
    </p:spTree>
    <p:extLst>
      <p:ext uri="{BB962C8B-B14F-4D97-AF65-F5344CB8AC3E}">
        <p14:creationId xmlns:p14="http://schemas.microsoft.com/office/powerpoint/2010/main" val="709557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SSI &amp; Section 1619(b) Medicaid</a:t>
            </a:r>
            <a:endParaRPr lang="en-US" dirty="0"/>
          </a:p>
        </p:txBody>
      </p:sp>
      <p:sp>
        <p:nvSpPr>
          <p:cNvPr id="3" name="Content Placeholder 2"/>
          <p:cNvSpPr>
            <a:spLocks noGrp="1"/>
          </p:cNvSpPr>
          <p:nvPr>
            <p:ph idx="1"/>
          </p:nvPr>
        </p:nvSpPr>
        <p:spPr/>
        <p:txBody>
          <a:bodyPr/>
          <a:lstStyle/>
          <a:p>
            <a:pPr marL="0" indent="0">
              <a:lnSpc>
                <a:spcPct val="80000"/>
              </a:lnSpc>
              <a:spcAft>
                <a:spcPct val="60000"/>
              </a:spcAft>
              <a:buNone/>
            </a:pPr>
            <a:r>
              <a:rPr lang="en-US" altLang="en-US" dirty="0"/>
              <a:t>Under Section 1619(b), Former SSI Recipients Can Still Get Automatic Medicaid: </a:t>
            </a:r>
          </a:p>
          <a:p>
            <a:pPr marL="295275" lvl="1" indent="-285750">
              <a:lnSpc>
                <a:spcPct val="80000"/>
              </a:lnSpc>
              <a:spcAft>
                <a:spcPct val="60000"/>
              </a:spcAft>
              <a:buClr>
                <a:srgbClr val="575759"/>
              </a:buClr>
              <a:buSzPct val="145000"/>
              <a:buFont typeface="Arial" charset="0"/>
              <a:buChar char="•"/>
            </a:pPr>
            <a:r>
              <a:rPr lang="en-US" altLang="en-US" dirty="0"/>
              <a:t>The person must lose eligibility for SSI cash benefits due to excess earnings or because they exceed the “break-even point” of $1,767 (2022) in countable income;</a:t>
            </a:r>
          </a:p>
          <a:p>
            <a:pPr marL="295275" lvl="1" indent="-285750">
              <a:lnSpc>
                <a:spcPct val="80000"/>
              </a:lnSpc>
              <a:spcAft>
                <a:spcPct val="60000"/>
              </a:spcAft>
              <a:buClr>
                <a:srgbClr val="575759"/>
              </a:buClr>
              <a:buSzPct val="145000"/>
              <a:buFont typeface="Arial" charset="0"/>
              <a:buChar char="•"/>
            </a:pPr>
            <a:r>
              <a:rPr lang="en-US" altLang="en-US" dirty="0"/>
              <a:t>The person’s disability must continue; </a:t>
            </a:r>
          </a:p>
          <a:p>
            <a:pPr marL="295275" lvl="1" indent="-285750">
              <a:lnSpc>
                <a:spcPct val="80000"/>
              </a:lnSpc>
              <a:spcAft>
                <a:spcPct val="60000"/>
              </a:spcAft>
              <a:buClr>
                <a:srgbClr val="575759"/>
              </a:buClr>
              <a:buSzPct val="145000"/>
              <a:buFont typeface="Arial" charset="0"/>
              <a:buChar char="•"/>
            </a:pPr>
            <a:r>
              <a:rPr lang="en-US" altLang="en-US" dirty="0"/>
              <a:t>Medicaid can continue in Illinois even if earnings are as high as </a:t>
            </a:r>
            <a:r>
              <a:rPr lang="en-US" altLang="en-US" b="1" dirty="0"/>
              <a:t>$36,327 year for 2022 </a:t>
            </a:r>
            <a:r>
              <a:rPr lang="en-US" dirty="0">
                <a:hlinkClick r:id="rId3"/>
              </a:rPr>
              <a:t>ssa.gov/</a:t>
            </a:r>
            <a:r>
              <a:rPr lang="en-US" dirty="0" err="1">
                <a:hlinkClick r:id="rId3"/>
              </a:rPr>
              <a:t>disabilityresearch</a:t>
            </a:r>
            <a:r>
              <a:rPr lang="en-US" dirty="0">
                <a:hlinkClick r:id="rId3"/>
              </a:rPr>
              <a:t>/</a:t>
            </a:r>
            <a:r>
              <a:rPr lang="en-US" dirty="0" err="1">
                <a:hlinkClick r:id="rId3"/>
              </a:rPr>
              <a:t>wi</a:t>
            </a:r>
            <a:r>
              <a:rPr lang="en-US" dirty="0">
                <a:hlinkClick r:id="rId3"/>
              </a:rPr>
              <a:t>/1619b.htm</a:t>
            </a:r>
            <a:r>
              <a:rPr lang="en-US" dirty="0"/>
              <a:t>.</a:t>
            </a:r>
          </a:p>
        </p:txBody>
      </p:sp>
      <p:sp>
        <p:nvSpPr>
          <p:cNvPr id="4" name="Slide Number Placeholder 3"/>
          <p:cNvSpPr>
            <a:spLocks noGrp="1"/>
          </p:cNvSpPr>
          <p:nvPr>
            <p:ph type="sldNum" sz="quarter" idx="10"/>
          </p:nvPr>
        </p:nvSpPr>
        <p:spPr/>
        <p:txBody>
          <a:bodyPr/>
          <a:lstStyle/>
          <a:p>
            <a:fld id="{4FACB3E1-20E2-D24F-8BE6-CB5F27E61535}" type="slidenum">
              <a:rPr lang="en-US" smtClean="0"/>
              <a:pPr/>
              <a:t>22</a:t>
            </a:fld>
            <a:endParaRPr lang="en-US" dirty="0"/>
          </a:p>
        </p:txBody>
      </p:sp>
    </p:spTree>
    <p:custDataLst>
      <p:tags r:id="rId1"/>
    </p:custDataLst>
    <p:extLst>
      <p:ext uri="{BB962C8B-B14F-4D97-AF65-F5344CB8AC3E}">
        <p14:creationId xmlns:p14="http://schemas.microsoft.com/office/powerpoint/2010/main" val="1132602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Social Security Disability Insurance (SSDI) </a:t>
            </a:r>
            <a:endParaRPr lang="en-US" dirty="0"/>
          </a:p>
        </p:txBody>
      </p:sp>
      <p:sp>
        <p:nvSpPr>
          <p:cNvPr id="3" name="Content Placeholder 2"/>
          <p:cNvSpPr>
            <a:spLocks noGrp="1"/>
          </p:cNvSpPr>
          <p:nvPr>
            <p:ph idx="1"/>
          </p:nvPr>
        </p:nvSpPr>
        <p:spPr/>
        <p:txBody>
          <a:bodyPr/>
          <a:lstStyle/>
          <a:p>
            <a:r>
              <a:rPr lang="en-US" dirty="0"/>
              <a:t>SSDI is for a person who has a strong work history or has a family member with a strong work history.</a:t>
            </a:r>
          </a:p>
          <a:p>
            <a:r>
              <a:rPr lang="en-US" dirty="0"/>
              <a:t>A person who works and earns $1,510 (2022) can earn up to 4 quarters for each $1,510 earnings, within a calendar year. </a:t>
            </a:r>
          </a:p>
          <a:p>
            <a:r>
              <a:rPr lang="en-US" dirty="0"/>
              <a:t>That could eventually qualify them and their dependent family members for SSDI and SSA retirement benefits in the future. A person only needs to earn $504 per month!</a:t>
            </a:r>
          </a:p>
          <a:p>
            <a:r>
              <a:rPr lang="en-US" dirty="0"/>
              <a:t>Sometimes a person with a disability first gets SSI. The person may work and become eligible for both SSI and SSDI and both sets of work supports too. </a:t>
            </a:r>
          </a:p>
        </p:txBody>
      </p:sp>
      <p:sp>
        <p:nvSpPr>
          <p:cNvPr id="4" name="Slide Number Placeholder 3"/>
          <p:cNvSpPr>
            <a:spLocks noGrp="1"/>
          </p:cNvSpPr>
          <p:nvPr>
            <p:ph type="sldNum" sz="quarter" idx="10"/>
          </p:nvPr>
        </p:nvSpPr>
        <p:spPr/>
        <p:txBody>
          <a:bodyPr/>
          <a:lstStyle/>
          <a:p>
            <a:fld id="{4FACB3E1-20E2-D24F-8BE6-CB5F27E61535}" type="slidenum">
              <a:rPr lang="en-US" smtClean="0"/>
              <a:pPr/>
              <a:t>23</a:t>
            </a:fld>
            <a:endParaRPr lang="en-US" dirty="0"/>
          </a:p>
        </p:txBody>
      </p:sp>
    </p:spTree>
    <p:extLst>
      <p:ext uri="{BB962C8B-B14F-4D97-AF65-F5344CB8AC3E}">
        <p14:creationId xmlns:p14="http://schemas.microsoft.com/office/powerpoint/2010/main" val="19282045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SSDI Work Incentives</a:t>
            </a:r>
            <a:endParaRPr lang="en-US" dirty="0"/>
          </a:p>
        </p:txBody>
      </p:sp>
      <p:sp>
        <p:nvSpPr>
          <p:cNvPr id="3" name="Content Placeholder 2"/>
          <p:cNvSpPr>
            <a:spLocks noGrp="1"/>
          </p:cNvSpPr>
          <p:nvPr>
            <p:ph idx="1"/>
          </p:nvPr>
        </p:nvSpPr>
        <p:spPr/>
        <p:txBody>
          <a:bodyPr/>
          <a:lstStyle/>
          <a:p>
            <a:r>
              <a:rPr lang="en-US" altLang="en-US" dirty="0">
                <a:cs typeface="Times New Roman" panose="02020603050405020304" pitchFamily="18" charset="0"/>
              </a:rPr>
              <a:t>Trial Work Period: allows a person to work and earn as much as possible and receive SSDI for at least 9 months;</a:t>
            </a:r>
          </a:p>
          <a:p>
            <a:r>
              <a:rPr lang="en-US" altLang="en-US" dirty="0">
                <a:cs typeface="Times New Roman" panose="02020603050405020304" pitchFamily="18" charset="0"/>
              </a:rPr>
              <a:t>Extended Period of Eligibility: earn as much as possible; if countable earnings less than $1,350 / $2,260 if blind, SSDI is paid;  </a:t>
            </a:r>
          </a:p>
          <a:p>
            <a:r>
              <a:rPr lang="en-US" altLang="en-US" dirty="0">
                <a:cs typeface="Times New Roman" panose="02020603050405020304" pitchFamily="18" charset="0"/>
              </a:rPr>
              <a:t>IRWE: When a person pays for an Impairment Related Work Expense, their countable earnings may be reduced; </a:t>
            </a:r>
          </a:p>
          <a:p>
            <a:r>
              <a:rPr lang="en-US" altLang="en-US" dirty="0">
                <a:cs typeface="Times New Roman" panose="02020603050405020304" pitchFamily="18" charset="0"/>
              </a:rPr>
              <a:t>PASS: Allows someone who is SSI eligible to save earnings, SSDI or other income for education, transportation or items needed for work while keeping benefits;  </a:t>
            </a:r>
          </a:p>
          <a:p>
            <a:r>
              <a:rPr lang="en-US" altLang="en-US" dirty="0">
                <a:cs typeface="Times New Roman" panose="02020603050405020304" pitchFamily="18" charset="0"/>
              </a:rPr>
              <a:t>Subsidy: May allow a SSDI beneficiary who is working and earning more than $1,350 / $2,260 if blind, to stay in pay. </a:t>
            </a:r>
          </a:p>
        </p:txBody>
      </p:sp>
      <p:sp>
        <p:nvSpPr>
          <p:cNvPr id="4" name="Slide Number Placeholder 3"/>
          <p:cNvSpPr>
            <a:spLocks noGrp="1"/>
          </p:cNvSpPr>
          <p:nvPr>
            <p:ph type="sldNum" sz="quarter" idx="10"/>
          </p:nvPr>
        </p:nvSpPr>
        <p:spPr/>
        <p:txBody>
          <a:bodyPr/>
          <a:lstStyle/>
          <a:p>
            <a:fld id="{4FACB3E1-20E2-D24F-8BE6-CB5F27E61535}" type="slidenum">
              <a:rPr lang="en-US" smtClean="0"/>
              <a:pPr/>
              <a:t>24</a:t>
            </a:fld>
            <a:endParaRPr lang="en-US" dirty="0"/>
          </a:p>
        </p:txBody>
      </p:sp>
    </p:spTree>
    <p:extLst>
      <p:ext uri="{BB962C8B-B14F-4D97-AF65-F5344CB8AC3E}">
        <p14:creationId xmlns:p14="http://schemas.microsoft.com/office/powerpoint/2010/main" val="397797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SSDI Work Incentives (Continued)</a:t>
            </a:r>
            <a:endParaRPr lang="en-US" dirty="0"/>
          </a:p>
        </p:txBody>
      </p:sp>
      <p:sp>
        <p:nvSpPr>
          <p:cNvPr id="3" name="Content Placeholder 2"/>
          <p:cNvSpPr>
            <a:spLocks noGrp="1"/>
          </p:cNvSpPr>
          <p:nvPr>
            <p:ph idx="1"/>
          </p:nvPr>
        </p:nvSpPr>
        <p:spPr/>
        <p:txBody>
          <a:bodyPr/>
          <a:lstStyle/>
          <a:p>
            <a:r>
              <a:rPr lang="en-US" altLang="en-US" dirty="0">
                <a:cs typeface="Times New Roman" panose="02020603050405020304" pitchFamily="18" charset="0"/>
              </a:rPr>
              <a:t>Expedited Reinstatement: if a person is unable to work and earn more than SGA due their disability condition on record, within 5 years of their last SSDI payment, SSDI payments begin again;</a:t>
            </a:r>
          </a:p>
          <a:p>
            <a:r>
              <a:rPr lang="en-US" altLang="en-US" dirty="0">
                <a:cs typeface="Times New Roman" panose="02020603050405020304" pitchFamily="18" charset="0"/>
              </a:rPr>
              <a:t>Medicare: continues for at least 93 months following 9</a:t>
            </a:r>
            <a:r>
              <a:rPr lang="en-US" altLang="en-US" baseline="30000" dirty="0">
                <a:cs typeface="Times New Roman" panose="02020603050405020304" pitchFamily="18" charset="0"/>
              </a:rPr>
              <a:t>th</a:t>
            </a:r>
            <a:r>
              <a:rPr lang="en-US" altLang="en-US" dirty="0">
                <a:cs typeface="Times New Roman" panose="02020603050405020304" pitchFamily="18" charset="0"/>
              </a:rPr>
              <a:t> TWP;</a:t>
            </a:r>
          </a:p>
          <a:p>
            <a:r>
              <a:rPr lang="en-US" altLang="en-US" dirty="0">
                <a:cs typeface="Times New Roman" panose="02020603050405020304" pitchFamily="18" charset="0"/>
              </a:rPr>
              <a:t>Medicaid Buy-In: allows for greater earnings and resources;</a:t>
            </a:r>
          </a:p>
          <a:p>
            <a:r>
              <a:rPr lang="en-US" altLang="en-US" dirty="0"/>
              <a:t>Substantial Gainful Activity is </a:t>
            </a:r>
            <a:r>
              <a:rPr lang="en-US" altLang="en-US" dirty="0">
                <a:cs typeface="Times New Roman" panose="02020603050405020304" pitchFamily="18" charset="0"/>
              </a:rPr>
              <a:t>$1,350 for non-blind;                              $2,260 for blind for 2022.</a:t>
            </a:r>
            <a:endParaRPr lang="en-US" altLang="en-US" dirty="0"/>
          </a:p>
          <a:p>
            <a:endParaRPr lang="en-US" dirty="0"/>
          </a:p>
        </p:txBody>
      </p:sp>
      <p:sp>
        <p:nvSpPr>
          <p:cNvPr id="4" name="Slide Number Placeholder 3"/>
          <p:cNvSpPr>
            <a:spLocks noGrp="1"/>
          </p:cNvSpPr>
          <p:nvPr>
            <p:ph type="sldNum" sz="quarter" idx="10"/>
          </p:nvPr>
        </p:nvSpPr>
        <p:spPr/>
        <p:txBody>
          <a:bodyPr/>
          <a:lstStyle/>
          <a:p>
            <a:fld id="{4FACB3E1-20E2-D24F-8BE6-CB5F27E61535}" type="slidenum">
              <a:rPr lang="en-US" smtClean="0"/>
              <a:pPr/>
              <a:t>25</a:t>
            </a:fld>
            <a:endParaRPr lang="en-US" dirty="0"/>
          </a:p>
        </p:txBody>
      </p:sp>
    </p:spTree>
    <p:custDataLst>
      <p:tags r:id="rId1"/>
    </p:custDataLst>
    <p:extLst>
      <p:ext uri="{BB962C8B-B14F-4D97-AF65-F5344CB8AC3E}">
        <p14:creationId xmlns:p14="http://schemas.microsoft.com/office/powerpoint/2010/main" val="13086426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sz="3300" dirty="0"/>
              <a:t>Work and Continued SSDI Payments</a:t>
            </a:r>
          </a:p>
        </p:txBody>
      </p:sp>
      <p:sp>
        <p:nvSpPr>
          <p:cNvPr id="3" name="Content Placeholder 2"/>
          <p:cNvSpPr>
            <a:spLocks noGrp="1"/>
          </p:cNvSpPr>
          <p:nvPr>
            <p:ph idx="1"/>
          </p:nvPr>
        </p:nvSpPr>
        <p:spPr>
          <a:xfrm>
            <a:off x="240032" y="2021982"/>
            <a:ext cx="8623935" cy="4398695"/>
          </a:xfrm>
        </p:spPr>
        <p:txBody>
          <a:bodyPr/>
          <a:lstStyle/>
          <a:p>
            <a:r>
              <a:rPr lang="en-US" dirty="0"/>
              <a:t>Each SSDI beneficiary is entitled to nine trial work period months (TWP). </a:t>
            </a:r>
          </a:p>
          <a:p>
            <a:r>
              <a:rPr lang="en-US" dirty="0"/>
              <a:t>This means that a person who works and earns less than $970 in a month has not used a trial work period, and they receive SSDI for the month.</a:t>
            </a:r>
          </a:p>
          <a:p>
            <a:r>
              <a:rPr lang="en-US" dirty="0"/>
              <a:t>A person who works and earns more than $970 in a month has used one of their nine TWPs; the person receives SSDI for 9 of these months.</a:t>
            </a:r>
          </a:p>
          <a:p>
            <a:r>
              <a:rPr lang="en-US" dirty="0"/>
              <a:t>A SSDI beneficiary who is self-employed and works 80 hours in a month has used a TWP. </a:t>
            </a:r>
          </a:p>
          <a:p>
            <a:r>
              <a:rPr lang="en-US" dirty="0"/>
              <a:t>It is important to report the hours worked and the amount earned in a month to SSA. </a:t>
            </a:r>
          </a:p>
        </p:txBody>
      </p:sp>
      <p:sp>
        <p:nvSpPr>
          <p:cNvPr id="4" name="Slide Number Placeholder 3"/>
          <p:cNvSpPr>
            <a:spLocks noGrp="1"/>
          </p:cNvSpPr>
          <p:nvPr>
            <p:ph type="sldNum" sz="quarter" idx="10"/>
          </p:nvPr>
        </p:nvSpPr>
        <p:spPr/>
        <p:txBody>
          <a:bodyPr/>
          <a:lstStyle/>
          <a:p>
            <a:fld id="{4FACB3E1-20E2-D24F-8BE6-CB5F27E61535}" type="slidenum">
              <a:rPr lang="en-US" smtClean="0"/>
              <a:pPr/>
              <a:t>26</a:t>
            </a:fld>
            <a:endParaRPr lang="en-US" dirty="0"/>
          </a:p>
        </p:txBody>
      </p:sp>
    </p:spTree>
    <p:extLst>
      <p:ext uri="{BB962C8B-B14F-4D97-AF65-F5344CB8AC3E}">
        <p14:creationId xmlns:p14="http://schemas.microsoft.com/office/powerpoint/2010/main" val="2743009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271585" y="680985"/>
            <a:ext cx="8623935" cy="640080"/>
          </a:xfrm>
        </p:spPr>
        <p:txBody>
          <a:bodyPr>
            <a:noAutofit/>
          </a:bodyPr>
          <a:lstStyle/>
          <a:p>
            <a:br>
              <a:rPr lang="en-US" b="1" dirty="0"/>
            </a:br>
            <a:r>
              <a:rPr lang="en-US" b="1" dirty="0"/>
              <a:t>SSDI: After the 9th</a:t>
            </a:r>
            <a:r>
              <a:rPr lang="en-US" dirty="0"/>
              <a:t> Trial Work Period </a:t>
            </a:r>
            <a:endParaRPr lang="en-US" b="1" dirty="0"/>
          </a:p>
        </p:txBody>
      </p:sp>
      <p:sp>
        <p:nvSpPr>
          <p:cNvPr id="45059" name="Rectangle 3"/>
          <p:cNvSpPr>
            <a:spLocks noGrp="1" noChangeArrowheads="1"/>
          </p:cNvSpPr>
          <p:nvPr>
            <p:ph sz="quarter" idx="1"/>
          </p:nvPr>
        </p:nvSpPr>
        <p:spPr>
          <a:xfrm>
            <a:off x="342900" y="1828800"/>
            <a:ext cx="8459577" cy="3602831"/>
          </a:xfrm>
        </p:spPr>
        <p:txBody>
          <a:bodyPr>
            <a:normAutofit/>
          </a:bodyPr>
          <a:lstStyle/>
          <a:p>
            <a:r>
              <a:rPr lang="en-US" dirty="0"/>
              <a:t>When a SSDI beneficiary pays for expenses that are related to a disability and necessary so that they can work, this may qualify as an Impairment Related Work Expense (IRWE). This can reduce the countable earnings and keep the person in pay for SSDI longer.</a:t>
            </a:r>
          </a:p>
          <a:p>
            <a:r>
              <a:rPr lang="en-US" dirty="0"/>
              <a:t>Also, if the person requires an accommodation by an employer such as an extra break, to work closer to a bathroom, needs a special steering device or a special computer, the person may qualify for a subsidy. This can also reduce the countable earnings. </a:t>
            </a:r>
          </a:p>
          <a:p>
            <a:r>
              <a:rPr lang="en-US" dirty="0"/>
              <a:t>Ask if you qualify; a disability benefits counselor, a CPWIC or WIPA can prepare a written report for a person who is ready to work and wants to use SSI / SSDI work supports.</a:t>
            </a:r>
          </a:p>
          <a:p>
            <a:pPr marL="0" indent="0">
              <a:buNone/>
            </a:pPr>
            <a:endParaRPr lang="en-US" dirty="0"/>
          </a:p>
        </p:txBody>
      </p:sp>
      <p:sp>
        <p:nvSpPr>
          <p:cNvPr id="3" name="Slide Number Placeholder 2"/>
          <p:cNvSpPr>
            <a:spLocks noGrp="1"/>
          </p:cNvSpPr>
          <p:nvPr>
            <p:ph type="sldNum" sz="quarter" idx="10"/>
          </p:nvPr>
        </p:nvSpPr>
        <p:spPr/>
        <p:txBody>
          <a:bodyPr/>
          <a:lstStyle/>
          <a:p>
            <a:fld id="{4FACB3E1-20E2-D24F-8BE6-CB5F27E61535}" type="slidenum">
              <a:rPr lang="en-US" smtClean="0"/>
              <a:pPr/>
              <a:t>27</a:t>
            </a:fld>
            <a:endParaRPr lang="en-US" dirty="0"/>
          </a:p>
        </p:txBody>
      </p:sp>
    </p:spTree>
    <p:custDataLst>
      <p:tags r:id="rId1"/>
    </p:custDataLst>
    <p:extLst>
      <p:ext uri="{BB962C8B-B14F-4D97-AF65-F5344CB8AC3E}">
        <p14:creationId xmlns:p14="http://schemas.microsoft.com/office/powerpoint/2010/main" val="6655192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240031" y="649996"/>
            <a:ext cx="8623935" cy="683046"/>
          </a:xfrm>
        </p:spPr>
        <p:txBody>
          <a:bodyPr>
            <a:noAutofit/>
          </a:bodyPr>
          <a:lstStyle/>
          <a:p>
            <a:br>
              <a:rPr lang="en-US" b="1" dirty="0"/>
            </a:br>
            <a:r>
              <a:rPr lang="en-US" b="1" dirty="0"/>
              <a:t>SSDI: </a:t>
            </a:r>
            <a:r>
              <a:rPr lang="en-US" dirty="0"/>
              <a:t>Extended Period of Eligibility</a:t>
            </a:r>
            <a:endParaRPr lang="en-US" b="1" dirty="0"/>
          </a:p>
        </p:txBody>
      </p:sp>
      <p:sp>
        <p:nvSpPr>
          <p:cNvPr id="45059" name="Rectangle 3"/>
          <p:cNvSpPr>
            <a:spLocks noGrp="1" noChangeArrowheads="1"/>
          </p:cNvSpPr>
          <p:nvPr>
            <p:ph sz="quarter" idx="1"/>
          </p:nvPr>
        </p:nvSpPr>
        <p:spPr>
          <a:xfrm>
            <a:off x="240031" y="1806766"/>
            <a:ext cx="8623934" cy="3624865"/>
          </a:xfrm>
        </p:spPr>
        <p:txBody>
          <a:bodyPr>
            <a:normAutofit/>
          </a:bodyPr>
          <a:lstStyle/>
          <a:p>
            <a:r>
              <a:rPr lang="en-US" dirty="0"/>
              <a:t>After the ninth trial work period is used, the beneficiary is eligible for an Extended Period of Eligibility. </a:t>
            </a:r>
          </a:p>
          <a:p>
            <a:r>
              <a:rPr lang="en-US" dirty="0"/>
              <a:t>If the persons countable earnings are more than substantial gainful activity (SGA) $1,310 for 2021, they will be in pay for SSDI for three grace period months.</a:t>
            </a:r>
          </a:p>
          <a:p>
            <a:r>
              <a:rPr lang="en-US" dirty="0"/>
              <a:t>Also, for 36 months following the ninth trial work period, any month that countable earnings are less than SGA, the person will receive an SSDI payment. Any months that the countable earnings are greater than SGA, they will not receive SSDI.</a:t>
            </a:r>
          </a:p>
          <a:p>
            <a:pPr marL="0" indent="0">
              <a:buNone/>
            </a:pPr>
            <a:endParaRPr lang="en-US" dirty="0"/>
          </a:p>
        </p:txBody>
      </p:sp>
      <p:sp>
        <p:nvSpPr>
          <p:cNvPr id="3" name="Slide Number Placeholder 2"/>
          <p:cNvSpPr>
            <a:spLocks noGrp="1"/>
          </p:cNvSpPr>
          <p:nvPr>
            <p:ph type="sldNum" sz="quarter" idx="10"/>
          </p:nvPr>
        </p:nvSpPr>
        <p:spPr/>
        <p:txBody>
          <a:bodyPr/>
          <a:lstStyle/>
          <a:p>
            <a:fld id="{4FACB3E1-20E2-D24F-8BE6-CB5F27E61535}" type="slidenum">
              <a:rPr lang="en-US" smtClean="0"/>
              <a:pPr/>
              <a:t>28</a:t>
            </a:fld>
            <a:endParaRPr lang="en-US" dirty="0"/>
          </a:p>
        </p:txBody>
      </p:sp>
    </p:spTree>
    <p:custDataLst>
      <p:tags r:id="rId1"/>
    </p:custDataLst>
    <p:extLst>
      <p:ext uri="{BB962C8B-B14F-4D97-AF65-F5344CB8AC3E}">
        <p14:creationId xmlns:p14="http://schemas.microsoft.com/office/powerpoint/2010/main" val="13457076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031" y="802305"/>
            <a:ext cx="8623935" cy="640080"/>
          </a:xfrm>
        </p:spPr>
        <p:txBody>
          <a:bodyPr/>
          <a:lstStyle/>
          <a:p>
            <a:r>
              <a:rPr lang="en-US" altLang="en-US" dirty="0"/>
              <a:t>SSDI Timeline</a:t>
            </a:r>
            <a:endParaRPr lang="en-US" dirty="0"/>
          </a:p>
        </p:txBody>
      </p:sp>
      <p:sp>
        <p:nvSpPr>
          <p:cNvPr id="3" name="Content Placeholder 2"/>
          <p:cNvSpPr>
            <a:spLocks noGrp="1"/>
          </p:cNvSpPr>
          <p:nvPr>
            <p:ph idx="1"/>
          </p:nvPr>
        </p:nvSpPr>
        <p:spPr/>
        <p:txBody>
          <a:bodyPr/>
          <a:lstStyle/>
          <a:p>
            <a:r>
              <a:rPr lang="en-US" altLang="en-US" dirty="0"/>
              <a:t>Grace Period – Can occur anytime AFTER the TWP is completed</a:t>
            </a:r>
          </a:p>
        </p:txBody>
      </p:sp>
      <p:sp>
        <p:nvSpPr>
          <p:cNvPr id="10" name="Line 4">
            <a:extLst>
              <a:ext uri="{C183D7F6-B498-43B3-948B-1728B52AA6E4}">
                <adec:decorative xmlns:adec="http://schemas.microsoft.com/office/drawing/2017/decorative" val="1"/>
              </a:ext>
            </a:extLst>
          </p:cNvPr>
          <p:cNvSpPr>
            <a:spLocks noChangeShapeType="1"/>
          </p:cNvSpPr>
          <p:nvPr/>
        </p:nvSpPr>
        <p:spPr bwMode="auto">
          <a:xfrm>
            <a:off x="1428750" y="3086100"/>
            <a:ext cx="0" cy="971550"/>
          </a:xfrm>
          <a:prstGeom prst="line">
            <a:avLst/>
          </a:prstGeom>
          <a:noFill/>
          <a:ln w="12700" cap="sq">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sz="1350"/>
          </a:p>
        </p:txBody>
      </p:sp>
      <p:sp>
        <p:nvSpPr>
          <p:cNvPr id="11" name="Line 5">
            <a:extLst>
              <a:ext uri="{C183D7F6-B498-43B3-948B-1728B52AA6E4}">
                <adec:decorative xmlns:adec="http://schemas.microsoft.com/office/drawing/2017/decorative" val="1"/>
              </a:ext>
            </a:extLst>
          </p:cNvPr>
          <p:cNvSpPr>
            <a:spLocks noChangeShapeType="1"/>
          </p:cNvSpPr>
          <p:nvPr/>
        </p:nvSpPr>
        <p:spPr bwMode="auto">
          <a:xfrm>
            <a:off x="1428750" y="3543300"/>
            <a:ext cx="6084754" cy="0"/>
          </a:xfrm>
          <a:prstGeom prst="line">
            <a:avLst/>
          </a:prstGeom>
          <a:noFill/>
          <a:ln w="12700" cap="sq">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sz="1350"/>
          </a:p>
        </p:txBody>
      </p:sp>
      <p:sp>
        <p:nvSpPr>
          <p:cNvPr id="12" name="Line 6">
            <a:extLst>
              <a:ext uri="{C183D7F6-B498-43B3-948B-1728B52AA6E4}">
                <adec:decorative xmlns:adec="http://schemas.microsoft.com/office/drawing/2017/decorative" val="1"/>
              </a:ext>
            </a:extLst>
          </p:cNvPr>
          <p:cNvSpPr>
            <a:spLocks noChangeShapeType="1"/>
          </p:cNvSpPr>
          <p:nvPr/>
        </p:nvSpPr>
        <p:spPr bwMode="auto">
          <a:xfrm>
            <a:off x="2857500" y="3086100"/>
            <a:ext cx="0" cy="971550"/>
          </a:xfrm>
          <a:prstGeom prst="line">
            <a:avLst/>
          </a:prstGeom>
          <a:noFill/>
          <a:ln w="12700" cap="sq">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sz="1350"/>
          </a:p>
        </p:txBody>
      </p:sp>
      <p:sp>
        <p:nvSpPr>
          <p:cNvPr id="13" name="Line 7">
            <a:extLst>
              <a:ext uri="{C183D7F6-B498-43B3-948B-1728B52AA6E4}">
                <adec:decorative xmlns:adec="http://schemas.microsoft.com/office/drawing/2017/decorative" val="1"/>
              </a:ext>
            </a:extLst>
          </p:cNvPr>
          <p:cNvSpPr>
            <a:spLocks noChangeShapeType="1"/>
          </p:cNvSpPr>
          <p:nvPr/>
        </p:nvSpPr>
        <p:spPr bwMode="auto">
          <a:xfrm>
            <a:off x="7029450" y="3086100"/>
            <a:ext cx="0" cy="971550"/>
          </a:xfrm>
          <a:prstGeom prst="line">
            <a:avLst/>
          </a:prstGeom>
          <a:noFill/>
          <a:ln w="12700" cap="sq">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sz="1350"/>
          </a:p>
        </p:txBody>
      </p:sp>
      <p:sp>
        <p:nvSpPr>
          <p:cNvPr id="15" name="Text Box 9"/>
          <p:cNvSpPr txBox="1">
            <a:spLocks noChangeArrowheads="1"/>
          </p:cNvSpPr>
          <p:nvPr/>
        </p:nvSpPr>
        <p:spPr bwMode="auto">
          <a:xfrm>
            <a:off x="1428750" y="3954067"/>
            <a:ext cx="1371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900">
                <a:solidFill>
                  <a:schemeClr val="tx1"/>
                </a:solidFill>
                <a:latin typeface="Arial" panose="020B0604020202020204" pitchFamily="34" charset="0"/>
              </a:defRPr>
            </a:lvl1pPr>
            <a:lvl2pPr marL="742950" indent="-285750">
              <a:spcBef>
                <a:spcPct val="20000"/>
              </a:spcBef>
              <a:buChar char="–"/>
              <a:defRPr sz="2500">
                <a:solidFill>
                  <a:schemeClr val="tx1"/>
                </a:solidFill>
                <a:latin typeface="Arial" panose="020B0604020202020204" pitchFamily="34" charset="0"/>
              </a:defRPr>
            </a:lvl2pPr>
            <a:lvl3pPr marL="1143000" indent="-228600">
              <a:spcBef>
                <a:spcPct val="20000"/>
              </a:spcBef>
              <a:buChar char="•"/>
              <a:defRPr sz="22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a:spcBef>
                <a:spcPct val="50000"/>
              </a:spcBef>
              <a:buFontTx/>
              <a:buNone/>
            </a:pPr>
            <a:r>
              <a:rPr lang="en-US" altLang="en-US" sz="1800" b="1"/>
              <a:t>TWP</a:t>
            </a:r>
          </a:p>
        </p:txBody>
      </p:sp>
      <p:sp>
        <p:nvSpPr>
          <p:cNvPr id="14" name="Text Box 8"/>
          <p:cNvSpPr txBox="1">
            <a:spLocks noChangeArrowheads="1"/>
          </p:cNvSpPr>
          <p:nvPr/>
        </p:nvSpPr>
        <p:spPr bwMode="auto">
          <a:xfrm>
            <a:off x="1287887" y="4390795"/>
            <a:ext cx="1712890"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2900">
                <a:solidFill>
                  <a:schemeClr val="tx1"/>
                </a:solidFill>
                <a:latin typeface="Arial" panose="020B0604020202020204" pitchFamily="34" charset="0"/>
              </a:defRPr>
            </a:lvl1pPr>
            <a:lvl2pPr marL="742950" indent="-285750">
              <a:spcBef>
                <a:spcPct val="20000"/>
              </a:spcBef>
              <a:buChar char="–"/>
              <a:defRPr sz="2500">
                <a:solidFill>
                  <a:schemeClr val="tx1"/>
                </a:solidFill>
                <a:latin typeface="Arial" panose="020B0604020202020204" pitchFamily="34" charset="0"/>
              </a:defRPr>
            </a:lvl2pPr>
            <a:lvl3pPr marL="1143000" indent="-228600">
              <a:spcBef>
                <a:spcPct val="20000"/>
              </a:spcBef>
              <a:buChar char="•"/>
              <a:defRPr sz="22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a:spcBef>
                <a:spcPct val="50000"/>
              </a:spcBef>
              <a:buFontTx/>
              <a:buNone/>
            </a:pPr>
            <a:r>
              <a:rPr lang="en-US" altLang="en-US" sz="2000" dirty="0">
                <a:solidFill>
                  <a:srgbClr val="575759"/>
                </a:solidFill>
                <a:latin typeface="Tahoma" charset="0"/>
                <a:ea typeface="Tahoma" charset="0"/>
                <a:cs typeface="Tahoma" charset="0"/>
              </a:rPr>
              <a:t>9 Months of Trial Work available more than $970 </a:t>
            </a:r>
          </a:p>
        </p:txBody>
      </p:sp>
      <p:sp>
        <p:nvSpPr>
          <p:cNvPr id="17" name="Text Box 11"/>
          <p:cNvSpPr txBox="1">
            <a:spLocks noChangeArrowheads="1"/>
          </p:cNvSpPr>
          <p:nvPr/>
        </p:nvSpPr>
        <p:spPr bwMode="auto">
          <a:xfrm>
            <a:off x="4014787" y="3898426"/>
            <a:ext cx="21145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900">
                <a:solidFill>
                  <a:schemeClr val="tx1"/>
                </a:solidFill>
                <a:latin typeface="Arial" panose="020B0604020202020204" pitchFamily="34" charset="0"/>
              </a:defRPr>
            </a:lvl1pPr>
            <a:lvl2pPr marL="742950" indent="-285750">
              <a:spcBef>
                <a:spcPct val="20000"/>
              </a:spcBef>
              <a:buChar char="–"/>
              <a:defRPr sz="2500">
                <a:solidFill>
                  <a:schemeClr val="tx1"/>
                </a:solidFill>
                <a:latin typeface="Arial" panose="020B0604020202020204" pitchFamily="34" charset="0"/>
              </a:defRPr>
            </a:lvl2pPr>
            <a:lvl3pPr marL="1143000" indent="-228600">
              <a:spcBef>
                <a:spcPct val="20000"/>
              </a:spcBef>
              <a:buChar char="•"/>
              <a:defRPr sz="22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a:spcBef>
                <a:spcPct val="50000"/>
              </a:spcBef>
              <a:buFontTx/>
              <a:buNone/>
            </a:pPr>
            <a:r>
              <a:rPr lang="en-US" altLang="en-US" sz="1800" b="1"/>
              <a:t>EPE</a:t>
            </a:r>
          </a:p>
        </p:txBody>
      </p:sp>
      <p:sp>
        <p:nvSpPr>
          <p:cNvPr id="16" name="Text Box 10"/>
          <p:cNvSpPr txBox="1">
            <a:spLocks noChangeArrowheads="1"/>
          </p:cNvSpPr>
          <p:nvPr/>
        </p:nvSpPr>
        <p:spPr bwMode="auto">
          <a:xfrm>
            <a:off x="3114674" y="4412775"/>
            <a:ext cx="3914776" cy="2400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2900">
                <a:solidFill>
                  <a:schemeClr val="tx1"/>
                </a:solidFill>
                <a:latin typeface="Arial" panose="020B0604020202020204" pitchFamily="34" charset="0"/>
              </a:defRPr>
            </a:lvl1pPr>
            <a:lvl2pPr marL="742950" indent="-285750">
              <a:spcBef>
                <a:spcPct val="20000"/>
              </a:spcBef>
              <a:buChar char="–"/>
              <a:defRPr sz="2500">
                <a:solidFill>
                  <a:schemeClr val="tx1"/>
                </a:solidFill>
                <a:latin typeface="Arial" panose="020B0604020202020204" pitchFamily="34" charset="0"/>
              </a:defRPr>
            </a:lvl2pPr>
            <a:lvl3pPr marL="1143000" indent="-228600">
              <a:spcBef>
                <a:spcPct val="20000"/>
              </a:spcBef>
              <a:buChar char="•"/>
              <a:defRPr sz="22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a:spcBef>
                <a:spcPct val="50000"/>
              </a:spcBef>
              <a:buFontTx/>
              <a:buNone/>
            </a:pPr>
            <a:r>
              <a:rPr lang="en-US" altLang="en-US" sz="2000" dirty="0">
                <a:solidFill>
                  <a:srgbClr val="575759"/>
                </a:solidFill>
                <a:latin typeface="Tahoma" charset="0"/>
                <a:ea typeface="Tahoma" charset="0"/>
                <a:cs typeface="Tahoma" charset="0"/>
              </a:rPr>
              <a:t>36 Months for Extended Period of Eligibility</a:t>
            </a:r>
          </a:p>
          <a:p>
            <a:pPr algn="ctr">
              <a:spcBef>
                <a:spcPct val="50000"/>
              </a:spcBef>
              <a:buFontTx/>
              <a:buNone/>
            </a:pPr>
            <a:r>
              <a:rPr lang="en-US" altLang="en-US" sz="2000" dirty="0">
                <a:solidFill>
                  <a:srgbClr val="575759"/>
                </a:solidFill>
                <a:latin typeface="Tahoma" charset="0"/>
                <a:ea typeface="Tahoma" charset="0"/>
                <a:cs typeface="Tahoma" charset="0"/>
              </a:rPr>
              <a:t>SSA looks for countable earnings of $1,350 or $2,260 if blind. An IRWE, PASS or Subsidy may reduce countable earned income. </a:t>
            </a:r>
          </a:p>
        </p:txBody>
      </p:sp>
      <p:pic>
        <p:nvPicPr>
          <p:cNvPr id="18" name="Picture 16" descr="arrow"/>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86626" y="3343276"/>
            <a:ext cx="371475"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p:cNvSpPr>
            <a:spLocks noGrp="1"/>
          </p:cNvSpPr>
          <p:nvPr>
            <p:ph type="sldNum" sz="quarter" idx="10"/>
          </p:nvPr>
        </p:nvSpPr>
        <p:spPr/>
        <p:txBody>
          <a:bodyPr/>
          <a:lstStyle/>
          <a:p>
            <a:fld id="{4FACB3E1-20E2-D24F-8BE6-CB5F27E61535}" type="slidenum">
              <a:rPr lang="en-US" smtClean="0"/>
              <a:pPr/>
              <a:t>29</a:t>
            </a:fld>
            <a:endParaRPr lang="en-US" dirty="0"/>
          </a:p>
        </p:txBody>
      </p:sp>
    </p:spTree>
    <p:custDataLst>
      <p:tags r:id="rId1"/>
    </p:custDataLst>
    <p:extLst>
      <p:ext uri="{BB962C8B-B14F-4D97-AF65-F5344CB8AC3E}">
        <p14:creationId xmlns:p14="http://schemas.microsoft.com/office/powerpoint/2010/main" val="913921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p:txBody>
          <a:bodyPr/>
          <a:lstStyle/>
          <a:p>
            <a:r>
              <a:rPr lang="en-US" dirty="0"/>
              <a:t>Explanation of SSI and SSDI;</a:t>
            </a:r>
          </a:p>
          <a:p>
            <a:r>
              <a:rPr lang="en-US" dirty="0"/>
              <a:t>Overview of Social Security Administration (SSA) Work Supports;</a:t>
            </a:r>
          </a:p>
          <a:p>
            <a:r>
              <a:rPr lang="en-US" dirty="0"/>
              <a:t>The power of the Student Earned Income Exclusion;</a:t>
            </a:r>
          </a:p>
          <a:p>
            <a:r>
              <a:rPr lang="en-US" dirty="0"/>
              <a:t>How a PASS Can Help with Expenses;</a:t>
            </a:r>
          </a:p>
          <a:p>
            <a:r>
              <a:rPr lang="en-US" dirty="0"/>
              <a:t>Benefits Counseling</a:t>
            </a:r>
          </a:p>
          <a:p>
            <a:endParaRPr lang="en-US" dirty="0"/>
          </a:p>
        </p:txBody>
      </p:sp>
      <p:sp>
        <p:nvSpPr>
          <p:cNvPr id="6" name="Slide Number Placeholder 5"/>
          <p:cNvSpPr>
            <a:spLocks noGrp="1"/>
          </p:cNvSpPr>
          <p:nvPr>
            <p:ph type="sldNum" sz="quarter" idx="10"/>
          </p:nvPr>
        </p:nvSpPr>
        <p:spPr/>
        <p:txBody>
          <a:bodyPr/>
          <a:lstStyle/>
          <a:p>
            <a:fld id="{4FACB3E1-20E2-D24F-8BE6-CB5F27E61535}" type="slidenum">
              <a:rPr lang="en-US" smtClean="0"/>
              <a:pPr/>
              <a:t>3</a:t>
            </a:fld>
            <a:endParaRPr lang="en-US" dirty="0"/>
          </a:p>
        </p:txBody>
      </p:sp>
    </p:spTree>
    <p:custDataLst>
      <p:tags r:id="rId1"/>
    </p:custDataLst>
    <p:extLst>
      <p:ext uri="{BB962C8B-B14F-4D97-AF65-F5344CB8AC3E}">
        <p14:creationId xmlns:p14="http://schemas.microsoft.com/office/powerpoint/2010/main" val="19349194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220" y="791154"/>
            <a:ext cx="9000780" cy="640080"/>
          </a:xfrm>
        </p:spPr>
        <p:txBody>
          <a:bodyPr>
            <a:noAutofit/>
          </a:bodyPr>
          <a:lstStyle/>
          <a:p>
            <a:r>
              <a:rPr lang="en-US" altLang="en-US" dirty="0"/>
              <a:t>Impairment Related Work Expenses (IRWEs)</a:t>
            </a:r>
            <a:endParaRPr lang="en-US" dirty="0"/>
          </a:p>
        </p:txBody>
      </p:sp>
      <p:sp>
        <p:nvSpPr>
          <p:cNvPr id="3" name="Content Placeholder 2"/>
          <p:cNvSpPr>
            <a:spLocks noGrp="1"/>
          </p:cNvSpPr>
          <p:nvPr>
            <p:ph idx="1"/>
          </p:nvPr>
        </p:nvSpPr>
        <p:spPr>
          <a:xfrm>
            <a:off x="240032" y="1674254"/>
            <a:ext cx="8623935" cy="3944348"/>
          </a:xfrm>
        </p:spPr>
        <p:txBody>
          <a:bodyPr/>
          <a:lstStyle/>
          <a:p>
            <a:pPr marL="0" indent="0">
              <a:buNone/>
            </a:pPr>
            <a:r>
              <a:rPr lang="en-US" altLang="en-US" dirty="0"/>
              <a:t>An IRWE exists when:</a:t>
            </a:r>
          </a:p>
          <a:p>
            <a:pPr marL="295275" lvl="1" indent="-285750">
              <a:spcBef>
                <a:spcPct val="0"/>
              </a:spcBef>
              <a:buClr>
                <a:srgbClr val="575759"/>
              </a:buClr>
              <a:buSzPct val="145000"/>
              <a:buFont typeface="Arial" charset="0"/>
              <a:buChar char="•"/>
            </a:pPr>
            <a:r>
              <a:rPr lang="en-US" altLang="en-US" dirty="0"/>
              <a:t>The individual with a disability pays for the item or service; </a:t>
            </a:r>
          </a:p>
          <a:p>
            <a:pPr marL="295275" lvl="1" indent="-285750">
              <a:spcBef>
                <a:spcPct val="0"/>
              </a:spcBef>
              <a:buClr>
                <a:srgbClr val="575759"/>
              </a:buClr>
              <a:buSzPct val="145000"/>
              <a:buFont typeface="Arial" charset="0"/>
              <a:buChar char="•"/>
            </a:pPr>
            <a:r>
              <a:rPr lang="en-US" altLang="en-US" dirty="0"/>
              <a:t>The item or service is related to the person’s condition;</a:t>
            </a:r>
          </a:p>
          <a:p>
            <a:pPr marL="295275" lvl="1" indent="-285750">
              <a:spcBef>
                <a:spcPct val="0"/>
              </a:spcBef>
              <a:buClr>
                <a:srgbClr val="575759"/>
              </a:buClr>
              <a:buSzPct val="145000"/>
              <a:buFont typeface="Arial" charset="0"/>
              <a:buChar char="•"/>
            </a:pPr>
            <a:r>
              <a:rPr lang="en-US" altLang="en-US" dirty="0"/>
              <a:t>The person would not be able to work if s/he did not spend the money and receive the item or service;</a:t>
            </a:r>
          </a:p>
          <a:p>
            <a:pPr marL="295275" lvl="1" indent="-285750">
              <a:spcBef>
                <a:spcPct val="0"/>
              </a:spcBef>
              <a:buClr>
                <a:srgbClr val="575759"/>
              </a:buClr>
              <a:buSzPct val="145000"/>
              <a:buFont typeface="Arial" charset="0"/>
              <a:buChar char="•"/>
            </a:pPr>
            <a:r>
              <a:rPr lang="en-US" altLang="en-US" dirty="0"/>
              <a:t>IRWE applies to SSI or SSDI;</a:t>
            </a:r>
          </a:p>
          <a:p>
            <a:pPr marL="295275" lvl="1" indent="-285750">
              <a:spcBef>
                <a:spcPct val="0"/>
              </a:spcBef>
              <a:buClr>
                <a:srgbClr val="575759"/>
              </a:buClr>
              <a:buSzPct val="145000"/>
              <a:buFont typeface="Arial" charset="0"/>
              <a:buChar char="•"/>
            </a:pPr>
            <a:r>
              <a:rPr lang="en-US" altLang="en-US" dirty="0"/>
              <a:t>A person can even pay for an IRWE or a Blind Work Expense from their </a:t>
            </a:r>
            <a:r>
              <a:rPr lang="en-US" altLang="en-US" b="1" dirty="0"/>
              <a:t>Illinois</a:t>
            </a:r>
            <a:r>
              <a:rPr lang="en-US" altLang="en-US" dirty="0"/>
              <a:t> </a:t>
            </a:r>
            <a:r>
              <a:rPr lang="en-US" altLang="en-US" b="1" dirty="0"/>
              <a:t>ABLE</a:t>
            </a:r>
            <a:r>
              <a:rPr lang="en-US" altLang="en-US" dirty="0"/>
              <a:t> savings account! Because the person paid for the item, it reduces their countable income and they could stay in pay status for their benefit!</a:t>
            </a:r>
          </a:p>
          <a:p>
            <a:endParaRPr lang="en-US" dirty="0"/>
          </a:p>
        </p:txBody>
      </p:sp>
      <p:sp>
        <p:nvSpPr>
          <p:cNvPr id="4" name="Slide Number Placeholder 3"/>
          <p:cNvSpPr>
            <a:spLocks noGrp="1"/>
          </p:cNvSpPr>
          <p:nvPr>
            <p:ph type="sldNum" sz="quarter" idx="10"/>
          </p:nvPr>
        </p:nvSpPr>
        <p:spPr/>
        <p:txBody>
          <a:bodyPr/>
          <a:lstStyle/>
          <a:p>
            <a:fld id="{4FACB3E1-20E2-D24F-8BE6-CB5F27E61535}" type="slidenum">
              <a:rPr lang="en-US" smtClean="0"/>
              <a:pPr/>
              <a:t>30</a:t>
            </a:fld>
            <a:endParaRPr lang="en-US" dirty="0"/>
          </a:p>
        </p:txBody>
      </p:sp>
    </p:spTree>
    <p:custDataLst>
      <p:tags r:id="rId1"/>
    </p:custDataLst>
    <p:extLst>
      <p:ext uri="{BB962C8B-B14F-4D97-AF65-F5344CB8AC3E}">
        <p14:creationId xmlns:p14="http://schemas.microsoft.com/office/powerpoint/2010/main" val="4982277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031" y="764470"/>
            <a:ext cx="8623935" cy="737171"/>
          </a:xfrm>
        </p:spPr>
        <p:txBody>
          <a:bodyPr/>
          <a:lstStyle/>
          <a:p>
            <a:r>
              <a:rPr lang="en-US" dirty="0"/>
              <a:t>SSDI Subsidy</a:t>
            </a:r>
          </a:p>
        </p:txBody>
      </p:sp>
      <p:sp>
        <p:nvSpPr>
          <p:cNvPr id="3" name="Content Placeholder 2"/>
          <p:cNvSpPr>
            <a:spLocks noGrp="1"/>
          </p:cNvSpPr>
          <p:nvPr>
            <p:ph idx="1"/>
          </p:nvPr>
        </p:nvSpPr>
        <p:spPr/>
        <p:txBody>
          <a:bodyPr/>
          <a:lstStyle/>
          <a:p>
            <a:pPr marL="0" indent="0">
              <a:buNone/>
            </a:pPr>
            <a:r>
              <a:rPr lang="en-US" altLang="en-US" dirty="0">
                <a:cs typeface="Times New Roman" panose="02020603050405020304" pitchFamily="18" charset="0"/>
              </a:rPr>
              <a:t>Subsidy: May allow a person is working and earning $1,350 / $2,260 </a:t>
            </a:r>
            <a:r>
              <a:rPr lang="en-US" altLang="en-US" b="1" dirty="0">
                <a:cs typeface="Times New Roman" panose="02020603050405020304" pitchFamily="18" charset="0"/>
              </a:rPr>
              <a:t>or more</a:t>
            </a:r>
            <a:r>
              <a:rPr lang="en-US" altLang="en-US" dirty="0">
                <a:cs typeface="Times New Roman" panose="02020603050405020304" pitchFamily="18" charset="0"/>
              </a:rPr>
              <a:t>, to continue to receive SSDI; </a:t>
            </a:r>
          </a:p>
          <a:p>
            <a:r>
              <a:rPr lang="en-US" altLang="en-US" dirty="0">
                <a:cs typeface="Times New Roman" panose="02020603050405020304" pitchFamily="18" charset="0"/>
              </a:rPr>
              <a:t>Possible Examples:</a:t>
            </a:r>
          </a:p>
          <a:p>
            <a:pPr lvl="1"/>
            <a:r>
              <a:rPr lang="en-US" altLang="en-US" dirty="0">
                <a:cs typeface="Times New Roman" panose="02020603050405020304" pitchFamily="18" charset="0"/>
              </a:rPr>
              <a:t>Limited skills, extra breaks, more time off, more help, extra supervision, etc.;</a:t>
            </a:r>
          </a:p>
          <a:p>
            <a:r>
              <a:rPr lang="en-US" altLang="en-US" dirty="0">
                <a:cs typeface="Times New Roman" panose="02020603050405020304" pitchFamily="18" charset="0"/>
              </a:rPr>
              <a:t>Each example may allow for 10% greater earnings above SGA;</a:t>
            </a:r>
          </a:p>
          <a:p>
            <a:pPr lvl="1"/>
            <a:r>
              <a:rPr lang="en-US" altLang="en-US" dirty="0">
                <a:cs typeface="Times New Roman" panose="02020603050405020304" pitchFamily="18" charset="0"/>
              </a:rPr>
              <a:t>A person with 30% subsidy may be approved by SSA to receive SSDI with earned income up to $1,755 or $2,938, if blind.  </a:t>
            </a:r>
          </a:p>
          <a:p>
            <a:pPr marL="0" indent="0">
              <a:buNone/>
            </a:pPr>
            <a:endParaRPr lang="en-US" altLang="en-US" dirty="0">
              <a:cs typeface="Times New Roman" panose="02020603050405020304" pitchFamily="18" charset="0"/>
            </a:endParaRPr>
          </a:p>
          <a:p>
            <a:endParaRPr lang="en-US" dirty="0"/>
          </a:p>
        </p:txBody>
      </p:sp>
      <p:sp>
        <p:nvSpPr>
          <p:cNvPr id="5" name="Slide Number Placeholder 4"/>
          <p:cNvSpPr>
            <a:spLocks noGrp="1"/>
          </p:cNvSpPr>
          <p:nvPr>
            <p:ph type="sldNum" sz="quarter" idx="10"/>
          </p:nvPr>
        </p:nvSpPr>
        <p:spPr/>
        <p:txBody>
          <a:bodyPr/>
          <a:lstStyle/>
          <a:p>
            <a:fld id="{4FACB3E1-20E2-D24F-8BE6-CB5F27E61535}" type="slidenum">
              <a:rPr lang="en-US" smtClean="0"/>
              <a:pPr/>
              <a:t>31</a:t>
            </a:fld>
            <a:endParaRPr lang="en-US" dirty="0"/>
          </a:p>
        </p:txBody>
      </p:sp>
    </p:spTree>
    <p:custDataLst>
      <p:tags r:id="rId1"/>
    </p:custDataLst>
    <p:extLst>
      <p:ext uri="{BB962C8B-B14F-4D97-AF65-F5344CB8AC3E}">
        <p14:creationId xmlns:p14="http://schemas.microsoft.com/office/powerpoint/2010/main" val="24108960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240029" y="947450"/>
            <a:ext cx="8623935" cy="582935"/>
          </a:xfrm>
        </p:spPr>
        <p:txBody>
          <a:bodyPr>
            <a:noAutofit/>
          </a:bodyPr>
          <a:lstStyle/>
          <a:p>
            <a:r>
              <a:rPr lang="en-US" altLang="en-US" dirty="0"/>
              <a:t>Indicators of Possible Subsidy: </a:t>
            </a:r>
            <a:br>
              <a:rPr lang="en-US" altLang="en-US" dirty="0"/>
            </a:br>
            <a:r>
              <a:rPr lang="en-US" altLang="en-US" dirty="0"/>
              <a:t>Wage Employment</a:t>
            </a:r>
          </a:p>
        </p:txBody>
      </p:sp>
      <p:sp>
        <p:nvSpPr>
          <p:cNvPr id="72707" name="Rectangle 3"/>
          <p:cNvSpPr>
            <a:spLocks noGrp="1" noChangeArrowheads="1"/>
          </p:cNvSpPr>
          <p:nvPr>
            <p:ph type="body" idx="1"/>
          </p:nvPr>
        </p:nvSpPr>
        <p:spPr>
          <a:xfrm>
            <a:off x="240030" y="1905269"/>
            <a:ext cx="8623935" cy="4850294"/>
          </a:xfrm>
        </p:spPr>
        <p:txBody>
          <a:bodyPr>
            <a:normAutofit/>
          </a:bodyPr>
          <a:lstStyle/>
          <a:p>
            <a:r>
              <a:rPr lang="en-US" altLang="en-US" dirty="0"/>
              <a:t>Sheltered employment;</a:t>
            </a:r>
          </a:p>
          <a:p>
            <a:r>
              <a:rPr lang="en-US" altLang="en-US" dirty="0"/>
              <a:t>Childhood disability involved;</a:t>
            </a:r>
          </a:p>
          <a:p>
            <a:r>
              <a:rPr lang="en-US" altLang="en-US" dirty="0"/>
              <a:t>Mental impairment involved;</a:t>
            </a:r>
          </a:p>
          <a:p>
            <a:r>
              <a:rPr lang="en-US" altLang="en-US" dirty="0"/>
              <a:t>Marked discrepancy between amount of pay and value of services;</a:t>
            </a:r>
          </a:p>
          <a:p>
            <a:r>
              <a:rPr lang="en-US" altLang="en-US" dirty="0"/>
              <a:t>Nature and severity of impairment indicates that employees receive help from others in doing the work;</a:t>
            </a:r>
          </a:p>
          <a:p>
            <a:r>
              <a:rPr lang="en-US" altLang="en-US" dirty="0"/>
              <a:t>Job coach assigned;</a:t>
            </a:r>
          </a:p>
          <a:p>
            <a:r>
              <a:rPr lang="en-US" altLang="en-US" dirty="0"/>
              <a:t>Government-sponsored job training or employment programs</a:t>
            </a:r>
          </a:p>
        </p:txBody>
      </p:sp>
      <p:sp>
        <p:nvSpPr>
          <p:cNvPr id="3" name="Slide Number Placeholder 2"/>
          <p:cNvSpPr>
            <a:spLocks noGrp="1"/>
          </p:cNvSpPr>
          <p:nvPr>
            <p:ph type="sldNum" sz="quarter" idx="10"/>
          </p:nvPr>
        </p:nvSpPr>
        <p:spPr/>
        <p:txBody>
          <a:bodyPr/>
          <a:lstStyle/>
          <a:p>
            <a:fld id="{4FACB3E1-20E2-D24F-8BE6-CB5F27E61535}" type="slidenum">
              <a:rPr lang="en-US" smtClean="0"/>
              <a:pPr/>
              <a:t>32</a:t>
            </a:fld>
            <a:endParaRPr lang="en-US" dirty="0"/>
          </a:p>
        </p:txBody>
      </p:sp>
    </p:spTree>
    <p:custDataLst>
      <p:tags r:id="rId1"/>
    </p:custDataLst>
    <p:extLst>
      <p:ext uri="{BB962C8B-B14F-4D97-AF65-F5344CB8AC3E}">
        <p14:creationId xmlns:p14="http://schemas.microsoft.com/office/powerpoint/2010/main" val="9474106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240031" y="649995"/>
            <a:ext cx="8623935" cy="781239"/>
          </a:xfrm>
        </p:spPr>
        <p:txBody>
          <a:bodyPr>
            <a:noAutofit/>
          </a:bodyPr>
          <a:lstStyle/>
          <a:p>
            <a:br>
              <a:rPr lang="en-US" b="1" dirty="0"/>
            </a:br>
            <a:r>
              <a:rPr lang="en-US" b="1" dirty="0"/>
              <a:t>SSDI Expedited Reinstatement (EXR)</a:t>
            </a:r>
          </a:p>
        </p:txBody>
      </p:sp>
      <p:sp>
        <p:nvSpPr>
          <p:cNvPr id="45059" name="Rectangle 3"/>
          <p:cNvSpPr>
            <a:spLocks noGrp="1" noChangeArrowheads="1"/>
          </p:cNvSpPr>
          <p:nvPr>
            <p:ph sz="quarter" idx="1"/>
          </p:nvPr>
        </p:nvSpPr>
        <p:spPr>
          <a:xfrm>
            <a:off x="330506" y="1983036"/>
            <a:ext cx="8427904" cy="3448595"/>
          </a:xfrm>
        </p:spPr>
        <p:txBody>
          <a:bodyPr>
            <a:normAutofit/>
          </a:bodyPr>
          <a:lstStyle/>
          <a:p>
            <a:r>
              <a:rPr lang="en-US" dirty="0"/>
              <a:t>If a person stops working due to their disability of record, they can request EXR to restart monthly SSDI payments again. </a:t>
            </a:r>
          </a:p>
          <a:p>
            <a:r>
              <a:rPr lang="en-US" dirty="0"/>
              <a:t>There is no need to re-apply for SSDI if this happens within five years of receiving a SSDI payment.</a:t>
            </a:r>
          </a:p>
          <a:p>
            <a:pPr marL="0" indent="0">
              <a:buNone/>
            </a:pPr>
            <a:endParaRPr lang="en-US" dirty="0"/>
          </a:p>
        </p:txBody>
      </p:sp>
      <p:sp>
        <p:nvSpPr>
          <p:cNvPr id="3" name="Slide Number Placeholder 2"/>
          <p:cNvSpPr>
            <a:spLocks noGrp="1"/>
          </p:cNvSpPr>
          <p:nvPr>
            <p:ph type="sldNum" sz="quarter" idx="10"/>
          </p:nvPr>
        </p:nvSpPr>
        <p:spPr/>
        <p:txBody>
          <a:bodyPr/>
          <a:lstStyle/>
          <a:p>
            <a:fld id="{4FACB3E1-20E2-D24F-8BE6-CB5F27E61535}" type="slidenum">
              <a:rPr lang="en-US" smtClean="0"/>
              <a:pPr/>
              <a:t>33</a:t>
            </a:fld>
            <a:endParaRPr lang="en-US" dirty="0"/>
          </a:p>
        </p:txBody>
      </p:sp>
    </p:spTree>
    <p:custDataLst>
      <p:tags r:id="rId1"/>
    </p:custDataLst>
    <p:extLst>
      <p:ext uri="{BB962C8B-B14F-4D97-AF65-F5344CB8AC3E}">
        <p14:creationId xmlns:p14="http://schemas.microsoft.com/office/powerpoint/2010/main" val="10377607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032" y="934373"/>
            <a:ext cx="8623935" cy="640080"/>
          </a:xfrm>
        </p:spPr>
        <p:txBody>
          <a:bodyPr>
            <a:noAutofit/>
          </a:bodyPr>
          <a:lstStyle/>
          <a:p>
            <a:r>
              <a:rPr lang="en-US" dirty="0"/>
              <a:t>Illinois Health Benefits for Workers with Disabilities (HBWD)</a:t>
            </a:r>
          </a:p>
        </p:txBody>
      </p:sp>
      <p:sp>
        <p:nvSpPr>
          <p:cNvPr id="3" name="Content Placeholder 2"/>
          <p:cNvSpPr>
            <a:spLocks noGrp="1"/>
          </p:cNvSpPr>
          <p:nvPr>
            <p:ph idx="1"/>
          </p:nvPr>
        </p:nvSpPr>
        <p:spPr>
          <a:xfrm>
            <a:off x="240032" y="1784732"/>
            <a:ext cx="8623935" cy="4970831"/>
          </a:xfrm>
        </p:spPr>
        <p:txBody>
          <a:bodyPr>
            <a:normAutofit fontScale="92500" lnSpcReduction="10000"/>
          </a:bodyPr>
          <a:lstStyle/>
          <a:p>
            <a:pPr>
              <a:lnSpc>
                <a:spcPct val="110000"/>
              </a:lnSpc>
              <a:spcBef>
                <a:spcPts val="0"/>
              </a:spcBef>
            </a:pPr>
            <a:r>
              <a:rPr lang="en-US" dirty="0"/>
              <a:t>Allows working individuals living with a disability to become insured with a medical card.</a:t>
            </a:r>
          </a:p>
          <a:p>
            <a:pPr>
              <a:lnSpc>
                <a:spcPct val="110000"/>
              </a:lnSpc>
              <a:spcBef>
                <a:spcPts val="0"/>
              </a:spcBef>
            </a:pPr>
            <a:r>
              <a:rPr lang="en-US" dirty="0"/>
              <a:t>Income of up to 350% of the federal poverty level ($40,848*) allows access with a </a:t>
            </a:r>
            <a:r>
              <a:rPr lang="en-US" dirty="0">
                <a:hlinkClick r:id="rId3" tooltip="HBWD Premium Costs and Co-Pays"/>
              </a:rPr>
              <a:t>monthly premium</a:t>
            </a:r>
            <a:r>
              <a:rPr lang="en-US" dirty="0"/>
              <a:t> based on income.</a:t>
            </a:r>
          </a:p>
          <a:p>
            <a:pPr>
              <a:lnSpc>
                <a:spcPct val="110000"/>
              </a:lnSpc>
              <a:spcBef>
                <a:spcPts val="0"/>
              </a:spcBef>
            </a:pPr>
            <a:r>
              <a:rPr lang="en-US" dirty="0"/>
              <a:t>Eligibility for Health Benefits for Workers with Disabilities does not effect eligibility for Personal Care Assistants through the Department of Human Services home and community-based waivers.</a:t>
            </a:r>
          </a:p>
          <a:p>
            <a:pPr>
              <a:lnSpc>
                <a:spcPct val="110000"/>
              </a:lnSpc>
              <a:spcBef>
                <a:spcPts val="0"/>
              </a:spcBef>
            </a:pPr>
            <a:r>
              <a:rPr lang="en-US" dirty="0"/>
              <a:t>A person may also apply for an HBWD card to cover medical bills for up to three months prior to the month of application. To receive coverage for the prior months, the person must pay premiums for the prior months. There may be a co-pay for each doctor’s visit and prescriptions.</a:t>
            </a:r>
          </a:p>
          <a:p>
            <a:pPr>
              <a:lnSpc>
                <a:spcPct val="110000"/>
              </a:lnSpc>
              <a:spcBef>
                <a:spcPts val="0"/>
              </a:spcBef>
            </a:pPr>
            <a:r>
              <a:rPr lang="en-US" dirty="0"/>
              <a:t>(A person may not be eligible for HBWD while receiving SSDI and working, until the SSDI payment stops and unearned / countable income is thereby reduced.)</a:t>
            </a:r>
          </a:p>
        </p:txBody>
      </p:sp>
      <p:sp>
        <p:nvSpPr>
          <p:cNvPr id="5" name="Slide Number Placeholder 4"/>
          <p:cNvSpPr>
            <a:spLocks noGrp="1"/>
          </p:cNvSpPr>
          <p:nvPr>
            <p:ph type="sldNum" sz="quarter" idx="10"/>
          </p:nvPr>
        </p:nvSpPr>
        <p:spPr/>
        <p:txBody>
          <a:bodyPr/>
          <a:lstStyle/>
          <a:p>
            <a:fld id="{4FACB3E1-20E2-D24F-8BE6-CB5F27E61535}" type="slidenum">
              <a:rPr lang="en-US" smtClean="0"/>
              <a:pPr/>
              <a:t>34</a:t>
            </a:fld>
            <a:endParaRPr lang="en-US" dirty="0"/>
          </a:p>
        </p:txBody>
      </p:sp>
    </p:spTree>
    <p:custDataLst>
      <p:tags r:id="rId1"/>
    </p:custDataLst>
    <p:extLst>
      <p:ext uri="{BB962C8B-B14F-4D97-AF65-F5344CB8AC3E}">
        <p14:creationId xmlns:p14="http://schemas.microsoft.com/office/powerpoint/2010/main" val="10342812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Your Responsibilities When Working</a:t>
            </a:r>
            <a:endParaRPr lang="en-US" dirty="0"/>
          </a:p>
        </p:txBody>
      </p:sp>
      <p:sp>
        <p:nvSpPr>
          <p:cNvPr id="3" name="Content Placeholder 2"/>
          <p:cNvSpPr>
            <a:spLocks noGrp="1"/>
          </p:cNvSpPr>
          <p:nvPr>
            <p:ph idx="1"/>
          </p:nvPr>
        </p:nvSpPr>
        <p:spPr/>
        <p:txBody>
          <a:bodyPr/>
          <a:lstStyle/>
          <a:p>
            <a:r>
              <a:rPr lang="en-US" altLang="en-US" dirty="0"/>
              <a:t>Report new work activity to your local SSA Field Office</a:t>
            </a:r>
          </a:p>
          <a:p>
            <a:r>
              <a:rPr lang="en-US" altLang="en-US" dirty="0"/>
              <a:t>Provide wage data to SSA regularly by providing a copy of paycheck stubs</a:t>
            </a:r>
          </a:p>
          <a:p>
            <a:r>
              <a:rPr lang="en-US" altLang="en-US" dirty="0"/>
              <a:t>Wage data may be FAXED, hand delivered or mailed</a:t>
            </a:r>
          </a:p>
          <a:p>
            <a:r>
              <a:rPr lang="en-US" altLang="en-US" dirty="0"/>
              <a:t>Be sure to write your Social Security number on paycheck stubs and your name if not already printed on check stubs</a:t>
            </a:r>
          </a:p>
          <a:p>
            <a:endParaRPr lang="en-US" dirty="0"/>
          </a:p>
        </p:txBody>
      </p:sp>
      <p:sp>
        <p:nvSpPr>
          <p:cNvPr id="4" name="Slide Number Placeholder 3"/>
          <p:cNvSpPr>
            <a:spLocks noGrp="1"/>
          </p:cNvSpPr>
          <p:nvPr>
            <p:ph type="sldNum" sz="quarter" idx="10"/>
          </p:nvPr>
        </p:nvSpPr>
        <p:spPr/>
        <p:txBody>
          <a:bodyPr/>
          <a:lstStyle/>
          <a:p>
            <a:fld id="{4FACB3E1-20E2-D24F-8BE6-CB5F27E61535}" type="slidenum">
              <a:rPr lang="en-US" smtClean="0"/>
              <a:pPr/>
              <a:t>35</a:t>
            </a:fld>
            <a:endParaRPr lang="en-US" dirty="0"/>
          </a:p>
        </p:txBody>
      </p:sp>
    </p:spTree>
    <p:custDataLst>
      <p:tags r:id="rId1"/>
    </p:custDataLst>
    <p:extLst>
      <p:ext uri="{BB962C8B-B14F-4D97-AF65-F5344CB8AC3E}">
        <p14:creationId xmlns:p14="http://schemas.microsoft.com/office/powerpoint/2010/main" val="4160477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Remember</a:t>
            </a:r>
          </a:p>
        </p:txBody>
      </p:sp>
      <p:sp>
        <p:nvSpPr>
          <p:cNvPr id="3" name="Content Placeholder 2"/>
          <p:cNvSpPr>
            <a:spLocks noGrp="1"/>
          </p:cNvSpPr>
          <p:nvPr>
            <p:ph idx="1"/>
          </p:nvPr>
        </p:nvSpPr>
        <p:spPr/>
        <p:txBody>
          <a:bodyPr>
            <a:normAutofit/>
          </a:bodyPr>
          <a:lstStyle/>
          <a:p>
            <a:r>
              <a:rPr lang="en-US" dirty="0"/>
              <a:t>As an SSI beneficiary works, they may earn work credit that could qualify them for SSDI.</a:t>
            </a:r>
          </a:p>
          <a:p>
            <a:r>
              <a:rPr lang="en-US" dirty="0"/>
              <a:t>A youth who is under age 24 only needs six quarters of coverage to qualify for SSDI, based upon their own work record.</a:t>
            </a:r>
          </a:p>
          <a:p>
            <a:r>
              <a:rPr lang="en-US" dirty="0"/>
              <a:t>For a period of time a person may qualify for both SSI and SSDI.</a:t>
            </a:r>
          </a:p>
          <a:p>
            <a:r>
              <a:rPr lang="en-US" dirty="0"/>
              <a:t>Eventually a person may qualify for SSDI only; SSDI does not have a resource limit and earnings from rental income is not countable income!</a:t>
            </a:r>
          </a:p>
          <a:p>
            <a:r>
              <a:rPr lang="en-US" dirty="0"/>
              <a:t>Medicaid and Medicare services may continue, sometimes, indefinitely.</a:t>
            </a:r>
          </a:p>
          <a:p>
            <a:r>
              <a:rPr lang="en-US" dirty="0"/>
              <a:t>A person who works to their fullest ability also has a chance to earn more and save more over their lifetime for their future! </a:t>
            </a:r>
          </a:p>
          <a:p>
            <a:r>
              <a:rPr lang="en-US" dirty="0"/>
              <a:t>A benefits counselor is free. A benefits counselor can prepare a written report indicating what work supports a person qualifies for. </a:t>
            </a:r>
          </a:p>
        </p:txBody>
      </p:sp>
      <p:sp>
        <p:nvSpPr>
          <p:cNvPr id="5" name="Slide Number Placeholder 4"/>
          <p:cNvSpPr>
            <a:spLocks noGrp="1"/>
          </p:cNvSpPr>
          <p:nvPr>
            <p:ph type="sldNum" sz="quarter" idx="10"/>
          </p:nvPr>
        </p:nvSpPr>
        <p:spPr/>
        <p:txBody>
          <a:bodyPr/>
          <a:lstStyle/>
          <a:p>
            <a:fld id="{4FACB3E1-20E2-D24F-8BE6-CB5F27E61535}" type="slidenum">
              <a:rPr lang="en-US" smtClean="0"/>
              <a:pPr/>
              <a:t>36</a:t>
            </a:fld>
            <a:endParaRPr lang="en-US" dirty="0"/>
          </a:p>
        </p:txBody>
      </p:sp>
    </p:spTree>
    <p:custDataLst>
      <p:tags r:id="rId1"/>
    </p:custDataLst>
    <p:extLst>
      <p:ext uri="{BB962C8B-B14F-4D97-AF65-F5344CB8AC3E}">
        <p14:creationId xmlns:p14="http://schemas.microsoft.com/office/powerpoint/2010/main" val="16698726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
          <p:cNvSpPr>
            <a:spLocks noGrp="1"/>
          </p:cNvSpPr>
          <p:nvPr>
            <p:ph type="title"/>
          </p:nvPr>
        </p:nvSpPr>
        <p:spPr>
          <a:xfrm>
            <a:off x="197284" y="924487"/>
            <a:ext cx="8774483" cy="700832"/>
          </a:xfrm>
        </p:spPr>
        <p:txBody>
          <a:bodyPr>
            <a:noAutofit/>
          </a:bodyPr>
          <a:lstStyle/>
          <a:p>
            <a:r>
              <a:rPr lang="en-US" dirty="0"/>
              <a:t>Sources of Benefits Counseling and Employment-Related Assistance</a:t>
            </a:r>
            <a:endParaRPr lang="en-US" i="1" dirty="0"/>
          </a:p>
        </p:txBody>
      </p:sp>
      <p:sp>
        <p:nvSpPr>
          <p:cNvPr id="3" name="Content"/>
          <p:cNvSpPr>
            <a:spLocks noGrp="1"/>
          </p:cNvSpPr>
          <p:nvPr>
            <p:ph idx="1"/>
          </p:nvPr>
        </p:nvSpPr>
        <p:spPr>
          <a:xfrm>
            <a:off x="197284" y="2039656"/>
            <a:ext cx="8642959" cy="5001657"/>
          </a:xfrm>
        </p:spPr>
        <p:txBody>
          <a:bodyPr>
            <a:noAutofit/>
          </a:bodyPr>
          <a:lstStyle/>
          <a:p>
            <a:pPr>
              <a:lnSpc>
                <a:spcPct val="120000"/>
              </a:lnSpc>
              <a:spcBef>
                <a:spcPts val="0"/>
              </a:spcBef>
              <a:spcAft>
                <a:spcPts val="0"/>
              </a:spcAft>
            </a:pPr>
            <a:r>
              <a:rPr lang="en-US" dirty="0">
                <a:solidFill>
                  <a:schemeClr val="bg2">
                    <a:lumMod val="25000"/>
                  </a:schemeClr>
                </a:solidFill>
              </a:rPr>
              <a:t>Illinois DHS Division of Rehabilitation Services </a:t>
            </a:r>
          </a:p>
          <a:p>
            <a:pPr lvl="1">
              <a:lnSpc>
                <a:spcPct val="120000"/>
              </a:lnSpc>
              <a:spcBef>
                <a:spcPts val="0"/>
              </a:spcBef>
              <a:spcAft>
                <a:spcPts val="0"/>
              </a:spcAft>
            </a:pPr>
            <a:r>
              <a:rPr lang="en-US" dirty="0">
                <a:solidFill>
                  <a:schemeClr val="bg2">
                    <a:lumMod val="25000"/>
                  </a:schemeClr>
                </a:solidFill>
              </a:rPr>
              <a:t>One Certified Counselor at DRS in State: Kaylee Raymond</a:t>
            </a:r>
          </a:p>
          <a:p>
            <a:pPr lvl="2">
              <a:lnSpc>
                <a:spcPct val="120000"/>
              </a:lnSpc>
              <a:spcBef>
                <a:spcPts val="0"/>
              </a:spcBef>
              <a:spcAft>
                <a:spcPts val="0"/>
              </a:spcAft>
            </a:pPr>
            <a:r>
              <a:rPr lang="en-US" dirty="0">
                <a:solidFill>
                  <a:schemeClr val="bg2">
                    <a:lumMod val="25000"/>
                  </a:schemeClr>
                </a:solidFill>
              </a:rPr>
              <a:t>(217) 558-6326 or </a:t>
            </a:r>
            <a:r>
              <a:rPr lang="en-US" dirty="0">
                <a:solidFill>
                  <a:srgbClr val="FF0000"/>
                </a:solidFill>
                <a:hlinkClick r:id="rId4"/>
              </a:rPr>
              <a:t>Kaylee.Raymond@Illinois.gov</a:t>
            </a:r>
            <a:r>
              <a:rPr lang="en-US" dirty="0">
                <a:solidFill>
                  <a:srgbClr val="FF0000"/>
                </a:solidFill>
              </a:rPr>
              <a:t> </a:t>
            </a:r>
          </a:p>
          <a:p>
            <a:pPr lvl="1">
              <a:lnSpc>
                <a:spcPct val="120000"/>
              </a:lnSpc>
              <a:spcBef>
                <a:spcPts val="0"/>
              </a:spcBef>
              <a:spcAft>
                <a:spcPts val="0"/>
              </a:spcAft>
            </a:pPr>
            <a:r>
              <a:rPr lang="en-US" dirty="0"/>
              <a:t>Accepts all individuals, whether or not they have an open case with DRS</a:t>
            </a:r>
          </a:p>
          <a:p>
            <a:pPr>
              <a:lnSpc>
                <a:spcPct val="120000"/>
              </a:lnSpc>
              <a:spcBef>
                <a:spcPts val="0"/>
              </a:spcBef>
              <a:spcAft>
                <a:spcPts val="0"/>
              </a:spcAft>
            </a:pPr>
            <a:r>
              <a:rPr lang="en-US" dirty="0"/>
              <a:t>Employment Networks (EN): </a:t>
            </a:r>
            <a:r>
              <a:rPr lang="en-US" dirty="0">
                <a:hlinkClick r:id="rId5"/>
              </a:rPr>
              <a:t>choosework.ssa.gov/findhelp</a:t>
            </a:r>
            <a:endParaRPr lang="en-US" dirty="0"/>
          </a:p>
          <a:p>
            <a:pPr lvl="1">
              <a:lnSpc>
                <a:spcPct val="120000"/>
              </a:lnSpc>
              <a:spcBef>
                <a:spcPts val="0"/>
              </a:spcBef>
              <a:spcAft>
                <a:spcPts val="0"/>
              </a:spcAft>
            </a:pPr>
            <a:r>
              <a:rPr lang="en-US" dirty="0"/>
              <a:t>For beneficiaries who have assigned their “Ticket to Work” with that particular EN</a:t>
            </a:r>
          </a:p>
          <a:p>
            <a:pPr lvl="1">
              <a:lnSpc>
                <a:spcPct val="120000"/>
              </a:lnSpc>
              <a:spcBef>
                <a:spcPts val="0"/>
              </a:spcBef>
              <a:spcAft>
                <a:spcPts val="0"/>
              </a:spcAft>
            </a:pPr>
            <a:r>
              <a:rPr lang="en-US" dirty="0"/>
              <a:t>Some, but not all, may have benefits counselors on staff</a:t>
            </a:r>
          </a:p>
        </p:txBody>
      </p:sp>
      <p:sp>
        <p:nvSpPr>
          <p:cNvPr id="5" name="Slide Number Placeholder 4"/>
          <p:cNvSpPr>
            <a:spLocks noGrp="1"/>
          </p:cNvSpPr>
          <p:nvPr>
            <p:ph type="sldNum" sz="quarter" idx="10"/>
          </p:nvPr>
        </p:nvSpPr>
        <p:spPr/>
        <p:txBody>
          <a:bodyPr/>
          <a:lstStyle/>
          <a:p>
            <a:fld id="{4FACB3E1-20E2-D24F-8BE6-CB5F27E61535}" type="slidenum">
              <a:rPr lang="en-US" smtClean="0"/>
              <a:pPr/>
              <a:t>37</a:t>
            </a:fld>
            <a:endParaRPr lang="en-US" dirty="0"/>
          </a:p>
        </p:txBody>
      </p:sp>
    </p:spTree>
    <p:custDataLst>
      <p:tags r:id="rId1"/>
    </p:custDataLst>
    <p:extLst>
      <p:ext uri="{BB962C8B-B14F-4D97-AF65-F5344CB8AC3E}">
        <p14:creationId xmlns:p14="http://schemas.microsoft.com/office/powerpoint/2010/main" val="4748629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032" y="982571"/>
            <a:ext cx="8903968" cy="640080"/>
          </a:xfrm>
        </p:spPr>
        <p:txBody>
          <a:bodyPr>
            <a:noAutofit/>
          </a:bodyPr>
          <a:lstStyle/>
          <a:p>
            <a:r>
              <a:rPr lang="en-US" dirty="0"/>
              <a:t>Sources of Benefits Counseling and Employment-Related Assistance (Continued)</a:t>
            </a:r>
          </a:p>
        </p:txBody>
      </p:sp>
      <p:sp>
        <p:nvSpPr>
          <p:cNvPr id="3" name="Content Placeholder 2"/>
          <p:cNvSpPr>
            <a:spLocks noGrp="1"/>
          </p:cNvSpPr>
          <p:nvPr>
            <p:ph idx="1"/>
          </p:nvPr>
        </p:nvSpPr>
        <p:spPr>
          <a:xfrm>
            <a:off x="240032" y="1920445"/>
            <a:ext cx="8623935" cy="4702047"/>
          </a:xfrm>
        </p:spPr>
        <p:txBody>
          <a:bodyPr/>
          <a:lstStyle/>
          <a:p>
            <a:pPr>
              <a:lnSpc>
                <a:spcPct val="120000"/>
              </a:lnSpc>
              <a:spcBef>
                <a:spcPts val="0"/>
              </a:spcBef>
              <a:spcAft>
                <a:spcPts val="0"/>
              </a:spcAft>
            </a:pPr>
            <a:r>
              <a:rPr lang="en-US" dirty="0"/>
              <a:t>Work Incentives Planning and Assistance Projects (WIPA): </a:t>
            </a:r>
            <a:r>
              <a:rPr lang="en-US" dirty="0">
                <a:hlinkClick r:id="rId3"/>
              </a:rPr>
              <a:t>choosework.ssa.gov/findhelp</a:t>
            </a:r>
            <a:endParaRPr lang="en-US" dirty="0"/>
          </a:p>
          <a:p>
            <a:pPr lvl="1">
              <a:lnSpc>
                <a:spcPct val="120000"/>
              </a:lnSpc>
              <a:spcBef>
                <a:spcPts val="0"/>
              </a:spcBef>
              <a:spcAft>
                <a:spcPts val="0"/>
              </a:spcAft>
            </a:pPr>
            <a:r>
              <a:rPr lang="en-US" dirty="0"/>
              <a:t>WIPA services have been refined to include more individualized services targeted to beneficiaries who are close to employment.</a:t>
            </a:r>
          </a:p>
          <a:p>
            <a:pPr lvl="1">
              <a:lnSpc>
                <a:spcPct val="120000"/>
              </a:lnSpc>
              <a:spcBef>
                <a:spcPts val="0"/>
              </a:spcBef>
              <a:spcAft>
                <a:spcPts val="0"/>
              </a:spcAft>
            </a:pPr>
            <a:r>
              <a:rPr lang="en-US" dirty="0"/>
              <a:t>Pro: Provides information on ALL benefits an individual receives and the impact of working on benefits. The Benefits Counselors are all certified.</a:t>
            </a:r>
          </a:p>
          <a:p>
            <a:pPr lvl="1">
              <a:lnSpc>
                <a:spcPct val="120000"/>
              </a:lnSpc>
              <a:spcBef>
                <a:spcPts val="0"/>
              </a:spcBef>
              <a:spcAft>
                <a:spcPts val="0"/>
              </a:spcAft>
            </a:pPr>
            <a:r>
              <a:rPr lang="en-US" dirty="0"/>
              <a:t>Con: There are capacity issues addressed by a “priority level” method of providing services.</a:t>
            </a:r>
          </a:p>
          <a:p>
            <a:endParaRPr lang="en-US" dirty="0"/>
          </a:p>
        </p:txBody>
      </p:sp>
      <p:sp>
        <p:nvSpPr>
          <p:cNvPr id="4" name="Slide Number Placeholder 3"/>
          <p:cNvSpPr>
            <a:spLocks noGrp="1"/>
          </p:cNvSpPr>
          <p:nvPr>
            <p:ph type="sldNum" sz="quarter" idx="10"/>
          </p:nvPr>
        </p:nvSpPr>
        <p:spPr/>
        <p:txBody>
          <a:bodyPr/>
          <a:lstStyle/>
          <a:p>
            <a:fld id="{4FACB3E1-20E2-D24F-8BE6-CB5F27E61535}" type="slidenum">
              <a:rPr lang="en-US" smtClean="0"/>
              <a:pPr/>
              <a:t>38</a:t>
            </a:fld>
            <a:endParaRPr lang="en-US" dirty="0"/>
          </a:p>
        </p:txBody>
      </p:sp>
    </p:spTree>
    <p:custDataLst>
      <p:tags r:id="rId1"/>
    </p:custDataLst>
    <p:extLst>
      <p:ext uri="{BB962C8B-B14F-4D97-AF65-F5344CB8AC3E}">
        <p14:creationId xmlns:p14="http://schemas.microsoft.com/office/powerpoint/2010/main" val="1031704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029" y="755878"/>
            <a:ext cx="8623935" cy="640080"/>
          </a:xfrm>
        </p:spPr>
        <p:txBody>
          <a:bodyPr/>
          <a:lstStyle/>
          <a:p>
            <a:r>
              <a:rPr lang="en-US" dirty="0"/>
              <a:t>Illinois ABLE</a:t>
            </a:r>
          </a:p>
        </p:txBody>
      </p:sp>
      <p:sp>
        <p:nvSpPr>
          <p:cNvPr id="3" name="Content Placeholder 2"/>
          <p:cNvSpPr>
            <a:spLocks noGrp="1"/>
          </p:cNvSpPr>
          <p:nvPr>
            <p:ph idx="1"/>
          </p:nvPr>
        </p:nvSpPr>
        <p:spPr>
          <a:xfrm>
            <a:off x="240030" y="1318840"/>
            <a:ext cx="8623935" cy="5436723"/>
          </a:xfrm>
        </p:spPr>
        <p:txBody>
          <a:bodyPr>
            <a:normAutofit fontScale="92500" lnSpcReduction="10000"/>
          </a:bodyPr>
          <a:lstStyle/>
          <a:p>
            <a:pPr marL="0" indent="0">
              <a:lnSpc>
                <a:spcPct val="110000"/>
              </a:lnSpc>
              <a:buNone/>
            </a:pPr>
            <a:r>
              <a:rPr lang="en-US" sz="2200" dirty="0">
                <a:solidFill>
                  <a:schemeClr val="tx1">
                    <a:lumMod val="75000"/>
                    <a:lumOff val="25000"/>
                  </a:schemeClr>
                </a:solidFill>
                <a:ea typeface="MS PGothic" panose="020B0600070205080204" pitchFamily="34" charset="-128"/>
              </a:rPr>
              <a:t>Distributions from an ABLE account may be made for qualified disability expenses, related to the individual’s disability or blindness and made for his/her benefit, including these items that support financial stability, advanced education and employment:</a:t>
            </a:r>
          </a:p>
          <a:p>
            <a:pPr marL="285743" indent="-285743">
              <a:lnSpc>
                <a:spcPct val="120000"/>
              </a:lnSpc>
              <a:spcBef>
                <a:spcPts val="0"/>
              </a:spcBef>
              <a:defRPr/>
            </a:pPr>
            <a:r>
              <a:rPr lang="en-US" sz="2200" dirty="0">
                <a:solidFill>
                  <a:schemeClr val="tx1">
                    <a:lumMod val="75000"/>
                    <a:lumOff val="25000"/>
                  </a:schemeClr>
                </a:solidFill>
              </a:rPr>
              <a:t>Education</a:t>
            </a:r>
          </a:p>
          <a:p>
            <a:pPr marL="285743" indent="-285743">
              <a:lnSpc>
                <a:spcPct val="120000"/>
              </a:lnSpc>
              <a:spcBef>
                <a:spcPts val="0"/>
              </a:spcBef>
              <a:defRPr/>
            </a:pPr>
            <a:r>
              <a:rPr lang="en-US" sz="2200" dirty="0">
                <a:solidFill>
                  <a:schemeClr val="tx1">
                    <a:lumMod val="75000"/>
                    <a:lumOff val="25000"/>
                  </a:schemeClr>
                </a:solidFill>
              </a:rPr>
              <a:t>Housing</a:t>
            </a:r>
          </a:p>
          <a:p>
            <a:pPr marL="285743" indent="-285743">
              <a:lnSpc>
                <a:spcPct val="120000"/>
              </a:lnSpc>
              <a:spcBef>
                <a:spcPts val="0"/>
              </a:spcBef>
              <a:defRPr/>
            </a:pPr>
            <a:r>
              <a:rPr lang="en-US" sz="2200" dirty="0">
                <a:solidFill>
                  <a:schemeClr val="tx1"/>
                </a:solidFill>
              </a:rPr>
              <a:t>IRWEs, BWEs, PASS, Small Business Expenses</a:t>
            </a:r>
            <a:endParaRPr lang="en-US" sz="2200" dirty="0">
              <a:solidFill>
                <a:schemeClr val="tx1">
                  <a:lumMod val="75000"/>
                  <a:lumOff val="25000"/>
                </a:schemeClr>
              </a:solidFill>
            </a:endParaRPr>
          </a:p>
          <a:p>
            <a:pPr marL="285743" indent="-285743">
              <a:lnSpc>
                <a:spcPct val="120000"/>
              </a:lnSpc>
              <a:spcBef>
                <a:spcPts val="0"/>
              </a:spcBef>
              <a:defRPr/>
            </a:pPr>
            <a:r>
              <a:rPr lang="en-US" sz="2200" dirty="0">
                <a:solidFill>
                  <a:schemeClr val="tx1">
                    <a:lumMod val="75000"/>
                    <a:lumOff val="25000"/>
                  </a:schemeClr>
                </a:solidFill>
              </a:rPr>
              <a:t>Transportation</a:t>
            </a:r>
          </a:p>
          <a:p>
            <a:pPr marL="285743" indent="-285743">
              <a:lnSpc>
                <a:spcPct val="120000"/>
              </a:lnSpc>
              <a:spcBef>
                <a:spcPts val="0"/>
              </a:spcBef>
              <a:defRPr/>
            </a:pPr>
            <a:r>
              <a:rPr lang="en-US" sz="2200" dirty="0">
                <a:solidFill>
                  <a:schemeClr val="tx1">
                    <a:lumMod val="75000"/>
                    <a:lumOff val="25000"/>
                  </a:schemeClr>
                </a:solidFill>
              </a:rPr>
              <a:t>Employment training and support</a:t>
            </a:r>
          </a:p>
          <a:p>
            <a:pPr marL="285743" indent="-285743">
              <a:lnSpc>
                <a:spcPct val="120000"/>
              </a:lnSpc>
              <a:spcBef>
                <a:spcPts val="0"/>
              </a:spcBef>
              <a:defRPr/>
            </a:pPr>
            <a:r>
              <a:rPr lang="en-US" sz="2200" dirty="0">
                <a:solidFill>
                  <a:schemeClr val="tx1">
                    <a:lumMod val="75000"/>
                    <a:lumOff val="25000"/>
                  </a:schemeClr>
                </a:solidFill>
              </a:rPr>
              <a:t>Assistive technology and personal support services</a:t>
            </a:r>
          </a:p>
          <a:p>
            <a:pPr marL="285743" indent="-285743">
              <a:lnSpc>
                <a:spcPct val="120000"/>
              </a:lnSpc>
              <a:spcBef>
                <a:spcPts val="0"/>
              </a:spcBef>
              <a:defRPr/>
            </a:pPr>
            <a:r>
              <a:rPr lang="en-US" sz="2200" dirty="0">
                <a:solidFill>
                  <a:schemeClr val="tx1">
                    <a:lumMod val="75000"/>
                    <a:lumOff val="25000"/>
                  </a:schemeClr>
                </a:solidFill>
              </a:rPr>
              <a:t>Health, prevention and wellness</a:t>
            </a:r>
          </a:p>
          <a:p>
            <a:pPr marL="285743" indent="-285743">
              <a:lnSpc>
                <a:spcPct val="120000"/>
              </a:lnSpc>
              <a:spcBef>
                <a:spcPts val="0"/>
              </a:spcBef>
              <a:defRPr/>
            </a:pPr>
            <a:r>
              <a:rPr lang="en-US" sz="2200" dirty="0">
                <a:solidFill>
                  <a:schemeClr val="tx1">
                    <a:lumMod val="75000"/>
                    <a:lumOff val="25000"/>
                  </a:schemeClr>
                </a:solidFill>
              </a:rPr>
              <a:t>Financial management and administrative services</a:t>
            </a:r>
          </a:p>
          <a:p>
            <a:pPr marL="285743" indent="-285743">
              <a:lnSpc>
                <a:spcPct val="120000"/>
              </a:lnSpc>
              <a:spcBef>
                <a:spcPts val="0"/>
              </a:spcBef>
              <a:defRPr/>
            </a:pPr>
            <a:r>
              <a:rPr lang="en-US" sz="2200" dirty="0">
                <a:solidFill>
                  <a:schemeClr val="tx1">
                    <a:lumMod val="75000"/>
                    <a:lumOff val="25000"/>
                  </a:schemeClr>
                </a:solidFill>
              </a:rPr>
              <a:t>Legal fees</a:t>
            </a:r>
            <a:endParaRPr lang="en-US" dirty="0"/>
          </a:p>
        </p:txBody>
      </p:sp>
      <p:sp>
        <p:nvSpPr>
          <p:cNvPr id="4" name="Slide Number Placeholder 3"/>
          <p:cNvSpPr>
            <a:spLocks noGrp="1"/>
          </p:cNvSpPr>
          <p:nvPr>
            <p:ph type="sldNum" sz="quarter" idx="10"/>
          </p:nvPr>
        </p:nvSpPr>
        <p:spPr/>
        <p:txBody>
          <a:bodyPr/>
          <a:lstStyle/>
          <a:p>
            <a:fld id="{4FACB3E1-20E2-D24F-8BE6-CB5F27E61535}" type="slidenum">
              <a:rPr lang="en-US" smtClean="0"/>
              <a:pPr/>
              <a:t>39</a:t>
            </a:fld>
            <a:endParaRPr lang="en-US" dirty="0"/>
          </a:p>
        </p:txBody>
      </p:sp>
    </p:spTree>
    <p:custDataLst>
      <p:tags r:id="rId1"/>
    </p:custDataLst>
    <p:extLst>
      <p:ext uri="{BB962C8B-B14F-4D97-AF65-F5344CB8AC3E}">
        <p14:creationId xmlns:p14="http://schemas.microsoft.com/office/powerpoint/2010/main" val="1378401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en-US" dirty="0"/>
            </a:br>
            <a:r>
              <a:rPr lang="en-US" dirty="0"/>
              <a:t>Disability Stats</a:t>
            </a:r>
          </a:p>
        </p:txBody>
      </p:sp>
      <p:sp>
        <p:nvSpPr>
          <p:cNvPr id="3" name="Content Placeholder 2"/>
          <p:cNvSpPr>
            <a:spLocks noGrp="1"/>
          </p:cNvSpPr>
          <p:nvPr>
            <p:ph idx="1"/>
          </p:nvPr>
        </p:nvSpPr>
        <p:spPr>
          <a:xfrm>
            <a:off x="240032" y="1803042"/>
            <a:ext cx="8623935" cy="4617636"/>
          </a:xfrm>
        </p:spPr>
        <p:txBody>
          <a:bodyPr/>
          <a:lstStyle/>
          <a:p>
            <a:pPr>
              <a:defRPr/>
            </a:pPr>
            <a:r>
              <a:rPr lang="en-US" dirty="0"/>
              <a:t>Over 13 million individuals, under the age of 65, who have disabilities are receiving monthly Social Security benefits in the U.S.; there are approximately 2.4 million people under the age of 65 who have a disability in Illinois. </a:t>
            </a:r>
          </a:p>
          <a:p>
            <a:pPr>
              <a:defRPr/>
            </a:pPr>
            <a:r>
              <a:rPr lang="en-US" dirty="0"/>
              <a:t>To be eligible for SSI and or SSDI, an individual has to prove that they have a significant disability and they are not able to work and earn $1,350 per month, in the next year, due to their disability.</a:t>
            </a:r>
          </a:p>
          <a:p>
            <a:pPr>
              <a:defRPr/>
            </a:pPr>
            <a:r>
              <a:rPr lang="en-US" dirty="0"/>
              <a:t>To be eligible for SSI, an individual must remain poor, never accumulating more than $2,000 in assets. A person can own one vehicle and one house; other assets are counted towards the $2,000 limit. An SSI couple has a limit of only $3,000 per month.</a:t>
            </a:r>
          </a:p>
          <a:p>
            <a:pPr>
              <a:defRPr/>
            </a:pPr>
            <a:r>
              <a:rPr lang="en-US" dirty="0"/>
              <a:t>SSDI is for a person who has a strong work history or has a family member with a strong work history.</a:t>
            </a:r>
          </a:p>
          <a:p>
            <a:pPr marL="0" indent="0">
              <a:buNone/>
              <a:defRPr/>
            </a:pPr>
            <a:endParaRPr lang="en-US" dirty="0"/>
          </a:p>
        </p:txBody>
      </p:sp>
      <p:sp>
        <p:nvSpPr>
          <p:cNvPr id="4" name="Slide Number Placeholder 3"/>
          <p:cNvSpPr>
            <a:spLocks noGrp="1"/>
          </p:cNvSpPr>
          <p:nvPr>
            <p:ph type="sldNum" sz="quarter" idx="10"/>
          </p:nvPr>
        </p:nvSpPr>
        <p:spPr/>
        <p:txBody>
          <a:bodyPr/>
          <a:lstStyle/>
          <a:p>
            <a:fld id="{4FACB3E1-20E2-D24F-8BE6-CB5F27E61535}" type="slidenum">
              <a:rPr lang="en-US" smtClean="0"/>
              <a:pPr/>
              <a:t>4</a:t>
            </a:fld>
            <a:endParaRPr lang="en-US" dirty="0"/>
          </a:p>
        </p:txBody>
      </p:sp>
    </p:spTree>
    <p:extLst>
      <p:ext uri="{BB962C8B-B14F-4D97-AF65-F5344CB8AC3E}">
        <p14:creationId xmlns:p14="http://schemas.microsoft.com/office/powerpoint/2010/main" val="11563732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71585" y="678878"/>
            <a:ext cx="8623935" cy="640080"/>
          </a:xfrm>
        </p:spPr>
        <p:txBody>
          <a:bodyPr>
            <a:noAutofit/>
          </a:bodyPr>
          <a:lstStyle/>
          <a:p>
            <a:pPr eaLnBrk="1" hangingPunct="1"/>
            <a:br>
              <a:rPr lang="en-US" dirty="0"/>
            </a:br>
            <a:r>
              <a:rPr lang="en-US" dirty="0"/>
              <a:t>Homework Review</a:t>
            </a:r>
          </a:p>
        </p:txBody>
      </p:sp>
      <p:sp>
        <p:nvSpPr>
          <p:cNvPr id="21507" name="Rectangle 3"/>
          <p:cNvSpPr>
            <a:spLocks noGrp="1" noChangeArrowheads="1"/>
          </p:cNvSpPr>
          <p:nvPr>
            <p:ph sz="quarter" idx="1"/>
          </p:nvPr>
        </p:nvSpPr>
        <p:spPr>
          <a:xfrm>
            <a:off x="271585" y="1732894"/>
            <a:ext cx="8530892" cy="3928654"/>
          </a:xfrm>
        </p:spPr>
        <p:txBody>
          <a:bodyPr>
            <a:noAutofit/>
          </a:bodyPr>
          <a:lstStyle/>
          <a:p>
            <a:pPr marL="0" indent="0">
              <a:buNone/>
            </a:pPr>
            <a:r>
              <a:rPr lang="en-US" dirty="0"/>
              <a:t>1. Order your BPQY (SSA-2459) from SSA to meet with a benefits counselor when you are ready to work;</a:t>
            </a:r>
          </a:p>
          <a:p>
            <a:pPr marL="0" indent="0">
              <a:buNone/>
            </a:pPr>
            <a:r>
              <a:rPr lang="en-US" dirty="0"/>
              <a:t>2. What work supports would you like to use?</a:t>
            </a:r>
          </a:p>
          <a:p>
            <a:pPr marL="0" indent="0">
              <a:buNone/>
            </a:pPr>
            <a:r>
              <a:rPr lang="en-US" dirty="0"/>
              <a:t>3. Check to see if you are eligible for an Illinois ABLE account to save your income and earnings;</a:t>
            </a:r>
          </a:p>
          <a:p>
            <a:pPr marL="0" indent="0">
              <a:buNone/>
            </a:pPr>
            <a:r>
              <a:rPr lang="en-US" dirty="0"/>
              <a:t>4. Let people know that you want to work and when you want to work more. Who can help you?</a:t>
            </a:r>
          </a:p>
        </p:txBody>
      </p:sp>
      <p:sp>
        <p:nvSpPr>
          <p:cNvPr id="3" name="Slide Number Placeholder 2"/>
          <p:cNvSpPr>
            <a:spLocks noGrp="1"/>
          </p:cNvSpPr>
          <p:nvPr>
            <p:ph type="sldNum" sz="quarter" idx="10"/>
          </p:nvPr>
        </p:nvSpPr>
        <p:spPr/>
        <p:txBody>
          <a:bodyPr/>
          <a:lstStyle/>
          <a:p>
            <a:fld id="{4FACB3E1-20E2-D24F-8BE6-CB5F27E61535}" type="slidenum">
              <a:rPr lang="en-US" smtClean="0"/>
              <a:pPr/>
              <a:t>40</a:t>
            </a:fld>
            <a:endParaRPr lang="en-US" dirty="0"/>
          </a:p>
        </p:txBody>
      </p:sp>
    </p:spTree>
    <p:custDataLst>
      <p:tags r:id="rId1"/>
    </p:custDataLst>
    <p:extLst>
      <p:ext uri="{BB962C8B-B14F-4D97-AF65-F5344CB8AC3E}">
        <p14:creationId xmlns:p14="http://schemas.microsoft.com/office/powerpoint/2010/main" val="39797469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pic>
        <p:nvPicPr>
          <p:cNvPr id="5" name="Picture 4" descr="Question mark"/>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23248" y="2531577"/>
            <a:ext cx="2857500" cy="2857500"/>
          </a:xfrm>
          <a:prstGeom prst="rect">
            <a:avLst/>
          </a:prstGeom>
        </p:spPr>
      </p:pic>
      <p:sp>
        <p:nvSpPr>
          <p:cNvPr id="4" name="Slide Number Placeholder 3"/>
          <p:cNvSpPr>
            <a:spLocks noGrp="1"/>
          </p:cNvSpPr>
          <p:nvPr>
            <p:ph type="sldNum" sz="quarter" idx="10"/>
          </p:nvPr>
        </p:nvSpPr>
        <p:spPr>
          <a:xfrm>
            <a:off x="8457981" y="6476542"/>
            <a:ext cx="437539" cy="266142"/>
          </a:xfrm>
        </p:spPr>
        <p:txBody>
          <a:bodyPr/>
          <a:lstStyle/>
          <a:p>
            <a:fld id="{4FACB3E1-20E2-D24F-8BE6-CB5F27E61535}" type="slidenum">
              <a:rPr lang="en-US" smtClean="0"/>
              <a:pPr/>
              <a:t>41</a:t>
            </a:fld>
            <a:endParaRPr lang="en-US" dirty="0"/>
          </a:p>
        </p:txBody>
      </p:sp>
    </p:spTree>
    <p:custDataLst>
      <p:tags r:id="rId1"/>
    </p:custDataLst>
    <p:extLst>
      <p:ext uri="{BB962C8B-B14F-4D97-AF65-F5344CB8AC3E}">
        <p14:creationId xmlns:p14="http://schemas.microsoft.com/office/powerpoint/2010/main" val="2296715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Evaluation and Closing </a:t>
            </a:r>
          </a:p>
        </p:txBody>
      </p:sp>
      <p:sp>
        <p:nvSpPr>
          <p:cNvPr id="3" name="Content Placeholder 2"/>
          <p:cNvSpPr>
            <a:spLocks noGrp="1"/>
          </p:cNvSpPr>
          <p:nvPr>
            <p:ph idx="1"/>
          </p:nvPr>
        </p:nvSpPr>
        <p:spPr>
          <a:xfrm>
            <a:off x="240032" y="2176530"/>
            <a:ext cx="8623935" cy="4244148"/>
          </a:xfrm>
        </p:spPr>
        <p:txBody>
          <a:bodyPr/>
          <a:lstStyle/>
          <a:p>
            <a:pPr marL="400050" indent="-400050" algn="ctr">
              <a:lnSpc>
                <a:spcPct val="100000"/>
              </a:lnSpc>
              <a:buNone/>
            </a:pPr>
            <a:r>
              <a:rPr lang="en-US" b="1" dirty="0"/>
              <a:t>Don’t Forget!              </a:t>
            </a:r>
          </a:p>
          <a:p>
            <a:pPr marL="400050" indent="-400050" algn="ctr">
              <a:lnSpc>
                <a:spcPct val="100000"/>
              </a:lnSpc>
              <a:buNone/>
            </a:pPr>
            <a:r>
              <a:rPr lang="en-US" dirty="0"/>
              <a:t>Complete and turn in your evaluation and post-test.</a:t>
            </a:r>
          </a:p>
          <a:p>
            <a:pPr marL="400050" indent="-400050" algn="ctr">
              <a:lnSpc>
                <a:spcPct val="100000"/>
              </a:lnSpc>
              <a:buNone/>
            </a:pPr>
            <a:endParaRPr lang="en-US" dirty="0"/>
          </a:p>
          <a:p>
            <a:pPr marL="400050" indent="-400050" algn="ctr">
              <a:lnSpc>
                <a:spcPct val="100000"/>
              </a:lnSpc>
              <a:buNone/>
            </a:pPr>
            <a:r>
              <a:rPr lang="en-US" dirty="0"/>
              <a:t>Congratulations on completing your first steps towards improving YOUR financial wellness. </a:t>
            </a:r>
          </a:p>
          <a:p>
            <a:pPr marL="400050" indent="-400050" algn="ctr">
              <a:lnSpc>
                <a:spcPct val="100000"/>
              </a:lnSpc>
              <a:buNone/>
            </a:pPr>
            <a:endParaRPr lang="en-US" dirty="0"/>
          </a:p>
          <a:p>
            <a:pPr marL="400050" indent="-400050" algn="ctr">
              <a:lnSpc>
                <a:spcPct val="100000"/>
              </a:lnSpc>
              <a:buNone/>
            </a:pPr>
            <a:r>
              <a:rPr lang="en-US" dirty="0"/>
              <a:t>Thank YOU! </a:t>
            </a:r>
          </a:p>
        </p:txBody>
      </p:sp>
      <p:sp>
        <p:nvSpPr>
          <p:cNvPr id="4" name="Slide Number Placeholder 3"/>
          <p:cNvSpPr>
            <a:spLocks noGrp="1"/>
          </p:cNvSpPr>
          <p:nvPr>
            <p:ph type="sldNum" sz="quarter" idx="10"/>
          </p:nvPr>
        </p:nvSpPr>
        <p:spPr/>
        <p:txBody>
          <a:bodyPr/>
          <a:lstStyle/>
          <a:p>
            <a:fld id="{4FACB3E1-20E2-D24F-8BE6-CB5F27E61535}" type="slidenum">
              <a:rPr lang="en-US" smtClean="0"/>
              <a:pPr/>
              <a:t>42</a:t>
            </a:fld>
            <a:endParaRPr lang="en-US" dirty="0"/>
          </a:p>
        </p:txBody>
      </p:sp>
    </p:spTree>
    <p:extLst>
      <p:ext uri="{BB962C8B-B14F-4D97-AF65-F5344CB8AC3E}">
        <p14:creationId xmlns:p14="http://schemas.microsoft.com/office/powerpoint/2010/main" val="416837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031" y="575893"/>
            <a:ext cx="8623935" cy="640080"/>
          </a:xfrm>
        </p:spPr>
        <p:txBody>
          <a:bodyPr>
            <a:noAutofit/>
          </a:bodyPr>
          <a:lstStyle/>
          <a:p>
            <a:br>
              <a:rPr lang="en-US" dirty="0"/>
            </a:br>
            <a:r>
              <a:rPr lang="en-US" dirty="0"/>
              <a:t>Protecting Benefits</a:t>
            </a:r>
          </a:p>
        </p:txBody>
      </p:sp>
      <p:sp>
        <p:nvSpPr>
          <p:cNvPr id="3" name="Content Placeholder 2"/>
          <p:cNvSpPr>
            <a:spLocks noGrp="1"/>
          </p:cNvSpPr>
          <p:nvPr>
            <p:ph idx="1"/>
          </p:nvPr>
        </p:nvSpPr>
        <p:spPr/>
        <p:txBody>
          <a:bodyPr/>
          <a:lstStyle/>
          <a:p>
            <a:pPr>
              <a:defRPr/>
            </a:pPr>
            <a:r>
              <a:rPr lang="en-US" dirty="0"/>
              <a:t>Often staff and families try to protect Social Security disability beneficiaries from working and building assets because there is a fear that the person with a disability will lose their benefits.</a:t>
            </a:r>
          </a:p>
          <a:p>
            <a:pPr>
              <a:defRPr/>
            </a:pPr>
            <a:r>
              <a:rPr lang="en-US" dirty="0"/>
              <a:t>For some individuals with disabilities, there is such a fear of loss of public benefits that some individuals choose to limit their income and stay poor.</a:t>
            </a:r>
          </a:p>
          <a:p>
            <a:pPr>
              <a:defRPr/>
            </a:pPr>
            <a:r>
              <a:rPr lang="en-US" dirty="0"/>
              <a:t>Knowledge about the availability of work supports and benefits planning services can help a person to work to their fullest ability.</a:t>
            </a:r>
          </a:p>
          <a:p>
            <a:pPr>
              <a:defRPr/>
            </a:pPr>
            <a:endParaRPr lang="en-US" dirty="0"/>
          </a:p>
          <a:p>
            <a:endParaRPr lang="en-US" dirty="0"/>
          </a:p>
        </p:txBody>
      </p:sp>
      <p:sp>
        <p:nvSpPr>
          <p:cNvPr id="4" name="Slide Number Placeholder 3"/>
          <p:cNvSpPr>
            <a:spLocks noGrp="1"/>
          </p:cNvSpPr>
          <p:nvPr>
            <p:ph type="sldNum" sz="quarter" idx="10"/>
          </p:nvPr>
        </p:nvSpPr>
        <p:spPr/>
        <p:txBody>
          <a:bodyPr/>
          <a:lstStyle/>
          <a:p>
            <a:fld id="{4FACB3E1-20E2-D24F-8BE6-CB5F27E61535}" type="slidenum">
              <a:rPr lang="en-US" smtClean="0"/>
              <a:pPr/>
              <a:t>5</a:t>
            </a:fld>
            <a:endParaRPr lang="en-US" dirty="0"/>
          </a:p>
        </p:txBody>
      </p:sp>
    </p:spTree>
    <p:custDataLst>
      <p:tags r:id="rId1"/>
    </p:custDataLst>
    <p:extLst>
      <p:ext uri="{BB962C8B-B14F-4D97-AF65-F5344CB8AC3E}">
        <p14:creationId xmlns:p14="http://schemas.microsoft.com/office/powerpoint/2010/main" val="1034028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en-US" dirty="0"/>
            </a:br>
            <a:r>
              <a:rPr lang="en-US" dirty="0"/>
              <a:t>Ongoing Disability Determination </a:t>
            </a:r>
          </a:p>
        </p:txBody>
      </p:sp>
      <p:sp>
        <p:nvSpPr>
          <p:cNvPr id="3" name="Content Placeholder 2"/>
          <p:cNvSpPr>
            <a:spLocks noGrp="1"/>
          </p:cNvSpPr>
          <p:nvPr>
            <p:ph idx="1"/>
          </p:nvPr>
        </p:nvSpPr>
        <p:spPr>
          <a:xfrm>
            <a:off x="240032" y="1803042"/>
            <a:ext cx="8623935" cy="4617636"/>
          </a:xfrm>
        </p:spPr>
        <p:txBody>
          <a:bodyPr/>
          <a:lstStyle/>
          <a:p>
            <a:r>
              <a:rPr lang="en-US" dirty="0"/>
              <a:t>At age 18, SSA automatically conducts a redetermination to see if a SSI beneficiary continues to  qualify for disability benefits based upon adult standards for disability;</a:t>
            </a:r>
          </a:p>
          <a:p>
            <a:r>
              <a:rPr lang="en-US" dirty="0"/>
              <a:t>Adults who receive SSI and or SSDI are scheduled for continuing medical review on a periodic basis. If a beneficiary does not have medical evidence that a disability still prevents them from working and earning more than $1,350, or $2,260 if blind, per month, the person could come out of pay for benefits.</a:t>
            </a:r>
          </a:p>
          <a:p>
            <a:endParaRPr lang="en-US" dirty="0"/>
          </a:p>
        </p:txBody>
      </p:sp>
      <p:sp>
        <p:nvSpPr>
          <p:cNvPr id="4" name="Slide Number Placeholder 3"/>
          <p:cNvSpPr>
            <a:spLocks noGrp="1"/>
          </p:cNvSpPr>
          <p:nvPr>
            <p:ph type="sldNum" sz="quarter" idx="10"/>
          </p:nvPr>
        </p:nvSpPr>
        <p:spPr/>
        <p:txBody>
          <a:bodyPr/>
          <a:lstStyle/>
          <a:p>
            <a:fld id="{4FACB3E1-20E2-D24F-8BE6-CB5F27E61535}" type="slidenum">
              <a:rPr lang="en-US" smtClean="0"/>
              <a:pPr/>
              <a:t>6</a:t>
            </a:fld>
            <a:endParaRPr lang="en-US" dirty="0"/>
          </a:p>
        </p:txBody>
      </p:sp>
    </p:spTree>
    <p:extLst>
      <p:ext uri="{BB962C8B-B14F-4D97-AF65-F5344CB8AC3E}">
        <p14:creationId xmlns:p14="http://schemas.microsoft.com/office/powerpoint/2010/main" val="1101685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en-US" dirty="0"/>
            </a:br>
            <a:r>
              <a:rPr lang="en-US" dirty="0"/>
              <a:t>SSA Work Supports</a:t>
            </a:r>
          </a:p>
        </p:txBody>
      </p:sp>
      <p:sp>
        <p:nvSpPr>
          <p:cNvPr id="3" name="Content Placeholder 2"/>
          <p:cNvSpPr>
            <a:spLocks noGrp="1"/>
          </p:cNvSpPr>
          <p:nvPr>
            <p:ph idx="1"/>
          </p:nvPr>
        </p:nvSpPr>
        <p:spPr>
          <a:xfrm>
            <a:off x="240032" y="1777284"/>
            <a:ext cx="8623935" cy="4643393"/>
          </a:xfrm>
        </p:spPr>
        <p:txBody>
          <a:bodyPr/>
          <a:lstStyle/>
          <a:p>
            <a:pPr marL="355600" indent="-342900"/>
            <a:r>
              <a:rPr lang="en-US" altLang="en-US" dirty="0"/>
              <a:t>The Social Security Administration (SSA) is more than just a provider of cash benefits. SSA also offers a variety of strategies and supports to encourage people to work and take steps to earn, save and purchase assets.</a:t>
            </a:r>
          </a:p>
          <a:p>
            <a:pPr marL="355600" indent="-342900"/>
            <a:r>
              <a:rPr lang="en-US" altLang="en-US" dirty="0"/>
              <a:t>We are going to learn about many of the work incentives that SSA offers to help people to work and reduce their use of public benefits.</a:t>
            </a:r>
          </a:p>
          <a:p>
            <a:pPr marL="355600" indent="-342900"/>
            <a:r>
              <a:rPr lang="en-US" altLang="en-US" dirty="0"/>
              <a:t>People are allowed to work in community jobs that pay well. This makes it possible for people to save money and own things that can improve the quality of their lives.</a:t>
            </a:r>
          </a:p>
          <a:p>
            <a:endParaRPr lang="en-US" dirty="0"/>
          </a:p>
        </p:txBody>
      </p:sp>
      <p:sp>
        <p:nvSpPr>
          <p:cNvPr id="4" name="Slide Number Placeholder 3"/>
          <p:cNvSpPr>
            <a:spLocks noGrp="1"/>
          </p:cNvSpPr>
          <p:nvPr>
            <p:ph type="sldNum" sz="quarter" idx="10"/>
          </p:nvPr>
        </p:nvSpPr>
        <p:spPr/>
        <p:txBody>
          <a:bodyPr/>
          <a:lstStyle/>
          <a:p>
            <a:fld id="{4FACB3E1-20E2-D24F-8BE6-CB5F27E61535}" type="slidenum">
              <a:rPr lang="en-US" smtClean="0"/>
              <a:pPr/>
              <a:t>7</a:t>
            </a:fld>
            <a:endParaRPr lang="en-US" dirty="0"/>
          </a:p>
        </p:txBody>
      </p:sp>
    </p:spTree>
    <p:extLst>
      <p:ext uri="{BB962C8B-B14F-4D97-AF65-F5344CB8AC3E}">
        <p14:creationId xmlns:p14="http://schemas.microsoft.com/office/powerpoint/2010/main" val="1448053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030" y="691141"/>
            <a:ext cx="8623935" cy="640080"/>
          </a:xfrm>
        </p:spPr>
        <p:txBody>
          <a:bodyPr>
            <a:noAutofit/>
          </a:bodyPr>
          <a:lstStyle/>
          <a:p>
            <a:br>
              <a:rPr lang="en-US" dirty="0"/>
            </a:br>
            <a:r>
              <a:rPr lang="en-US" dirty="0"/>
              <a:t>Activity</a:t>
            </a:r>
          </a:p>
        </p:txBody>
      </p:sp>
      <p:sp>
        <p:nvSpPr>
          <p:cNvPr id="3" name="Content Placeholder 2"/>
          <p:cNvSpPr>
            <a:spLocks noGrp="1"/>
          </p:cNvSpPr>
          <p:nvPr>
            <p:ph idx="1"/>
          </p:nvPr>
        </p:nvSpPr>
        <p:spPr>
          <a:xfrm>
            <a:off x="240030" y="1639127"/>
            <a:ext cx="8623934" cy="4850294"/>
          </a:xfrm>
        </p:spPr>
        <p:txBody>
          <a:bodyPr>
            <a:normAutofit fontScale="25000" lnSpcReduction="20000"/>
          </a:bodyPr>
          <a:lstStyle/>
          <a:p>
            <a:pPr>
              <a:lnSpc>
                <a:spcPct val="110000"/>
              </a:lnSpc>
              <a:defRPr/>
            </a:pPr>
            <a:r>
              <a:rPr lang="en-US" sz="8000" dirty="0"/>
              <a:t>Is anyone here working to their fullest ability? We want to encourage people with disabilities to work to their fullest ability, too! </a:t>
            </a:r>
          </a:p>
          <a:p>
            <a:pPr>
              <a:lnSpc>
                <a:spcPct val="110000"/>
              </a:lnSpc>
              <a:defRPr/>
            </a:pPr>
            <a:r>
              <a:rPr lang="en-US" sz="8000" dirty="0"/>
              <a:t>A work incentive offers Social Security beneficiaries’ options to return to work, work to their fullest ability, earn money and continue to receive disability benefits for a period of time, sometimes forever.</a:t>
            </a:r>
          </a:p>
          <a:p>
            <a:pPr>
              <a:lnSpc>
                <a:spcPct val="110000"/>
              </a:lnSpc>
            </a:pPr>
            <a:r>
              <a:rPr lang="en-US" sz="8000" dirty="0"/>
              <a:t>What is the dream job that you can do and earn more money?</a:t>
            </a:r>
          </a:p>
          <a:p>
            <a:pPr>
              <a:lnSpc>
                <a:spcPct val="110000"/>
              </a:lnSpc>
            </a:pPr>
            <a:r>
              <a:rPr lang="en-US" sz="8000" dirty="0"/>
              <a:t>What steps can you take to free yourself from limiting your earnings?</a:t>
            </a:r>
          </a:p>
          <a:p>
            <a:pPr lvl="1">
              <a:lnSpc>
                <a:spcPct val="110000"/>
              </a:lnSpc>
            </a:pPr>
            <a:r>
              <a:rPr lang="en-US" sz="8000" dirty="0"/>
              <a:t>Work more hours?</a:t>
            </a:r>
          </a:p>
          <a:p>
            <a:pPr lvl="1">
              <a:lnSpc>
                <a:spcPct val="110000"/>
              </a:lnSpc>
            </a:pPr>
            <a:r>
              <a:rPr lang="en-US" sz="8000" dirty="0"/>
              <a:t>Increase your pay?</a:t>
            </a:r>
          </a:p>
          <a:p>
            <a:pPr>
              <a:lnSpc>
                <a:spcPct val="110000"/>
              </a:lnSpc>
            </a:pPr>
            <a:r>
              <a:rPr lang="en-US" sz="8000" dirty="0"/>
              <a:t>The more a person earns, the more they can save to reach their goals for the future. What is your savings or purchase goal?</a:t>
            </a:r>
          </a:p>
        </p:txBody>
      </p:sp>
      <p:sp>
        <p:nvSpPr>
          <p:cNvPr id="4" name="Slide Number Placeholder 3"/>
          <p:cNvSpPr>
            <a:spLocks noGrp="1"/>
          </p:cNvSpPr>
          <p:nvPr>
            <p:ph type="sldNum" sz="quarter" idx="10"/>
          </p:nvPr>
        </p:nvSpPr>
        <p:spPr/>
        <p:txBody>
          <a:bodyPr/>
          <a:lstStyle/>
          <a:p>
            <a:fld id="{4FACB3E1-20E2-D24F-8BE6-CB5F27E61535}" type="slidenum">
              <a:rPr lang="en-US" smtClean="0"/>
              <a:pPr/>
              <a:t>8</a:t>
            </a:fld>
            <a:endParaRPr lang="en-US" dirty="0"/>
          </a:p>
        </p:txBody>
      </p:sp>
    </p:spTree>
    <p:custDataLst>
      <p:tags r:id="rId1"/>
    </p:custDataLst>
    <p:extLst>
      <p:ext uri="{BB962C8B-B14F-4D97-AF65-F5344CB8AC3E}">
        <p14:creationId xmlns:p14="http://schemas.microsoft.com/office/powerpoint/2010/main" val="648846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en-US" dirty="0"/>
            </a:br>
            <a:r>
              <a:rPr lang="en-US" dirty="0"/>
              <a:t>Supplemental Security Income (SSI) </a:t>
            </a:r>
          </a:p>
        </p:txBody>
      </p:sp>
      <p:sp>
        <p:nvSpPr>
          <p:cNvPr id="3" name="Content Placeholder 2"/>
          <p:cNvSpPr>
            <a:spLocks noGrp="1"/>
          </p:cNvSpPr>
          <p:nvPr>
            <p:ph idx="1"/>
          </p:nvPr>
        </p:nvSpPr>
        <p:spPr>
          <a:xfrm>
            <a:off x="240032" y="1871662"/>
            <a:ext cx="8623935" cy="4549015"/>
          </a:xfrm>
        </p:spPr>
        <p:txBody>
          <a:bodyPr/>
          <a:lstStyle/>
          <a:p>
            <a:r>
              <a:rPr lang="en-US" dirty="0"/>
              <a:t>SSI is for people who have a disability and do not have a strong work history. </a:t>
            </a:r>
          </a:p>
          <a:p>
            <a:r>
              <a:rPr lang="en-US" dirty="0"/>
              <a:t>To receive this benefit and continue to qualify for Medicaid, the person needs to have limited income and resources. </a:t>
            </a:r>
          </a:p>
          <a:p>
            <a:r>
              <a:rPr lang="en-US" dirty="0"/>
              <a:t>These rules keep people poor because they can only have one vehicle, one house and less than $2,000 in additional savings; $3,000 for a SSI couple.</a:t>
            </a:r>
          </a:p>
          <a:p>
            <a:r>
              <a:rPr lang="en-US" dirty="0"/>
              <a:t>Any gift or earnings that an SSI beneficiary receives needs to be reported to SSA.</a:t>
            </a:r>
          </a:p>
        </p:txBody>
      </p:sp>
      <p:sp>
        <p:nvSpPr>
          <p:cNvPr id="4" name="Slide Number Placeholder 3"/>
          <p:cNvSpPr>
            <a:spLocks noGrp="1"/>
          </p:cNvSpPr>
          <p:nvPr>
            <p:ph type="sldNum" sz="quarter" idx="10"/>
          </p:nvPr>
        </p:nvSpPr>
        <p:spPr/>
        <p:txBody>
          <a:bodyPr/>
          <a:lstStyle/>
          <a:p>
            <a:fld id="{4FACB3E1-20E2-D24F-8BE6-CB5F27E61535}" type="slidenum">
              <a:rPr lang="en-US" smtClean="0"/>
              <a:pPr/>
              <a:t>9</a:t>
            </a:fld>
            <a:endParaRPr lang="en-US" dirty="0"/>
          </a:p>
        </p:txBody>
      </p:sp>
    </p:spTree>
    <p:custDataLst>
      <p:tags r:id="rId1"/>
    </p:custDataLst>
    <p:extLst>
      <p:ext uri="{BB962C8B-B14F-4D97-AF65-F5344CB8AC3E}">
        <p14:creationId xmlns:p14="http://schemas.microsoft.com/office/powerpoint/2010/main" val="150238749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43"/>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NDI Template">
  <a:themeElements>
    <a:clrScheme name="NDI">
      <a:dk1>
        <a:srgbClr val="000000"/>
      </a:dk1>
      <a:lt1>
        <a:srgbClr val="FFFFFF"/>
      </a:lt1>
      <a:dk2>
        <a:srgbClr val="1A4988"/>
      </a:dk2>
      <a:lt2>
        <a:srgbClr val="E7E6E6"/>
      </a:lt2>
      <a:accent1>
        <a:srgbClr val="1A4988"/>
      </a:accent1>
      <a:accent2>
        <a:srgbClr val="000000"/>
      </a:accent2>
      <a:accent3>
        <a:srgbClr val="A5A5A5"/>
      </a:accent3>
      <a:accent4>
        <a:srgbClr val="5E5E5E"/>
      </a:accent4>
      <a:accent5>
        <a:srgbClr val="5B9BD5"/>
      </a:accent5>
      <a:accent6>
        <a:srgbClr val="70AD47"/>
      </a:accent6>
      <a:hlink>
        <a:srgbClr val="0563C1"/>
      </a:hlink>
      <a:folHlink>
        <a:srgbClr val="919191"/>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4F1196A0-BB28-4D43-ACB3-A09AC8588732}" vid="{33C8CF3B-63B9-D84F-ADCF-FB3A09D2D9A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2019 NDI Template - Wide_CN</Template>
  <TotalTime>1177</TotalTime>
  <Words>4017</Words>
  <Application>Microsoft Office PowerPoint</Application>
  <PresentationFormat>On-screen Show (4:3)</PresentationFormat>
  <Paragraphs>285</Paragraphs>
  <Slides>42</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42</vt:i4>
      </vt:variant>
    </vt:vector>
  </HeadingPairs>
  <TitlesOfParts>
    <vt:vector size="51" baseType="lpstr">
      <vt:lpstr>Arial</vt:lpstr>
      <vt:lpstr>Arial Rounded MT Bold</vt:lpstr>
      <vt:lpstr>Calibri</vt:lpstr>
      <vt:lpstr>Courier New</vt:lpstr>
      <vt:lpstr>Franklin Gothic Book</vt:lpstr>
      <vt:lpstr>Tahoma</vt:lpstr>
      <vt:lpstr>Warnock Pro</vt:lpstr>
      <vt:lpstr>Wingdings</vt:lpstr>
      <vt:lpstr>NDI Template</vt:lpstr>
      <vt:lpstr>Module 6: SSA Work Supports July 2022</vt:lpstr>
      <vt:lpstr>Welcome &amp; Housekeeping  </vt:lpstr>
      <vt:lpstr>Agenda</vt:lpstr>
      <vt:lpstr> Disability Stats</vt:lpstr>
      <vt:lpstr> Protecting Benefits</vt:lpstr>
      <vt:lpstr> Ongoing Disability Determination </vt:lpstr>
      <vt:lpstr> SSA Work Supports</vt:lpstr>
      <vt:lpstr> Activity</vt:lpstr>
      <vt:lpstr> Supplemental Security Income (SSI) </vt:lpstr>
      <vt:lpstr>Work Incentives for SSI Recipients</vt:lpstr>
      <vt:lpstr>Work Incentives for SSI Recipients (Continued)</vt:lpstr>
      <vt:lpstr> Impairment Related Work Expenses (IRWEs)</vt:lpstr>
      <vt:lpstr> SSI Blind Work Expense</vt:lpstr>
      <vt:lpstr> Have More Money by Working</vt:lpstr>
      <vt:lpstr> Student Income Exclusion</vt:lpstr>
      <vt:lpstr>What If a Person Needs Help Paying for Items to Work?</vt:lpstr>
      <vt:lpstr> PASS Expense Examples</vt:lpstr>
      <vt:lpstr> Eligibility for a PASS Plan</vt:lpstr>
      <vt:lpstr> Six Steps of PASS</vt:lpstr>
      <vt:lpstr> SSI Break Even Point</vt:lpstr>
      <vt:lpstr>Restart SSI or SSDI Payments</vt:lpstr>
      <vt:lpstr>SSI &amp; Section 1619(b) Medicaid</vt:lpstr>
      <vt:lpstr>Social Security Disability Insurance (SSDI) </vt:lpstr>
      <vt:lpstr>SSDI Work Incentives</vt:lpstr>
      <vt:lpstr>SSDI Work Incentives (Continued)</vt:lpstr>
      <vt:lpstr> Work and Continued SSDI Payments</vt:lpstr>
      <vt:lpstr> SSDI: After the 9th Trial Work Period </vt:lpstr>
      <vt:lpstr> SSDI: Extended Period of Eligibility</vt:lpstr>
      <vt:lpstr>SSDI Timeline</vt:lpstr>
      <vt:lpstr>Impairment Related Work Expenses (IRWEs)</vt:lpstr>
      <vt:lpstr>SSDI Subsidy</vt:lpstr>
      <vt:lpstr>Indicators of Possible Subsidy:  Wage Employment</vt:lpstr>
      <vt:lpstr> SSDI Expedited Reinstatement (EXR)</vt:lpstr>
      <vt:lpstr>Illinois Health Benefits for Workers with Disabilities (HBWD)</vt:lpstr>
      <vt:lpstr>Your Responsibilities When Working</vt:lpstr>
      <vt:lpstr>Remember</vt:lpstr>
      <vt:lpstr>Sources of Benefits Counseling and Employment-Related Assistance</vt:lpstr>
      <vt:lpstr>Sources of Benefits Counseling and Employment-Related Assistance (Continued)</vt:lpstr>
      <vt:lpstr>Illinois ABLE</vt:lpstr>
      <vt:lpstr> Homework Review</vt:lpstr>
      <vt:lpstr>Questions</vt:lpstr>
      <vt:lpstr>Evaluation and Closing </vt:lpstr>
    </vt:vector>
  </TitlesOfParts>
  <Company>Windows 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Wellness Training Module 6</dc:title>
  <dc:creator>National Disability Institute</dc:creator>
  <cp:lastModifiedBy>Al Milioto</cp:lastModifiedBy>
  <cp:revision>103</cp:revision>
  <dcterms:created xsi:type="dcterms:W3CDTF">2019-01-10T23:31:07Z</dcterms:created>
  <dcterms:modified xsi:type="dcterms:W3CDTF">2022-08-04T16:35:28Z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EF4796C9-CB68-4213-9308-9CFB41565369</vt:lpwstr>
  </property>
  <property fmtid="{D5CDD505-2E9C-101B-9397-08002B2CF9AE}" pid="3" name="ArticulatePath">
    <vt:lpwstr>2019 Ilinois CDD Template - Standard (002)</vt:lpwstr>
  </property>
</Properties>
</file>