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82" r:id="rId3"/>
    <p:sldId id="283" r:id="rId4"/>
    <p:sldId id="260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303" r:id="rId17"/>
    <p:sldId id="297" r:id="rId18"/>
    <p:sldId id="302" r:id="rId19"/>
    <p:sldId id="301" r:id="rId20"/>
    <p:sldId id="300" r:id="rId21"/>
    <p:sldId id="299" r:id="rId22"/>
    <p:sldId id="284" r:id="rId23"/>
    <p:sldId id="2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1" autoAdjust="0"/>
    <p:restoredTop sz="86364" autoAdjust="0"/>
  </p:normalViewPr>
  <p:slideViewPr>
    <p:cSldViewPr snapToGrid="0" snapToObjects="1">
      <p:cViewPr varScale="1">
        <p:scale>
          <a:sx n="57" d="100"/>
          <a:sy n="57" d="100"/>
        </p:scale>
        <p:origin x="772" y="72"/>
      </p:cViewPr>
      <p:guideLst/>
    </p:cSldViewPr>
  </p:slideViewPr>
  <p:outlineViewPr>
    <p:cViewPr>
      <p:scale>
        <a:sx n="33" d="100"/>
        <a:sy n="33" d="100"/>
      </p:scale>
      <p:origin x="0" y="-129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lp_8cvNm_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theftcenter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ortfraud.ftc.gov/" TargetMode="External"/><Relationship Id="rId2" Type="http://schemas.openxmlformats.org/officeDocument/2006/relationships/hyperlink" Target="https://www.identitytheft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mer.ftc.gov/media/video-0057-why-care-about-identity-thef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76" y="1947363"/>
            <a:ext cx="7785100" cy="924339"/>
          </a:xfrm>
        </p:spPr>
        <p:txBody>
          <a:bodyPr>
            <a:noAutofit/>
          </a:bodyPr>
          <a:lstStyle/>
          <a:p>
            <a:r>
              <a:rPr lang="en-US" sz="4000" dirty="0"/>
              <a:t>Module 8:</a:t>
            </a:r>
            <a:br>
              <a:rPr lang="en-US" sz="4000" dirty="0"/>
            </a:br>
            <a:r>
              <a:rPr lang="en-US" sz="4000" dirty="0"/>
              <a:t>Protecting Your Identity</a:t>
            </a:r>
            <a:br>
              <a:rPr lang="en-US" sz="4000" dirty="0"/>
            </a:br>
            <a:r>
              <a:rPr lang="en-US" sz="1000" dirty="0"/>
              <a:t>July 2022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Care in Sharing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19300"/>
            <a:ext cx="8623935" cy="4401378"/>
          </a:xfrm>
        </p:spPr>
        <p:txBody>
          <a:bodyPr/>
          <a:lstStyle/>
          <a:p>
            <a:r>
              <a:rPr lang="en-US" dirty="0"/>
              <a:t>Identity Theft occurs when someone uses your personally identifiable information to commit fraud or other crimes and this happens without your knowledge or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Can Identities Be Stolen?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25600"/>
            <a:ext cx="8623935" cy="4795078"/>
          </a:xfrm>
        </p:spPr>
        <p:txBody>
          <a:bodyPr/>
          <a:lstStyle/>
          <a:p>
            <a:r>
              <a:rPr lang="en-US" dirty="0"/>
              <a:t>Dumpster diving – when someone rummages through trash looking for bills or other paper with your personal information on it.</a:t>
            </a:r>
          </a:p>
          <a:p>
            <a:r>
              <a:rPr lang="en-US" dirty="0"/>
              <a:t>Skimming – stealing credit/debit card numbers by using a special storage device when your card is processed.</a:t>
            </a:r>
          </a:p>
          <a:p>
            <a:r>
              <a:rPr lang="en-US" dirty="0"/>
              <a:t>Password – when your identity is captured online.</a:t>
            </a:r>
          </a:p>
          <a:p>
            <a:r>
              <a:rPr lang="en-US" dirty="0"/>
              <a:t>Phishing – scammers pretend to be financial institutions or other companies and send spam (fake messages) or pop-up messages to get you to reveal personal information.</a:t>
            </a:r>
          </a:p>
          <a:p>
            <a:r>
              <a:rPr lang="en-US" dirty="0"/>
              <a:t>Door to Door – scammers come to your house and ask questions about your habits – maybe to return later or to trick you into revealing PII.</a:t>
            </a:r>
          </a:p>
          <a:p>
            <a:r>
              <a:rPr lang="en-US" dirty="0"/>
              <a:t>Changing your address – your billing statements are diverted to another location by completing a change of address form at the local U.S. Post Office.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14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How Can Identities Be Stolen?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54200"/>
            <a:ext cx="8623935" cy="4566478"/>
          </a:xfrm>
        </p:spPr>
        <p:txBody>
          <a:bodyPr/>
          <a:lstStyle/>
          <a:p>
            <a:r>
              <a:rPr lang="en-US" dirty="0"/>
              <a:t>Data Breaches – hackers penetrate (corporate, any) databases where your PII resides; Target and Home Depot are recent examples of businesses; Anthem Health Insurance was breached in February 2015.</a:t>
            </a:r>
          </a:p>
          <a:p>
            <a:r>
              <a:rPr lang="en-US" dirty="0"/>
              <a:t>Old-Fashioned Stealing – They steal wallets and purses; mail, including bank and credit card statements; pre-approved credit offers; and new checks or tax information. Identity thieves steal personnel records or bribe employees who have access.</a:t>
            </a:r>
          </a:p>
          <a:p>
            <a:r>
              <a:rPr lang="en-US" dirty="0"/>
              <a:t>Pretexting – They use false pretenses to obtain your personal information from financial institutions, telephone companies and other sources.</a:t>
            </a:r>
          </a:p>
          <a:p>
            <a:r>
              <a:rPr lang="en-US" dirty="0"/>
              <a:t>Electronics – old and new</a:t>
            </a:r>
          </a:p>
          <a:p>
            <a:r>
              <a:rPr lang="en-US" dirty="0"/>
              <a:t>Social Media – when someone uses your information to create a social media profile in your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Types of Identify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Common types of identity theft:</a:t>
            </a:r>
          </a:p>
          <a:p>
            <a:pPr lvl="1">
              <a:defRPr/>
            </a:pPr>
            <a:r>
              <a:rPr lang="en-US" sz="2000" dirty="0"/>
              <a:t>Financial Gains</a:t>
            </a:r>
          </a:p>
          <a:p>
            <a:pPr lvl="1">
              <a:defRPr/>
            </a:pPr>
            <a:r>
              <a:rPr lang="en-US" sz="2000" dirty="0"/>
              <a:t>Governmental</a:t>
            </a:r>
          </a:p>
          <a:p>
            <a:pPr lvl="1">
              <a:defRPr/>
            </a:pPr>
            <a:r>
              <a:rPr lang="en-US" sz="2000" dirty="0"/>
              <a:t>Criminal</a:t>
            </a:r>
          </a:p>
          <a:p>
            <a:pPr lvl="1">
              <a:defRPr/>
            </a:pPr>
            <a:r>
              <a:rPr lang="en-US" sz="2000" dirty="0"/>
              <a:t>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Five Ways to Help Protect Your Identity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youtube.com/watch?v=lp_8cvNm_vE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proactive!</a:t>
            </a:r>
          </a:p>
          <a:p>
            <a:r>
              <a:rPr lang="en-US" dirty="0"/>
              <a:t>Monitor accounts monthly and credit profile annually</a:t>
            </a:r>
          </a:p>
          <a:p>
            <a:r>
              <a:rPr lang="en-US" dirty="0"/>
              <a:t>Protect your Social Security card and number</a:t>
            </a:r>
          </a:p>
          <a:p>
            <a:r>
              <a:rPr lang="en-US" dirty="0"/>
              <a:t>Protect your trash – shred any documents with your PII</a:t>
            </a:r>
          </a:p>
          <a:p>
            <a:r>
              <a:rPr lang="en-US" dirty="0"/>
              <a:t>Keep important documents in a safe place</a:t>
            </a:r>
          </a:p>
          <a:p>
            <a:r>
              <a:rPr lang="en-US" dirty="0"/>
              <a:t>Protect your mail – incoming and outgoing</a:t>
            </a:r>
          </a:p>
          <a:p>
            <a:r>
              <a:rPr lang="en-US" dirty="0"/>
              <a:t>Do not give out private information to people you do not trust</a:t>
            </a:r>
          </a:p>
          <a:p>
            <a:r>
              <a:rPr lang="en-US" dirty="0"/>
              <a:t>Be careful of what you carry in your wallet/purse</a:t>
            </a:r>
          </a:p>
          <a:p>
            <a:r>
              <a:rPr lang="en-US" dirty="0"/>
              <a:t>Consider a credit freeze with credit reporting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careful on the internet – information provided and passwords</a:t>
            </a:r>
          </a:p>
          <a:p>
            <a:pPr lvl="1"/>
            <a:r>
              <a:rPr lang="en-US" sz="2000" dirty="0"/>
              <a:t>Protect passwords and do not share them</a:t>
            </a:r>
          </a:p>
          <a:p>
            <a:pPr lvl="1"/>
            <a:r>
              <a:rPr lang="en-US" sz="2000" dirty="0"/>
              <a:t>Keep passwords in a secure place</a:t>
            </a:r>
          </a:p>
          <a:p>
            <a:pPr lvl="1"/>
            <a:r>
              <a:rPr lang="en-US" sz="2000" dirty="0"/>
              <a:t>Use passwords that are difficult to guess and update them</a:t>
            </a:r>
          </a:p>
          <a:p>
            <a:pPr lvl="1"/>
            <a:r>
              <a:rPr lang="en-US" sz="2000" dirty="0"/>
              <a:t>Do not use the same password over and over, make them unique</a:t>
            </a:r>
          </a:p>
          <a:p>
            <a:r>
              <a:rPr lang="en-US" dirty="0"/>
              <a:t>Protect your smartphone, tablet and computers</a:t>
            </a:r>
          </a:p>
          <a:p>
            <a:r>
              <a:rPr lang="en-US" dirty="0"/>
              <a:t>Delete all PII from and safely dispose of all old electronics</a:t>
            </a:r>
          </a:p>
          <a:p>
            <a:r>
              <a:rPr lang="en-US" dirty="0"/>
              <a:t>Beware of scams and frauds</a:t>
            </a:r>
          </a:p>
          <a:p>
            <a:r>
              <a:rPr lang="en-US" dirty="0"/>
              <a:t>Protect all of your passwords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Online Shopping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FBI estimates that every computer that connects to the internet is scanned for vulnerabilities by criminals within 45 seconds of connecting.</a:t>
            </a:r>
          </a:p>
          <a:p>
            <a:r>
              <a:rPr lang="en-US" dirty="0"/>
              <a:t>The Identity Theft Resource Center has a complete guide for shopping including specifics on websites, payment, confirmation, electronic signatures and more.</a:t>
            </a:r>
          </a:p>
          <a:p>
            <a:pPr lvl="1"/>
            <a:r>
              <a:rPr lang="en-US" sz="2000" dirty="0">
                <a:hlinkClick r:id="rId2"/>
              </a:rPr>
              <a:t>idtheftcenter.org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96130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My Identity Has Been Compromised.</a:t>
            </a:r>
            <a:br>
              <a:rPr lang="en-US" dirty="0"/>
            </a:br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5800"/>
            <a:ext cx="8623935" cy="4464878"/>
          </a:xfrm>
        </p:spPr>
        <p:txBody>
          <a:bodyPr/>
          <a:lstStyle/>
          <a:p>
            <a:r>
              <a:rPr lang="en-US" dirty="0"/>
              <a:t>Close accounts that have been tampered with or opened fraudulently.</a:t>
            </a:r>
          </a:p>
          <a:p>
            <a:r>
              <a:rPr lang="en-US" dirty="0"/>
              <a:t>Review and place a Fraud Alert on your Credit Reports.</a:t>
            </a:r>
          </a:p>
          <a:p>
            <a:r>
              <a:rPr lang="en-US" dirty="0"/>
              <a:t>File a complaint with the Federal Trade Commission.</a:t>
            </a:r>
          </a:p>
          <a:p>
            <a:pPr lvl="1"/>
            <a:r>
              <a:rPr lang="en-US" sz="2000" dirty="0"/>
              <a:t>This can be accomplished by:</a:t>
            </a:r>
          </a:p>
          <a:p>
            <a:pPr marL="596487" lvl="2" indent="0">
              <a:buNone/>
            </a:pPr>
            <a:r>
              <a:rPr lang="en-US" sz="2000" dirty="0"/>
              <a:t>1. Calling the FTC’s Identity Theft  Hotline at 1-877-ID-THEFT</a:t>
            </a:r>
          </a:p>
          <a:p>
            <a:pPr marL="596487" lvl="2" indent="0">
              <a:buNone/>
            </a:pPr>
            <a:r>
              <a:rPr lang="en-US" sz="2000" dirty="0"/>
              <a:t>2. Visiting </a:t>
            </a:r>
            <a:r>
              <a:rPr lang="en-US" sz="2000" dirty="0">
                <a:hlinkClick r:id="rId2"/>
              </a:rPr>
              <a:t>identitytheft.gov/</a:t>
            </a:r>
            <a:r>
              <a:rPr lang="en-US" sz="2000" dirty="0"/>
              <a:t> and </a:t>
            </a:r>
            <a:r>
              <a:rPr lang="en-US" sz="2000" u="sng" dirty="0">
                <a:hlinkClick r:id="rId3"/>
              </a:rPr>
              <a:t>reportfraud.ftc.gov</a:t>
            </a:r>
            <a:r>
              <a:rPr lang="en-US" sz="2000" dirty="0"/>
              <a:t> to and complete online complaint form</a:t>
            </a:r>
          </a:p>
          <a:p>
            <a:r>
              <a:rPr lang="en-US" dirty="0"/>
              <a:t>File a report with local police in the community where you believe the theft took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47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a plan to secure your PII</a:t>
            </a:r>
          </a:p>
          <a:p>
            <a:pPr algn="just"/>
            <a:r>
              <a:rPr lang="en-US" dirty="0"/>
              <a:t>Review worksheet and begin completion</a:t>
            </a:r>
          </a:p>
          <a:p>
            <a:pPr algn="just"/>
            <a:r>
              <a:rPr lang="en-US" dirty="0"/>
              <a:t>“Keeping your personally identifiable information secure”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3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There are steps you can take now to</a:t>
            </a:r>
          </a:p>
          <a:p>
            <a:pPr marL="533387" indent="-533387" algn="ctr">
              <a:buNone/>
            </a:pPr>
            <a:r>
              <a:rPr lang="en-US" dirty="0"/>
              <a:t>protect your identity and</a:t>
            </a:r>
          </a:p>
          <a:p>
            <a:pPr marL="533387" indent="-533387" algn="ctr">
              <a:buNone/>
            </a:pPr>
            <a:r>
              <a:rPr lang="en-US" dirty="0"/>
              <a:t>personal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Develop a plan for the safe storage of</a:t>
            </a:r>
          </a:p>
          <a:p>
            <a:pPr marL="533387" indent="-533387" algn="ctr">
              <a:buNone/>
            </a:pPr>
            <a:r>
              <a:rPr lang="en-US" dirty="0"/>
              <a:t>personally identifiable information, account numbers and passwords.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1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68500"/>
            <a:ext cx="8623935" cy="4452178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6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what Personally Identifiable Information (PII) is and why it is important</a:t>
            </a:r>
          </a:p>
          <a:p>
            <a:r>
              <a:rPr lang="en-US" dirty="0"/>
              <a:t>Talk about why people with disabilities need to protect their identity</a:t>
            </a:r>
          </a:p>
          <a:p>
            <a:r>
              <a:rPr lang="en-US" dirty="0"/>
              <a:t>Explore ways people can steal your identity</a:t>
            </a:r>
          </a:p>
          <a:p>
            <a:r>
              <a:rPr lang="en-US" dirty="0"/>
              <a:t>Discuss common mistakes people often make</a:t>
            </a:r>
          </a:p>
          <a:p>
            <a:r>
              <a:rPr lang="en-US" dirty="0"/>
              <a:t>Identify ways to protect myself</a:t>
            </a:r>
          </a:p>
          <a:p>
            <a:r>
              <a:rPr lang="en-US" dirty="0"/>
              <a:t>Find out how to stay safe online</a:t>
            </a:r>
          </a:p>
          <a:p>
            <a:r>
              <a:rPr lang="en-US" dirty="0"/>
              <a:t>Know what to do when you suspect your identity has been stolen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0406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Protecting My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8720"/>
            <a:ext cx="8655488" cy="4471957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My identity is protected because I receive a public benefit.</a:t>
            </a:r>
          </a:p>
          <a:p>
            <a:r>
              <a:rPr lang="en-US" b="1" dirty="0"/>
              <a:t>Reality:</a:t>
            </a:r>
            <a:r>
              <a:rPr lang="en-US" dirty="0"/>
              <a:t> There are a variety of ways that an individual’s identity can be compromised and receiving a public benefit does not protect your identity.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16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3441700"/>
            <a:ext cx="8623935" cy="29789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What do we mean when we say identity theft?</a:t>
            </a:r>
          </a:p>
          <a:p>
            <a:pPr marL="0" indent="0" algn="ctr">
              <a:buNone/>
              <a:defRPr/>
            </a:pPr>
            <a:r>
              <a:rPr lang="en-US" dirty="0"/>
              <a:t>Why do people with disabilities need to protect their identities?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Protecting My Identity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79600"/>
            <a:ext cx="8623935" cy="4541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Help keep your identity safe by understanding the threat of identity theft and learning how to protect yourself.</a:t>
            </a:r>
          </a:p>
          <a:p>
            <a:pPr marL="0" indent="0">
              <a:buNone/>
            </a:pPr>
            <a:r>
              <a:rPr lang="en-US" dirty="0"/>
              <a:t>Identity Theft: #1 Consumer Complaint received by the Federal Trade Commission for 15 Years in a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Video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Federal Trade Commission – Why Care About Identity Theft</a:t>
            </a:r>
          </a:p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consumer.ftc.gov/media/video-0057-why-care-about-identity-theft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5000"/>
            <a:ext cx="8623935" cy="4515678"/>
          </a:xfrm>
        </p:spPr>
        <p:txBody>
          <a:bodyPr/>
          <a:lstStyle/>
          <a:p>
            <a:pPr>
              <a:defRPr/>
            </a:pPr>
            <a:r>
              <a:rPr lang="en-US" dirty="0"/>
              <a:t>Our personally identifiable information (PII) is what we are attempting to protect.</a:t>
            </a:r>
          </a:p>
          <a:p>
            <a:pPr>
              <a:defRPr/>
            </a:pPr>
            <a:r>
              <a:rPr lang="en-US" dirty="0"/>
              <a:t>PII is:</a:t>
            </a:r>
          </a:p>
          <a:p>
            <a:pPr lvl="1">
              <a:defRPr/>
            </a:pPr>
            <a:r>
              <a:rPr lang="en-US" sz="2000" dirty="0"/>
              <a:t>Any information that can be used on its own or with other information to identify, contact or locate a single particular person.</a:t>
            </a:r>
          </a:p>
          <a:p>
            <a:pPr>
              <a:defRPr/>
            </a:pPr>
            <a:r>
              <a:rPr lang="en-US" dirty="0"/>
              <a:t>Like other information, it can exist physically on paper or electronically in computers.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Examples of 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28800"/>
            <a:ext cx="8623935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Name</a:t>
            </a:r>
          </a:p>
          <a:p>
            <a:r>
              <a:rPr lang="en-US" sz="2200" dirty="0"/>
              <a:t>Social Security number</a:t>
            </a:r>
          </a:p>
          <a:p>
            <a:r>
              <a:rPr lang="en-US" sz="2200" dirty="0"/>
              <a:t>Date and place of birth</a:t>
            </a:r>
          </a:p>
          <a:p>
            <a:r>
              <a:rPr lang="en-US" sz="2200" dirty="0"/>
              <a:t>Mother’s maiden name</a:t>
            </a:r>
          </a:p>
          <a:p>
            <a:r>
              <a:rPr lang="en-US" sz="2200" dirty="0"/>
              <a:t>Medical information</a:t>
            </a:r>
          </a:p>
          <a:p>
            <a:r>
              <a:rPr lang="en-US" sz="2200" dirty="0"/>
              <a:t>Employment history</a:t>
            </a:r>
          </a:p>
          <a:p>
            <a:r>
              <a:rPr lang="en-US" sz="2200" dirty="0"/>
              <a:t>Education information</a:t>
            </a:r>
          </a:p>
          <a:p>
            <a:r>
              <a:rPr lang="en-US" sz="2200" dirty="0"/>
              <a:t>Home address</a:t>
            </a:r>
          </a:p>
          <a:p>
            <a:r>
              <a:rPr lang="en-US" sz="2200" dirty="0"/>
              <a:t>Vehicle information</a:t>
            </a:r>
          </a:p>
          <a:p>
            <a:r>
              <a:rPr lang="en-US" sz="2200" dirty="0"/>
              <a:t>Criminal records</a:t>
            </a:r>
          </a:p>
          <a:p>
            <a:r>
              <a:rPr lang="en-US" sz="2200" dirty="0"/>
              <a:t>Gender or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5323</TotalTime>
  <Words>1057</Words>
  <Application>Microsoft Office PowerPoint</Application>
  <PresentationFormat>On-screen Show (4:3)</PresentationFormat>
  <Paragraphs>138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8: Protecting Your Identity July 2022</vt:lpstr>
      <vt:lpstr>Welcome &amp; Housekeeping</vt:lpstr>
      <vt:lpstr>Agenda</vt:lpstr>
      <vt:lpstr>Protecting My Identity</vt:lpstr>
      <vt:lpstr>Discussion</vt:lpstr>
      <vt:lpstr>Protecting My Identity (Continued)</vt:lpstr>
      <vt:lpstr>Video #1</vt:lpstr>
      <vt:lpstr>Personally Identifiable Information</vt:lpstr>
      <vt:lpstr>Examples of PII</vt:lpstr>
      <vt:lpstr>Use Care in Sharing Your Information</vt:lpstr>
      <vt:lpstr>How Can Identities Be Stolen?</vt:lpstr>
      <vt:lpstr>How Can Identities Be Stolen? (Continued)</vt:lpstr>
      <vt:lpstr>Types of Identify Theft</vt:lpstr>
      <vt:lpstr>Video #2</vt:lpstr>
      <vt:lpstr>How to Protect Yourself</vt:lpstr>
      <vt:lpstr>How to Protect Yourself (continued)</vt:lpstr>
      <vt:lpstr>Online Shopping</vt:lpstr>
      <vt:lpstr>My Identity Has Been Compromised. Now What?</vt:lpstr>
      <vt:lpstr>Activity</vt:lpstr>
      <vt:lpstr>Conclusion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Module 8</dc:title>
  <dc:creator>National Disability Institute</dc:creator>
  <cp:lastModifiedBy>Al Milioto</cp:lastModifiedBy>
  <cp:revision>58</cp:revision>
  <dcterms:created xsi:type="dcterms:W3CDTF">2019-01-10T23:31:07Z</dcterms:created>
  <dcterms:modified xsi:type="dcterms:W3CDTF">2022-08-04T16:36:33Z</dcterms:modified>
</cp:coreProperties>
</file>