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0" r:id="rId3"/>
    <p:sldId id="261" r:id="rId4"/>
    <p:sldId id="287" r:id="rId5"/>
    <p:sldId id="263" r:id="rId6"/>
    <p:sldId id="264" r:id="rId7"/>
    <p:sldId id="288" r:id="rId8"/>
    <p:sldId id="302" r:id="rId9"/>
    <p:sldId id="271" r:id="rId10"/>
    <p:sldId id="296" r:id="rId11"/>
    <p:sldId id="289" r:id="rId12"/>
    <p:sldId id="269" r:id="rId13"/>
    <p:sldId id="295" r:id="rId14"/>
    <p:sldId id="272" r:id="rId15"/>
    <p:sldId id="273" r:id="rId16"/>
    <p:sldId id="274" r:id="rId17"/>
    <p:sldId id="290" r:id="rId18"/>
    <p:sldId id="275" r:id="rId19"/>
    <p:sldId id="297" r:id="rId20"/>
    <p:sldId id="277" r:id="rId21"/>
    <p:sldId id="278" r:id="rId22"/>
    <p:sldId id="279" r:id="rId23"/>
    <p:sldId id="280" r:id="rId24"/>
    <p:sldId id="281" r:id="rId25"/>
    <p:sldId id="282" r:id="rId26"/>
    <p:sldId id="291" r:id="rId27"/>
    <p:sldId id="301"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er-Sinclair, Mariel" initials="HM" lastIdx="11" clrIdx="0">
    <p:extLst>
      <p:ext uri="{19B8F6BF-5375-455C-9EA6-DF929625EA0E}">
        <p15:presenceInfo xmlns:p15="http://schemas.microsoft.com/office/powerpoint/2012/main" userId="S-1-5-21-3305319392-3808807833-1907086840-242175" providerId="AD"/>
      </p:ext>
    </p:extLst>
  </p:cmAuthor>
  <p:cmAuthor id="2" name="Laurie Schaller" initials="LS" lastIdx="2" clrIdx="1">
    <p:extLst>
      <p:ext uri="{19B8F6BF-5375-455C-9EA6-DF929625EA0E}">
        <p15:presenceInfo xmlns:p15="http://schemas.microsoft.com/office/powerpoint/2012/main" userId="Laurie Scha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DDB"/>
    <a:srgbClr val="0000FF"/>
    <a:srgbClr val="575759"/>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7" d="100"/>
          <a:sy n="57" d="100"/>
        </p:scale>
        <p:origin x="836" y="72"/>
      </p:cViewPr>
      <p:guideLst/>
    </p:cSldViewPr>
  </p:slideViewPr>
  <p:outlineViewPr>
    <p:cViewPr>
      <p:scale>
        <a:sx n="33" d="100"/>
        <a:sy n="33" d="100"/>
      </p:scale>
      <p:origin x="0" y="-47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8/4/2022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3</a:t>
            </a:fld>
            <a:endParaRPr lang="en-US"/>
          </a:p>
        </p:txBody>
      </p:sp>
    </p:spTree>
    <p:extLst>
      <p:ext uri="{BB962C8B-B14F-4D97-AF65-F5344CB8AC3E}">
        <p14:creationId xmlns:p14="http://schemas.microsoft.com/office/powerpoint/2010/main" val="4350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5</a:t>
            </a:fld>
            <a:endParaRPr lang="en-US"/>
          </a:p>
        </p:txBody>
      </p:sp>
    </p:spTree>
    <p:extLst>
      <p:ext uri="{BB962C8B-B14F-4D97-AF65-F5344CB8AC3E}">
        <p14:creationId xmlns:p14="http://schemas.microsoft.com/office/powerpoint/2010/main" val="27506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20</a:t>
            </a:fld>
            <a:endParaRPr lang="en-US" dirty="0"/>
          </a:p>
        </p:txBody>
      </p:sp>
    </p:spTree>
    <p:extLst>
      <p:ext uri="{BB962C8B-B14F-4D97-AF65-F5344CB8AC3E}">
        <p14:creationId xmlns:p14="http://schemas.microsoft.com/office/powerpoint/2010/main" val="12095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21</a:t>
            </a:fld>
            <a:endParaRPr lang="en-US" dirty="0"/>
          </a:p>
        </p:txBody>
      </p:sp>
    </p:spTree>
    <p:extLst>
      <p:ext uri="{BB962C8B-B14F-4D97-AF65-F5344CB8AC3E}">
        <p14:creationId xmlns:p14="http://schemas.microsoft.com/office/powerpoint/2010/main" val="163734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1" i="0" baseline="0">
                <a:solidFill>
                  <a:schemeClr val="bg1"/>
                </a:solidFill>
                <a:latin typeface="Tahoma" charset="0"/>
                <a:ea typeface="Tahoma" charset="0"/>
                <a:cs typeface="Tahoma" charset="0"/>
              </a:defRPr>
            </a:lvl1pPr>
          </a:lstStyle>
          <a:p>
            <a:r>
              <a:rPr lang="en-US" dirty="0"/>
              <a:t>This is my subtitle</a:t>
            </a:r>
          </a:p>
        </p:txBody>
      </p:sp>
      <p:sp>
        <p:nvSpPr>
          <p:cNvPr id="14" name="Title 1"/>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b="1" i="0" dirty="0">
                <a:latin typeface="Tahoma" charset="0"/>
                <a:ea typeface="Tahoma" charset="0"/>
                <a:cs typeface="Tahoma" charset="0"/>
              </a:rPr>
              <a:t>Financial Wellness for People with Disabilities</a:t>
            </a:r>
          </a:p>
        </p:txBody>
      </p:sp>
      <p:sp>
        <p:nvSpPr>
          <p:cNvPr id="15" name="Rectangle 14"/>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descr="CDD - Illinois Council on Developmental Disabilities"/>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p:cNvSpPr txBox="1"/>
          <p:nvPr userDrawn="1"/>
        </p:nvSpPr>
        <p:spPr>
          <a:xfrm>
            <a:off x="914400" y="4494986"/>
            <a:ext cx="3440009" cy="1015663"/>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p:txBody>
      </p:sp>
      <p:sp>
        <p:nvSpPr>
          <p:cNvPr id="21" name="TextBox 20"/>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0"/>
          </p:nvPr>
        </p:nvSpPr>
        <p:spPr/>
        <p:txBody>
          <a:bodyPr/>
          <a:lstStyle>
            <a:lvl1pPr>
              <a:defRPr/>
            </a:lvl1pPr>
          </a:lstStyle>
          <a:p>
            <a:fld id="{A125A5B0-9CEB-244E-B8EF-4C92FC934D50}" type="slidenum">
              <a:rPr lang="en-US" smtClean="0"/>
              <a:pPr/>
              <a:t>‹#›</a:t>
            </a:fld>
            <a:endParaRPr lang="en-US" dirty="0"/>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ADD0212E-7A25-0849-89EE-56194CBDA906}"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ablenrc.org/wp-content/uploads/2019/08/ABLE-2-Pager-w-Roadmap.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hyperlink" Target="https://savewithable.com/il/ho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hyperlink" Target="https://americasavesweek.org/america-saves-week-digital-toolkit-2021/" TargetMode="Externa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savewithable.com/il/home.html" TargetMode="External"/><Relationship Id="rId4" Type="http://schemas.openxmlformats.org/officeDocument/2006/relationships/hyperlink" Target="https://www.ablenr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ttermoneyhabits.bankofamerica.com/en"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fdic.gov/consumers/consumer/moneysmart/index.html" TargetMode="External"/><Relationship Id="rId5" Type="http://schemas.openxmlformats.org/officeDocument/2006/relationships/hyperlink" Target="https://www.nationaldisabilityinstitute.org/downloads/" TargetMode="External"/><Relationship Id="rId4" Type="http://schemas.openxmlformats.org/officeDocument/2006/relationships/hyperlink" Target="http://www.handsonbanking.org/nd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l.clientservice@savewithabl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vewithable.com/il/home.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Module 9: Getting ABLE Ready</a:t>
            </a:r>
          </a:p>
        </p:txBody>
      </p:sp>
    </p:spTree>
    <p:custDataLst>
      <p:tags r:id="rId1"/>
    </p:custDataLst>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Open an ABLE Account (Continued)</a:t>
            </a:r>
          </a:p>
        </p:txBody>
      </p:sp>
      <p:sp>
        <p:nvSpPr>
          <p:cNvPr id="3" name="Content Placeholder 2"/>
          <p:cNvSpPr>
            <a:spLocks noGrp="1"/>
          </p:cNvSpPr>
          <p:nvPr>
            <p:ph idx="1"/>
          </p:nvPr>
        </p:nvSpPr>
        <p:spPr/>
        <p:txBody>
          <a:bodyPr/>
          <a:lstStyle/>
          <a:p>
            <a:pPr lvl="1"/>
            <a:r>
              <a:rPr lang="en-US" sz="2000" dirty="0"/>
              <a:t>Gather information:</a:t>
            </a:r>
          </a:p>
          <a:p>
            <a:pPr lvl="2"/>
            <a:r>
              <a:rPr lang="en-US" sz="2000" dirty="0"/>
              <a:t>Your first and last name</a:t>
            </a:r>
          </a:p>
          <a:p>
            <a:pPr lvl="2"/>
            <a:r>
              <a:rPr lang="en-US" sz="2000" dirty="0"/>
              <a:t>Residential street address</a:t>
            </a:r>
          </a:p>
          <a:p>
            <a:pPr lvl="2"/>
            <a:r>
              <a:rPr lang="en-US" sz="2000" dirty="0"/>
              <a:t>Telephone number</a:t>
            </a:r>
          </a:p>
          <a:p>
            <a:pPr lvl="2"/>
            <a:r>
              <a:rPr lang="en-US" sz="2000" dirty="0"/>
              <a:t>Social Security or taxpayer identification number</a:t>
            </a:r>
          </a:p>
          <a:p>
            <a:pPr lvl="2"/>
            <a:r>
              <a:rPr lang="en-US" sz="2000" dirty="0"/>
              <a:t>Birth date</a:t>
            </a:r>
          </a:p>
          <a:p>
            <a:pPr lvl="2"/>
            <a:r>
              <a:rPr lang="en-US" sz="2000" dirty="0"/>
              <a:t>Your personal bank account number (to pre-schedule contributions from your personal checking or savings account)</a:t>
            </a:r>
          </a:p>
          <a:p>
            <a:pPr lvl="1"/>
            <a:r>
              <a:rPr lang="en-US" sz="2000" dirty="0"/>
              <a:t>You will be asked to set up passwords to review your account information and monthly statements; write these down.</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10</a:t>
            </a:fld>
            <a:endParaRPr lang="en-US" dirty="0"/>
          </a:p>
        </p:txBody>
      </p:sp>
    </p:spTree>
    <p:extLst>
      <p:ext uri="{BB962C8B-B14F-4D97-AF65-F5344CB8AC3E}">
        <p14:creationId xmlns:p14="http://schemas.microsoft.com/office/powerpoint/2010/main" val="3699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ABLE Ready</a:t>
            </a:r>
          </a:p>
        </p:txBody>
      </p:sp>
      <p:sp>
        <p:nvSpPr>
          <p:cNvPr id="3" name="Content Placeholder 2"/>
          <p:cNvSpPr>
            <a:spLocks noGrp="1"/>
          </p:cNvSpPr>
          <p:nvPr>
            <p:ph idx="1"/>
          </p:nvPr>
        </p:nvSpPr>
        <p:spPr>
          <a:xfrm>
            <a:off x="240030" y="3374571"/>
            <a:ext cx="8623935" cy="1523844"/>
          </a:xfrm>
        </p:spPr>
        <p:txBody>
          <a:bodyPr>
            <a:normAutofit/>
          </a:bodyPr>
          <a:lstStyle/>
          <a:p>
            <a:pPr marL="0" indent="0" algn="ctr">
              <a:buNone/>
            </a:pPr>
            <a:r>
              <a:rPr lang="en-US" sz="2400" dirty="0"/>
              <a:t>Defining the Savings Goal</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11</a:t>
            </a:fld>
            <a:endParaRPr lang="en-US" dirty="0"/>
          </a:p>
        </p:txBody>
      </p:sp>
    </p:spTree>
    <p:extLst>
      <p:ext uri="{BB962C8B-B14F-4D97-AF65-F5344CB8AC3E}">
        <p14:creationId xmlns:p14="http://schemas.microsoft.com/office/powerpoint/2010/main" val="203226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3" name="Content Placeholder 2"/>
          <p:cNvSpPr>
            <a:spLocks noGrp="1"/>
          </p:cNvSpPr>
          <p:nvPr>
            <p:ph idx="1"/>
          </p:nvPr>
        </p:nvSpPr>
        <p:spPr/>
        <p:txBody>
          <a:bodyPr>
            <a:normAutofit/>
          </a:bodyPr>
          <a:lstStyle/>
          <a:p>
            <a:r>
              <a:rPr lang="en-US" dirty="0"/>
              <a:t>Savings is money that is set aside for an emergency, a big purchase, a disability event, retirement or other things/opportunities that a person needs or wants to purchase.</a:t>
            </a:r>
          </a:p>
          <a:p>
            <a:r>
              <a:rPr lang="en-US" dirty="0"/>
              <a:t>Often, individuals think that they do not have the money to save or savings is for people who have lots of money. Even a small amount in a savings account can help when a crisis situation, such as needing to move, traveling for a family emergency or paying for transportation, comes up.</a:t>
            </a:r>
          </a:p>
          <a:p>
            <a:r>
              <a:rPr lang="en-US" dirty="0"/>
              <a:t>Saving money can make it possible to move to a safer neighborhood, buy a home, purchase assistive technology or attend events for people with disabilities.</a:t>
            </a:r>
          </a:p>
          <a:p>
            <a:r>
              <a:rPr lang="en-US" dirty="0"/>
              <a:t>ABLE savings can be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12</a:t>
            </a:fld>
            <a:endParaRPr lang="en-US" dirty="0"/>
          </a:p>
        </p:txBody>
      </p:sp>
    </p:spTree>
    <p:custDataLst>
      <p:tags r:id="rId1"/>
    </p:custDataLst>
    <p:extLst>
      <p:ext uri="{BB962C8B-B14F-4D97-AF65-F5344CB8AC3E}">
        <p14:creationId xmlns:p14="http://schemas.microsoft.com/office/powerpoint/2010/main" val="27963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Disability Expenses</a:t>
            </a:r>
          </a:p>
        </p:txBody>
      </p:sp>
      <p:sp>
        <p:nvSpPr>
          <p:cNvPr id="3" name="Content Placeholder 2"/>
          <p:cNvSpPr>
            <a:spLocks noGrp="1"/>
          </p:cNvSpPr>
          <p:nvPr>
            <p:ph idx="1"/>
          </p:nvPr>
        </p:nvSpPr>
        <p:spPr/>
        <p:txBody>
          <a:bodyPr/>
          <a:lstStyle/>
          <a:p>
            <a:pPr marL="0" indent="0">
              <a:buNone/>
            </a:pPr>
            <a:r>
              <a:rPr lang="en-US" altLang="en-US" dirty="0"/>
              <a:t>May include expenses which improve the health, independence and quality of life for the ABLE account owner:</a:t>
            </a:r>
          </a:p>
          <a:p>
            <a:pPr eaLnBrk="0" fontAlgn="base" hangingPunct="0">
              <a:lnSpc>
                <a:spcPct val="100000"/>
              </a:lnSpc>
              <a:spcBef>
                <a:spcPct val="0"/>
              </a:spcBef>
              <a:spcAft>
                <a:spcPct val="0"/>
              </a:spcAft>
              <a:buClrTx/>
            </a:pPr>
            <a:r>
              <a:rPr lang="en-US" altLang="en-US" dirty="0"/>
              <a:t>Assistive technology: standing wheelchair; smart home technology; glasses;</a:t>
            </a:r>
          </a:p>
          <a:p>
            <a:pPr eaLnBrk="0" fontAlgn="base" hangingPunct="0">
              <a:lnSpc>
                <a:spcPct val="100000"/>
              </a:lnSpc>
              <a:spcBef>
                <a:spcPct val="0"/>
              </a:spcBef>
              <a:spcAft>
                <a:spcPct val="0"/>
              </a:spcAft>
              <a:buClrTx/>
            </a:pPr>
            <a:r>
              <a:rPr lang="en-US" altLang="en-US" dirty="0"/>
              <a:t>Disability-specific camp, conferences, travel and vacations;</a:t>
            </a:r>
          </a:p>
          <a:p>
            <a:pPr eaLnBrk="0" fontAlgn="base" hangingPunct="0">
              <a:lnSpc>
                <a:spcPct val="100000"/>
              </a:lnSpc>
              <a:spcBef>
                <a:spcPct val="0"/>
              </a:spcBef>
              <a:spcAft>
                <a:spcPct val="0"/>
              </a:spcAft>
              <a:buClrTx/>
            </a:pPr>
            <a:r>
              <a:rPr lang="en-US" altLang="en-US" dirty="0"/>
              <a:t>Education, private school, college, tutoring;</a:t>
            </a:r>
          </a:p>
          <a:p>
            <a:pPr eaLnBrk="0" fontAlgn="base" hangingPunct="0">
              <a:lnSpc>
                <a:spcPct val="100000"/>
              </a:lnSpc>
              <a:spcBef>
                <a:spcPct val="0"/>
              </a:spcBef>
              <a:spcAft>
                <a:spcPct val="0"/>
              </a:spcAft>
              <a:buClrTx/>
            </a:pPr>
            <a:r>
              <a:rPr lang="en-US" altLang="en-US" dirty="0"/>
              <a:t>Employment and Training: job coach, assistant, certificates and licenses;</a:t>
            </a:r>
          </a:p>
          <a:p>
            <a:pPr eaLnBrk="0" fontAlgn="base" hangingPunct="0">
              <a:lnSpc>
                <a:spcPct val="100000"/>
              </a:lnSpc>
              <a:spcBef>
                <a:spcPct val="0"/>
              </a:spcBef>
              <a:spcAft>
                <a:spcPct val="0"/>
              </a:spcAft>
              <a:buClrTx/>
            </a:pPr>
            <a:r>
              <a:rPr lang="en-US" altLang="en-US" dirty="0"/>
              <a:t>Financial education / coaching / management, administrative services and legal fees;</a:t>
            </a:r>
          </a:p>
          <a:p>
            <a:pPr eaLnBrk="0" fontAlgn="base" hangingPunct="0">
              <a:lnSpc>
                <a:spcPct val="100000"/>
              </a:lnSpc>
              <a:spcBef>
                <a:spcPct val="0"/>
              </a:spcBef>
              <a:spcAft>
                <a:spcPct val="0"/>
              </a:spcAft>
              <a:buClrTx/>
            </a:pPr>
            <a:r>
              <a:rPr lang="en-US" altLang="en-US" dirty="0"/>
              <a:t>Food, including grocery delivery fees;</a:t>
            </a:r>
          </a:p>
          <a:p>
            <a:pPr eaLnBrk="0" fontAlgn="base" hangingPunct="0">
              <a:lnSpc>
                <a:spcPct val="100000"/>
              </a:lnSpc>
              <a:spcBef>
                <a:spcPct val="0"/>
              </a:spcBef>
              <a:spcAft>
                <a:spcPct val="0"/>
              </a:spcAft>
              <a:buClrTx/>
            </a:pPr>
            <a:r>
              <a:rPr lang="en-US" altLang="en-US" dirty="0"/>
              <a:t>Housing: rent, dorm, home purchase, utilities, property taxes;</a:t>
            </a:r>
          </a:p>
          <a:p>
            <a:pPr eaLnBrk="0" fontAlgn="base" hangingPunct="0">
              <a:lnSpc>
                <a:spcPct val="100000"/>
              </a:lnSpc>
              <a:spcBef>
                <a:spcPct val="0"/>
              </a:spcBef>
              <a:spcAft>
                <a:spcPct val="0"/>
              </a:spcAft>
              <a:buClrTx/>
            </a:pPr>
            <a:r>
              <a:rPr lang="en-US" altLang="en-US" dirty="0"/>
              <a:t>Transportation: bus, taxi, train; vehicle purchase / repair;</a:t>
            </a:r>
          </a:p>
          <a:p>
            <a:pPr eaLnBrk="0" fontAlgn="base" hangingPunct="0">
              <a:lnSpc>
                <a:spcPct val="100000"/>
              </a:lnSpc>
              <a:spcBef>
                <a:spcPct val="0"/>
              </a:spcBef>
              <a:spcAft>
                <a:spcPct val="0"/>
              </a:spcAft>
              <a:buClrTx/>
            </a:pPr>
            <a:r>
              <a:rPr lang="en-US" altLang="en-US" dirty="0"/>
              <a:t>Medical Needs: personal care assistance, items not covered by health insurance, elective surgery;</a:t>
            </a:r>
          </a:p>
          <a:p>
            <a:pPr eaLnBrk="0" fontAlgn="base" hangingPunct="0">
              <a:lnSpc>
                <a:spcPct val="100000"/>
              </a:lnSpc>
              <a:spcBef>
                <a:spcPct val="0"/>
              </a:spcBef>
              <a:spcAft>
                <a:spcPct val="0"/>
              </a:spcAft>
              <a:buClrTx/>
            </a:pPr>
            <a:r>
              <a:rPr lang="en-US" altLang="en-US" dirty="0"/>
              <a:t>Funeral and burial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13</a:t>
            </a:fld>
            <a:endParaRPr lang="en-US" dirty="0"/>
          </a:p>
        </p:txBody>
      </p:sp>
    </p:spTree>
    <p:extLst>
      <p:ext uri="{BB962C8B-B14F-4D97-AF65-F5344CB8AC3E}">
        <p14:creationId xmlns:p14="http://schemas.microsoft.com/office/powerpoint/2010/main" val="20332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and Service Provider Role</a:t>
            </a:r>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spcAft>
                <a:spcPts val="600"/>
              </a:spcAft>
            </a:pPr>
            <a:r>
              <a:rPr lang="en-US" dirty="0"/>
              <a:t>Inform people of Illinois ABLE savings and investment account availability; </a:t>
            </a:r>
            <a:r>
              <a:rPr lang="en-US" dirty="0">
                <a:solidFill>
                  <a:schemeClr val="tx1">
                    <a:lumMod val="75000"/>
                    <a:lumOff val="25000"/>
                  </a:schemeClr>
                </a:solidFill>
              </a:rPr>
              <a:t>provide a direct referral to the IL ABLE program for assistance.</a:t>
            </a:r>
          </a:p>
          <a:p>
            <a:pPr lvl="1">
              <a:lnSpc>
                <a:spcPct val="120000"/>
              </a:lnSpc>
              <a:spcBef>
                <a:spcPts val="0"/>
              </a:spcBef>
              <a:spcAft>
                <a:spcPts val="600"/>
              </a:spcAft>
            </a:pPr>
            <a:r>
              <a:rPr lang="en-US" dirty="0">
                <a:solidFill>
                  <a:schemeClr val="tx1">
                    <a:lumMod val="75000"/>
                    <a:lumOff val="25000"/>
                  </a:schemeClr>
                </a:solidFill>
              </a:rPr>
              <a:t>Call 1-888-609-8683 (Monday - Friday, 8:00 am - 5:00 pm CT)</a:t>
            </a:r>
          </a:p>
          <a:p>
            <a:pPr lvl="1">
              <a:lnSpc>
                <a:spcPct val="120000"/>
              </a:lnSpc>
              <a:spcBef>
                <a:spcPts val="0"/>
              </a:spcBef>
              <a:spcAft>
                <a:spcPts val="600"/>
              </a:spcAft>
            </a:pPr>
            <a:r>
              <a:rPr lang="en-US" dirty="0">
                <a:solidFill>
                  <a:schemeClr val="tx1">
                    <a:lumMod val="75000"/>
                    <a:lumOff val="25000"/>
                  </a:schemeClr>
                </a:solidFill>
              </a:rPr>
              <a:t>Email:</a:t>
            </a:r>
            <a:r>
              <a:rPr lang="en-US" dirty="0">
                <a:solidFill>
                  <a:srgbClr val="0000FF"/>
                </a:solidFill>
              </a:rPr>
              <a:t> </a:t>
            </a:r>
            <a:r>
              <a:rPr lang="en-US" u="sng" dirty="0">
                <a:solidFill>
                  <a:srgbClr val="0000FF"/>
                </a:solidFill>
                <a:hlinkClick r:id="rId3"/>
              </a:rPr>
              <a:t>il.clientservice@savewithable.com</a:t>
            </a:r>
            <a:endParaRPr lang="en-US" dirty="0">
              <a:solidFill>
                <a:srgbClr val="0000FF"/>
              </a:solidFill>
            </a:endParaRPr>
          </a:p>
          <a:p>
            <a:pPr>
              <a:lnSpc>
                <a:spcPct val="120000"/>
              </a:lnSpc>
              <a:spcBef>
                <a:spcPts val="0"/>
              </a:spcBef>
              <a:spcAft>
                <a:spcPts val="600"/>
              </a:spcAft>
            </a:pPr>
            <a:r>
              <a:rPr lang="en-US" dirty="0"/>
              <a:t>Help people to understand ABLE eligibility and what documentation helps to support eligibility;</a:t>
            </a:r>
          </a:p>
          <a:p>
            <a:pPr>
              <a:lnSpc>
                <a:spcPct val="120000"/>
              </a:lnSpc>
              <a:spcBef>
                <a:spcPts val="0"/>
              </a:spcBef>
              <a:spcAft>
                <a:spcPts val="600"/>
              </a:spcAft>
            </a:pPr>
            <a:r>
              <a:rPr lang="en-US" dirty="0"/>
              <a:t>Help person with a disability to identify an ABLE circle of support;</a:t>
            </a:r>
          </a:p>
          <a:p>
            <a:pPr>
              <a:lnSpc>
                <a:spcPct val="120000"/>
              </a:lnSpc>
              <a:spcBef>
                <a:spcPts val="0"/>
              </a:spcBef>
              <a:spcAft>
                <a:spcPts val="600"/>
              </a:spcAft>
            </a:pPr>
            <a:r>
              <a:rPr lang="en-US" dirty="0"/>
              <a:t>Help to identify who will open the ABLE account;</a:t>
            </a:r>
          </a:p>
          <a:p>
            <a:pPr>
              <a:lnSpc>
                <a:spcPct val="120000"/>
              </a:lnSpc>
              <a:spcBef>
                <a:spcPts val="0"/>
              </a:spcBef>
              <a:spcAft>
                <a:spcPts val="600"/>
              </a:spcAft>
            </a:pPr>
            <a:r>
              <a:rPr lang="en-US" dirty="0"/>
              <a:t>Encourage a strategy for regular savings;</a:t>
            </a:r>
          </a:p>
          <a:p>
            <a:pPr>
              <a:lnSpc>
                <a:spcPct val="120000"/>
              </a:lnSpc>
              <a:spcBef>
                <a:spcPts val="0"/>
              </a:spcBef>
              <a:spcAft>
                <a:spcPts val="600"/>
              </a:spcAft>
            </a:pPr>
            <a:r>
              <a:rPr lang="en-US" dirty="0"/>
              <a:t>Align ABLE savings and financial stability with programmatic goals:</a:t>
            </a:r>
          </a:p>
          <a:p>
            <a:pPr lvl="1">
              <a:lnSpc>
                <a:spcPct val="120000"/>
              </a:lnSpc>
              <a:spcBef>
                <a:spcPts val="0"/>
              </a:spcBef>
              <a:spcAft>
                <a:spcPts val="600"/>
              </a:spcAft>
            </a:pPr>
            <a:r>
              <a:rPr lang="en-US" sz="2000" dirty="0"/>
              <a:t>Advanced education and training;</a:t>
            </a:r>
          </a:p>
          <a:p>
            <a:pPr lvl="1">
              <a:lnSpc>
                <a:spcPct val="120000"/>
              </a:lnSpc>
              <a:spcBef>
                <a:spcPts val="0"/>
              </a:spcBef>
              <a:spcAft>
                <a:spcPts val="600"/>
              </a:spcAft>
            </a:pPr>
            <a:r>
              <a:rPr lang="en-US" sz="2000" dirty="0"/>
              <a:t>Increased employment;</a:t>
            </a:r>
          </a:p>
          <a:p>
            <a:pPr lvl="1">
              <a:lnSpc>
                <a:spcPct val="120000"/>
              </a:lnSpc>
              <a:spcBef>
                <a:spcPts val="0"/>
              </a:spcBef>
              <a:spcAft>
                <a:spcPts val="600"/>
              </a:spcAft>
            </a:pPr>
            <a:r>
              <a:rPr lang="en-US" sz="2000" dirty="0"/>
              <a:t>Increased financial stability for future.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14</a:t>
            </a:fld>
            <a:endParaRPr lang="en-US" dirty="0"/>
          </a:p>
        </p:txBody>
      </p:sp>
    </p:spTree>
    <p:custDataLst>
      <p:tags r:id="rId1"/>
    </p:custDataLst>
    <p:extLst>
      <p:ext uri="{BB962C8B-B14F-4D97-AF65-F5344CB8AC3E}">
        <p14:creationId xmlns:p14="http://schemas.microsoft.com/office/powerpoint/2010/main" val="49767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5" y="628154"/>
            <a:ext cx="8901112" cy="1156335"/>
          </a:xfrm>
        </p:spPr>
        <p:txBody>
          <a:bodyPr>
            <a:noAutofit/>
          </a:bodyPr>
          <a:lstStyle/>
          <a:p>
            <a:r>
              <a:rPr lang="en-US" dirty="0"/>
              <a:t>Practitioners: How Do I Get Individuals/ Families to Think About an ABLE Account?</a:t>
            </a:r>
          </a:p>
        </p:txBody>
      </p:sp>
      <p:sp>
        <p:nvSpPr>
          <p:cNvPr id="3" name="Content Placeholder 2"/>
          <p:cNvSpPr>
            <a:spLocks noGrp="1"/>
          </p:cNvSpPr>
          <p:nvPr>
            <p:ph idx="1"/>
          </p:nvPr>
        </p:nvSpPr>
        <p:spPr>
          <a:xfrm>
            <a:off x="312482" y="1784489"/>
            <a:ext cx="8583038" cy="3914775"/>
          </a:xfrm>
        </p:spPr>
        <p:txBody>
          <a:bodyPr>
            <a:noAutofit/>
          </a:bodyPr>
          <a:lstStyle/>
          <a:p>
            <a:pPr marL="0" indent="0">
              <a:buNone/>
            </a:pPr>
            <a:r>
              <a:rPr lang="en-US" dirty="0">
                <a:latin typeface="Arial" charset="0"/>
                <a:ea typeface="Arial" charset="0"/>
                <a:cs typeface="Arial" charset="0"/>
              </a:rPr>
              <a:t>Identify key moments in the conversation:</a:t>
            </a:r>
          </a:p>
          <a:p>
            <a:r>
              <a:rPr lang="en-US" dirty="0">
                <a:latin typeface="Arial" charset="0"/>
                <a:ea typeface="Arial" charset="0"/>
                <a:cs typeface="Arial" charset="0"/>
              </a:rPr>
              <a:t>Examples of key moments to have the conversation about opening an ABLE Account. If the individual says,</a:t>
            </a:r>
          </a:p>
          <a:p>
            <a:pPr lvl="1"/>
            <a:r>
              <a:rPr lang="en-US" sz="2000" dirty="0">
                <a:latin typeface="Arial" charset="0"/>
                <a:ea typeface="Arial" charset="0"/>
                <a:cs typeface="Arial" charset="0"/>
              </a:rPr>
              <a:t>“I cannot save over $2,000 or I will lose my benefits.”</a:t>
            </a:r>
          </a:p>
          <a:p>
            <a:pPr lvl="1"/>
            <a:r>
              <a:rPr lang="en-US" sz="2000" dirty="0">
                <a:latin typeface="Arial" charset="0"/>
                <a:ea typeface="Arial" charset="0"/>
                <a:cs typeface="Arial" charset="0"/>
              </a:rPr>
              <a:t>“I have to spend down and go shopping because I am almost to $2,000 in my savings limit.”</a:t>
            </a:r>
          </a:p>
          <a:p>
            <a:pPr lvl="1"/>
            <a:r>
              <a:rPr lang="en-US" sz="2000" dirty="0">
                <a:latin typeface="Arial" charset="0"/>
                <a:ea typeface="Arial" charset="0"/>
                <a:cs typeface="Arial" charset="0"/>
              </a:rPr>
              <a:t>“I want to work, but I don’t want to work for free.”</a:t>
            </a:r>
          </a:p>
          <a:p>
            <a:pPr lvl="1"/>
            <a:r>
              <a:rPr lang="en-US" sz="2000" dirty="0">
                <a:latin typeface="Arial" charset="0"/>
                <a:ea typeface="Arial" charset="0"/>
                <a:cs typeface="Arial" charset="0"/>
              </a:rPr>
              <a:t>“My grandfather died and left me some money.”</a:t>
            </a:r>
          </a:p>
          <a:p>
            <a:pPr lvl="1"/>
            <a:r>
              <a:rPr lang="en-US" sz="2000" dirty="0">
                <a:latin typeface="Arial" charset="0"/>
                <a:ea typeface="Arial" charset="0"/>
                <a:cs typeface="Arial" charset="0"/>
              </a:rPr>
              <a:t>“I am keeping my money under the mattress.”</a:t>
            </a:r>
          </a:p>
          <a:p>
            <a:pPr lvl="1"/>
            <a:r>
              <a:rPr lang="en-US" sz="2000" dirty="0">
                <a:latin typeface="Arial" charset="0"/>
                <a:ea typeface="Arial" charset="0"/>
                <a:cs typeface="Arial" charset="0"/>
              </a:rPr>
              <a:t>“I would like to own a home someday.”</a:t>
            </a:r>
          </a:p>
          <a:p>
            <a:pPr marL="298450" lvl="1" indent="-285750">
              <a:buClr>
                <a:srgbClr val="575759"/>
              </a:buClr>
              <a:buSzPct val="145000"/>
              <a:buFont typeface="Arial" charset="0"/>
              <a:buChar char="•"/>
            </a:pPr>
            <a:r>
              <a:rPr lang="en-US" sz="2000" dirty="0">
                <a:latin typeface="Arial" charset="0"/>
                <a:ea typeface="Arial" charset="0"/>
                <a:cs typeface="Arial" charset="0"/>
              </a:rPr>
              <a:t>Each of these statements are opportunities to introduce ABLE accounts.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15</a:t>
            </a:fld>
            <a:endParaRPr lang="en-US" dirty="0"/>
          </a:p>
        </p:txBody>
      </p:sp>
    </p:spTree>
    <p:custDataLst>
      <p:tags r:id="rId1"/>
    </p:custDataLst>
    <p:extLst>
      <p:ext uri="{BB962C8B-B14F-4D97-AF65-F5344CB8AC3E}">
        <p14:creationId xmlns:p14="http://schemas.microsoft.com/office/powerpoint/2010/main" val="428336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894771"/>
          </a:xfrm>
        </p:spPr>
        <p:txBody>
          <a:bodyPr>
            <a:noAutofit/>
          </a:bodyPr>
          <a:lstStyle/>
          <a:p>
            <a:r>
              <a:rPr lang="en-US" dirty="0"/>
              <a:t>Opportunities to Incorporate ABLE Account Information in Service Delivery</a:t>
            </a:r>
          </a:p>
        </p:txBody>
      </p:sp>
      <p:sp>
        <p:nvSpPr>
          <p:cNvPr id="3" name="Content Placeholder 2"/>
          <p:cNvSpPr>
            <a:spLocks noGrp="1"/>
          </p:cNvSpPr>
          <p:nvPr>
            <p:ph idx="1"/>
          </p:nvPr>
        </p:nvSpPr>
        <p:spPr>
          <a:xfrm>
            <a:off x="240031" y="2000250"/>
            <a:ext cx="8775382" cy="4271963"/>
          </a:xfrm>
        </p:spPr>
        <p:txBody>
          <a:bodyPr>
            <a:noAutofit/>
          </a:bodyPr>
          <a:lstStyle/>
          <a:p>
            <a:r>
              <a:rPr lang="en-US" dirty="0"/>
              <a:t>Intake process (if individual is not in a crisis situation)</a:t>
            </a:r>
          </a:p>
          <a:p>
            <a:pPr lvl="1"/>
            <a:r>
              <a:rPr lang="en-US" sz="2000" dirty="0"/>
              <a:t>Utilize the Financial Well-Being Assessment to see where the individual is in terms of  their current financial situation. The information the individual shares will provide multiple opportunities to encourage the individual to open an ABLE account.</a:t>
            </a:r>
          </a:p>
          <a:p>
            <a:r>
              <a:rPr lang="en-US" dirty="0"/>
              <a:t>While working towards an employment goal – incorporate financial supports, ABLE savings and financial goals into the Individual Employment Plan and into the Discovery Process;</a:t>
            </a:r>
          </a:p>
          <a:p>
            <a:r>
              <a:rPr lang="en-US" dirty="0"/>
              <a:t>Payday; a portion of income can be saved in ABLE;</a:t>
            </a:r>
          </a:p>
          <a:p>
            <a:r>
              <a:rPr lang="en-US" dirty="0"/>
              <a:t>Tax filing; a tax refund can be saved within an ABLE account; AND</a:t>
            </a:r>
          </a:p>
          <a:p>
            <a:r>
              <a:rPr lang="en-US" dirty="0"/>
              <a:t>Birthdays and holidays; a gift of money can be directly deposited into an ABLE account.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16</a:t>
            </a:fld>
            <a:endParaRPr lang="en-US" dirty="0"/>
          </a:p>
        </p:txBody>
      </p:sp>
    </p:spTree>
    <p:custDataLst>
      <p:tags r:id="rId1"/>
    </p:custDataLst>
    <p:extLst>
      <p:ext uri="{BB962C8B-B14F-4D97-AF65-F5344CB8AC3E}">
        <p14:creationId xmlns:p14="http://schemas.microsoft.com/office/powerpoint/2010/main" val="10969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34029"/>
            <a:ext cx="8623935" cy="640080"/>
          </a:xfrm>
        </p:spPr>
        <p:txBody>
          <a:bodyPr>
            <a:noAutofit/>
          </a:bodyPr>
          <a:lstStyle/>
          <a:p>
            <a:r>
              <a:rPr lang="en-US" dirty="0"/>
              <a:t>Opportunities to Incorporate ABLE Account Information in Service Delivery (Continued)</a:t>
            </a:r>
          </a:p>
        </p:txBody>
      </p:sp>
      <p:sp>
        <p:nvSpPr>
          <p:cNvPr id="3" name="Content Placeholder 2"/>
          <p:cNvSpPr>
            <a:spLocks noGrp="1"/>
          </p:cNvSpPr>
          <p:nvPr>
            <p:ph idx="1"/>
          </p:nvPr>
        </p:nvSpPr>
        <p:spPr>
          <a:xfrm>
            <a:off x="240031" y="1883256"/>
            <a:ext cx="8623935" cy="4606165"/>
          </a:xfrm>
        </p:spPr>
        <p:txBody>
          <a:bodyPr>
            <a:normAutofit/>
          </a:bodyPr>
          <a:lstStyle/>
          <a:p>
            <a:r>
              <a:rPr lang="en-US" dirty="0"/>
              <a:t>Benefits counseling session; costs for IRWEs or Blind Work Expenses can be saved and paid for from an ABLE account;</a:t>
            </a:r>
          </a:p>
          <a:p>
            <a:r>
              <a:rPr lang="en-US" dirty="0"/>
              <a:t>Transition programming – incorporate opening and savings within an ABLE account into the written Individual Education Plan;</a:t>
            </a:r>
          </a:p>
          <a:p>
            <a:r>
              <a:rPr lang="en-US" dirty="0"/>
              <a:t>Future planning with families and other supports; build a Circle of Support;</a:t>
            </a:r>
          </a:p>
          <a:p>
            <a:r>
              <a:rPr lang="en-US" dirty="0"/>
              <a:t>Post-crisis situation planning; discuss ideas about savings for emergencies;</a:t>
            </a:r>
          </a:p>
          <a:p>
            <a:r>
              <a:rPr lang="en-US" dirty="0"/>
              <a:t>Incorporate dialogue and money management activities into job clubs, support groups for the individual and for the family.</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17</a:t>
            </a:fld>
            <a:endParaRPr lang="en-US" dirty="0"/>
          </a:p>
        </p:txBody>
      </p:sp>
    </p:spTree>
    <p:extLst>
      <p:ext uri="{BB962C8B-B14F-4D97-AF65-F5344CB8AC3E}">
        <p14:creationId xmlns:p14="http://schemas.microsoft.com/office/powerpoint/2010/main" val="4854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54" y="944592"/>
            <a:ext cx="8998146" cy="640080"/>
          </a:xfrm>
        </p:spPr>
        <p:txBody>
          <a:bodyPr>
            <a:noAutofit/>
          </a:bodyPr>
          <a:lstStyle/>
          <a:p>
            <a:r>
              <a:rPr lang="en-US" dirty="0"/>
              <a:t>Practitioner’s Checklist to Getting</a:t>
            </a:r>
            <a:br>
              <a:rPr lang="en-US" dirty="0"/>
            </a:br>
            <a:r>
              <a:rPr lang="en-US" dirty="0"/>
              <a:t>ABLE Ready</a:t>
            </a:r>
          </a:p>
        </p:txBody>
      </p:sp>
      <p:sp>
        <p:nvSpPr>
          <p:cNvPr id="3" name="Content Placeholder 2"/>
          <p:cNvSpPr>
            <a:spLocks noGrp="1"/>
          </p:cNvSpPr>
          <p:nvPr>
            <p:ph idx="1"/>
          </p:nvPr>
        </p:nvSpPr>
        <p:spPr>
          <a:xfrm>
            <a:off x="260154" y="2068022"/>
            <a:ext cx="8789669" cy="4687541"/>
          </a:xfrm>
        </p:spPr>
        <p:txBody>
          <a:bodyPr>
            <a:noAutofit/>
          </a:bodyPr>
          <a:lstStyle/>
          <a:p>
            <a:r>
              <a:rPr lang="en-US" dirty="0"/>
              <a:t>Build knowledge on ABLE accounts: review Getting ABLE Ready curriculum</a:t>
            </a:r>
          </a:p>
          <a:p>
            <a:pPr lvl="1"/>
            <a:r>
              <a:rPr lang="en-US" sz="2000" dirty="0"/>
              <a:t>Review videos and other resources on the ABLE National Resource Center website: </a:t>
            </a:r>
            <a:r>
              <a:rPr lang="en-US" sz="2000" dirty="0">
                <a:hlinkClick r:id="rId3"/>
              </a:rPr>
              <a:t>ablenrc.org</a:t>
            </a:r>
            <a:endParaRPr lang="en-US" sz="2000" dirty="0"/>
          </a:p>
          <a:p>
            <a:r>
              <a:rPr lang="en-US" dirty="0"/>
              <a:t>Print out materials on ABLE to have on hand when the conversation comes up with individuals you serve. Post fliers, post messaging on agency website and on organization’s social media accounts: </a:t>
            </a:r>
            <a:r>
              <a:rPr lang="en-US" dirty="0">
                <a:hlinkClick r:id="rId4"/>
              </a:rPr>
              <a:t>ablenrc.org/wp-content/uploads/2019/08/ABLE-2-Pager-w-Roadmap.pdf</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18</a:t>
            </a:fld>
            <a:endParaRPr lang="en-US" dirty="0"/>
          </a:p>
        </p:txBody>
      </p:sp>
    </p:spTree>
    <p:custDataLst>
      <p:tags r:id="rId1"/>
    </p:custDataLst>
    <p:extLst>
      <p:ext uri="{BB962C8B-B14F-4D97-AF65-F5344CB8AC3E}">
        <p14:creationId xmlns:p14="http://schemas.microsoft.com/office/powerpoint/2010/main" val="263437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909059"/>
          </a:xfrm>
        </p:spPr>
        <p:txBody>
          <a:bodyPr>
            <a:noAutofit/>
          </a:bodyPr>
          <a:lstStyle/>
          <a:p>
            <a:r>
              <a:rPr lang="en-US" dirty="0"/>
              <a:t>Practitioner’s Checklist to Getting ABLE Ready (Continued)</a:t>
            </a:r>
          </a:p>
        </p:txBody>
      </p:sp>
      <p:sp>
        <p:nvSpPr>
          <p:cNvPr id="3" name="Content Placeholder 2"/>
          <p:cNvSpPr>
            <a:spLocks noGrp="1"/>
          </p:cNvSpPr>
          <p:nvPr>
            <p:ph idx="1"/>
          </p:nvPr>
        </p:nvSpPr>
        <p:spPr>
          <a:xfrm>
            <a:off x="240032" y="1828800"/>
            <a:ext cx="8623935" cy="4591878"/>
          </a:xfrm>
        </p:spPr>
        <p:txBody>
          <a:bodyPr/>
          <a:lstStyle/>
          <a:p>
            <a:r>
              <a:rPr lang="en-US" dirty="0"/>
              <a:t>Go to Illinois ABLE website and review application process and become familiar with it. You most likely will get questions from individuals who may not understand how to navigate the website: </a:t>
            </a:r>
            <a:r>
              <a:rPr lang="en-US" dirty="0">
                <a:hlinkClick r:id="rId2"/>
              </a:rPr>
              <a:t>savewithable.com/il/home.html</a:t>
            </a:r>
            <a:endParaRPr lang="en-US" dirty="0"/>
          </a:p>
          <a:p>
            <a:pPr lvl="1"/>
            <a:r>
              <a:rPr lang="en-US" dirty="0">
                <a:solidFill>
                  <a:schemeClr val="tx1">
                    <a:lumMod val="75000"/>
                    <a:lumOff val="25000"/>
                  </a:schemeClr>
                </a:solidFill>
              </a:rPr>
              <a:t>Call 1-888-609-8683 (Monday - Friday, 8:00 am - 5:00 pm CT)</a:t>
            </a:r>
          </a:p>
          <a:p>
            <a:pPr lvl="1"/>
            <a:r>
              <a:rPr lang="en-US" dirty="0">
                <a:solidFill>
                  <a:schemeClr val="tx1">
                    <a:lumMod val="75000"/>
                    <a:lumOff val="25000"/>
                  </a:schemeClr>
                </a:solidFill>
              </a:rPr>
              <a:t>Email: </a:t>
            </a:r>
            <a:r>
              <a:rPr lang="en-US" u="sng" dirty="0">
                <a:solidFill>
                  <a:srgbClr val="0000FF"/>
                </a:solidFill>
                <a:hlinkClick r:id="rId3"/>
              </a:rPr>
              <a:t>il.clientservice@savewithable.com</a:t>
            </a:r>
            <a:endParaRPr lang="en-US" dirty="0"/>
          </a:p>
          <a:p>
            <a:r>
              <a:rPr lang="en-US" dirty="0"/>
              <a:t>Identify contacts and relationships with Illinois ABLE and other ABLE experts to find answers to your questions;</a:t>
            </a:r>
          </a:p>
          <a:p>
            <a:r>
              <a:rPr lang="en-US" dirty="0"/>
              <a:t>Participate or host an ABLE awareness event for staff, families or individuals; or</a:t>
            </a:r>
          </a:p>
          <a:p>
            <a:r>
              <a:rPr lang="en-US" dirty="0"/>
              <a:t>Offer Spending Plan Development Workshops.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19</a:t>
            </a:fld>
            <a:endParaRPr lang="en-US" dirty="0"/>
          </a:p>
        </p:txBody>
      </p:sp>
    </p:spTree>
    <p:extLst>
      <p:ext uri="{BB962C8B-B14F-4D97-AF65-F5344CB8AC3E}">
        <p14:creationId xmlns:p14="http://schemas.microsoft.com/office/powerpoint/2010/main" val="206771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a:p>
        </p:txBody>
      </p:sp>
    </p:spTree>
    <p:extLst>
      <p:ext uri="{BB962C8B-B14F-4D97-AF65-F5344CB8AC3E}">
        <p14:creationId xmlns:p14="http://schemas.microsoft.com/office/powerpoint/2010/main" val="140790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2526"/>
            <a:ext cx="7700962" cy="411647"/>
          </a:xfrm>
        </p:spPr>
        <p:txBody>
          <a:bodyPr>
            <a:normAutofit fontScale="90000"/>
          </a:bodyPr>
          <a:lstStyle/>
          <a:p>
            <a:r>
              <a:rPr lang="en-US" dirty="0"/>
              <a:t>Example Spending Plan Expenses</a:t>
            </a:r>
          </a:p>
        </p:txBody>
      </p:sp>
      <p:graphicFrame>
        <p:nvGraphicFramePr>
          <p:cNvPr id="9" name="Content Placeholder 8" descr="Example of a spending plan - a list of all expenses."/>
          <p:cNvGraphicFramePr>
            <a:graphicFrameLocks noGrp="1"/>
          </p:cNvGraphicFramePr>
          <p:nvPr>
            <p:ph idx="1"/>
            <p:extLst>
              <p:ext uri="{D42A27DB-BD31-4B8C-83A1-F6EECF244321}">
                <p14:modId xmlns:p14="http://schemas.microsoft.com/office/powerpoint/2010/main" val="2057456727"/>
              </p:ext>
            </p:extLst>
          </p:nvPr>
        </p:nvGraphicFramePr>
        <p:xfrm>
          <a:off x="345963" y="1174173"/>
          <a:ext cx="8109067" cy="5525995"/>
        </p:xfrm>
        <a:graphic>
          <a:graphicData uri="http://schemas.openxmlformats.org/drawingml/2006/table">
            <a:tbl>
              <a:tblPr firstRow="1">
                <a:tableStyleId>{5C22544A-7EE6-4342-B048-85BDC9FD1C3A}</a:tableStyleId>
              </a:tblPr>
              <a:tblGrid>
                <a:gridCol w="3415545">
                  <a:extLst>
                    <a:ext uri="{9D8B030D-6E8A-4147-A177-3AD203B41FA5}">
                      <a16:colId xmlns:a16="http://schemas.microsoft.com/office/drawing/2014/main" val="20000"/>
                    </a:ext>
                  </a:extLst>
                </a:gridCol>
                <a:gridCol w="768928">
                  <a:extLst>
                    <a:ext uri="{9D8B030D-6E8A-4147-A177-3AD203B41FA5}">
                      <a16:colId xmlns:a16="http://schemas.microsoft.com/office/drawing/2014/main" val="20001"/>
                    </a:ext>
                  </a:extLst>
                </a:gridCol>
                <a:gridCol w="121522">
                  <a:extLst>
                    <a:ext uri="{9D8B030D-6E8A-4147-A177-3AD203B41FA5}">
                      <a16:colId xmlns:a16="http://schemas.microsoft.com/office/drawing/2014/main" val="20002"/>
                    </a:ext>
                  </a:extLst>
                </a:gridCol>
                <a:gridCol w="3138054">
                  <a:extLst>
                    <a:ext uri="{9D8B030D-6E8A-4147-A177-3AD203B41FA5}">
                      <a16:colId xmlns:a16="http://schemas.microsoft.com/office/drawing/2014/main" val="20003"/>
                    </a:ext>
                  </a:extLst>
                </a:gridCol>
                <a:gridCol w="665018">
                  <a:extLst>
                    <a:ext uri="{9D8B030D-6E8A-4147-A177-3AD203B41FA5}">
                      <a16:colId xmlns:a16="http://schemas.microsoft.com/office/drawing/2014/main" val="20004"/>
                    </a:ext>
                  </a:extLst>
                </a:gridCol>
              </a:tblGrid>
              <a:tr h="260967">
                <a:tc>
                  <a:txBody>
                    <a:bodyPr/>
                    <a:lstStyle/>
                    <a:p>
                      <a:pPr algn="l" fontAlgn="b">
                        <a:spcAft>
                          <a:spcPts val="300"/>
                        </a:spcAft>
                      </a:pPr>
                      <a:r>
                        <a:rPr lang="en-US" sz="1500" b="1" i="0" u="none" strike="noStrike" dirty="0">
                          <a:solidFill>
                            <a:schemeClr val="bg1"/>
                          </a:solidFill>
                          <a:effectLst/>
                          <a:latin typeface="+mn-lt"/>
                        </a:rPr>
                        <a:t>Items</a:t>
                      </a:r>
                    </a:p>
                  </a:txBody>
                  <a:tcPr marR="4682" marT="4682" marB="0"/>
                </a:tc>
                <a:tc>
                  <a:txBody>
                    <a:bodyPr/>
                    <a:lstStyle/>
                    <a:p>
                      <a:pPr algn="l" fontAlgn="b">
                        <a:spcAft>
                          <a:spcPts val="300"/>
                        </a:spcAft>
                      </a:pPr>
                      <a:r>
                        <a:rPr lang="en-US" sz="1500" b="1" i="0" u="none" strike="noStrike" dirty="0">
                          <a:solidFill>
                            <a:schemeClr val="bg1"/>
                          </a:solidFill>
                          <a:effectLst/>
                          <a:latin typeface="+mn-lt"/>
                        </a:rPr>
                        <a:t>Cost</a:t>
                      </a:r>
                    </a:p>
                  </a:txBody>
                  <a:tcPr marR="4682" marT="4682" marB="0"/>
                </a:tc>
                <a:tc>
                  <a:txBody>
                    <a:bodyPr/>
                    <a:lstStyle/>
                    <a:p>
                      <a:pPr algn="r" fontAlgn="b">
                        <a:spcAft>
                          <a:spcPts val="300"/>
                        </a:spcAft>
                      </a:pPr>
                      <a:endParaRPr lang="en-US" sz="1500" b="1" i="0" u="none" strike="noStrike" dirty="0">
                        <a:solidFill>
                          <a:schemeClr val="bg1"/>
                        </a:solidFill>
                        <a:effectLst/>
                        <a:latin typeface="+mn-lt"/>
                      </a:endParaRPr>
                    </a:p>
                  </a:txBody>
                  <a:tcPr marR="4682" marT="4682" marB="0"/>
                </a:tc>
                <a:tc>
                  <a:txBody>
                    <a:bodyPr/>
                    <a:lstStyle/>
                    <a:p>
                      <a:pPr algn="l" fontAlgn="b">
                        <a:spcAft>
                          <a:spcPts val="300"/>
                        </a:spcAft>
                      </a:pPr>
                      <a:r>
                        <a:rPr lang="en-US" sz="1500" b="1" i="0" u="none" strike="noStrike" dirty="0">
                          <a:solidFill>
                            <a:schemeClr val="bg1"/>
                          </a:solidFill>
                          <a:effectLst/>
                          <a:latin typeface="+mn-lt"/>
                        </a:rPr>
                        <a:t>Item</a:t>
                      </a:r>
                    </a:p>
                  </a:txBody>
                  <a:tcPr marR="4682" marT="4682" marB="0"/>
                </a:tc>
                <a:tc>
                  <a:txBody>
                    <a:bodyPr/>
                    <a:lstStyle/>
                    <a:p>
                      <a:pPr algn="l" fontAlgn="b">
                        <a:spcAft>
                          <a:spcPts val="300"/>
                        </a:spcAft>
                      </a:pPr>
                      <a:r>
                        <a:rPr lang="en-US" sz="1500" b="1" i="0" u="none" strike="noStrike" dirty="0">
                          <a:solidFill>
                            <a:schemeClr val="bg1"/>
                          </a:solidFill>
                          <a:effectLst/>
                          <a:latin typeface="+mn-lt"/>
                        </a:rPr>
                        <a:t>Cost</a:t>
                      </a:r>
                    </a:p>
                  </a:txBody>
                  <a:tcPr marR="4682" marT="4682" marB="0"/>
                </a:tc>
                <a:extLst>
                  <a:ext uri="{0D108BD9-81ED-4DB2-BD59-A6C34878D82A}">
                    <a16:rowId xmlns:a16="http://schemas.microsoft.com/office/drawing/2014/main" val="10017"/>
                  </a:ext>
                </a:extLst>
              </a:tr>
              <a:tr h="274405">
                <a:tc>
                  <a:txBody>
                    <a:bodyPr/>
                    <a:lstStyle/>
                    <a:p>
                      <a:pPr algn="l" fontAlgn="b">
                        <a:spcAft>
                          <a:spcPts val="300"/>
                        </a:spcAft>
                      </a:pPr>
                      <a:r>
                        <a:rPr lang="en-US" sz="1500" u="none" strike="noStrike" dirty="0">
                          <a:effectLst/>
                          <a:latin typeface="+mn-lt"/>
                        </a:rPr>
                        <a:t>Rent / Mortgage (use SSI income)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$350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Child Support / Alimony paid</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0"/>
                  </a:ext>
                </a:extLst>
              </a:tr>
              <a:tr h="274405">
                <a:tc>
                  <a:txBody>
                    <a:bodyPr/>
                    <a:lstStyle/>
                    <a:p>
                      <a:pPr algn="l" fontAlgn="b">
                        <a:spcAft>
                          <a:spcPts val="300"/>
                        </a:spcAft>
                      </a:pPr>
                      <a:r>
                        <a:rPr lang="en-US" sz="1500" u="none" strike="noStrike" dirty="0">
                          <a:effectLst/>
                          <a:latin typeface="+mn-lt"/>
                        </a:rPr>
                        <a:t>Household Repairs $100 - $300</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Personal Care (haircuts, salon, nails, tattoos)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$15</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1"/>
                  </a:ext>
                </a:extLst>
              </a:tr>
              <a:tr h="274405">
                <a:tc>
                  <a:txBody>
                    <a:bodyPr/>
                    <a:lstStyle/>
                    <a:p>
                      <a:pPr algn="l" fontAlgn="b">
                        <a:spcAft>
                          <a:spcPts val="300"/>
                        </a:spcAft>
                      </a:pPr>
                      <a:r>
                        <a:rPr lang="en-US" sz="1500" u="none" strike="noStrike" dirty="0">
                          <a:effectLst/>
                          <a:latin typeface="+mn-lt"/>
                        </a:rPr>
                        <a:t>Property / School Taxes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Entertainment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$40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2"/>
                  </a:ext>
                </a:extLst>
              </a:tr>
              <a:tr h="274405">
                <a:tc>
                  <a:txBody>
                    <a:bodyPr/>
                    <a:lstStyle/>
                    <a:p>
                      <a:pPr algn="l" fontAlgn="b">
                        <a:spcAft>
                          <a:spcPts val="300"/>
                        </a:spcAft>
                      </a:pPr>
                      <a:r>
                        <a:rPr lang="en-US" sz="1500" u="none" strike="noStrike" dirty="0">
                          <a:effectLst/>
                          <a:latin typeface="+mn-lt"/>
                        </a:rPr>
                        <a:t>Heat / Air Conditioning (use SSI income)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Laundry</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3"/>
                  </a:ext>
                </a:extLst>
              </a:tr>
              <a:tr h="274405">
                <a:tc>
                  <a:txBody>
                    <a:bodyPr/>
                    <a:lstStyle/>
                    <a:p>
                      <a:pPr algn="l" fontAlgn="b">
                        <a:spcAft>
                          <a:spcPts val="300"/>
                        </a:spcAft>
                      </a:pPr>
                      <a:r>
                        <a:rPr lang="en-US" sz="1500" u="none" strike="noStrike" dirty="0">
                          <a:effectLst/>
                          <a:latin typeface="+mn-lt"/>
                        </a:rPr>
                        <a:t>Electricity (use SSI income)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$30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Newspapers / Magazines / Books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4"/>
                  </a:ext>
                </a:extLst>
              </a:tr>
              <a:tr h="274405">
                <a:tc>
                  <a:txBody>
                    <a:bodyPr/>
                    <a:lstStyle/>
                    <a:p>
                      <a:pPr algn="l" fontAlgn="b">
                        <a:spcAft>
                          <a:spcPts val="300"/>
                        </a:spcAft>
                      </a:pPr>
                      <a:r>
                        <a:rPr lang="en-US" sz="1500" u="none" strike="noStrike" dirty="0">
                          <a:effectLst/>
                          <a:latin typeface="+mn-lt"/>
                        </a:rPr>
                        <a:t>Water</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Pet Food and Veterinary</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5"/>
                  </a:ext>
                </a:extLst>
              </a:tr>
              <a:tr h="274253">
                <a:tc>
                  <a:txBody>
                    <a:bodyPr/>
                    <a:lstStyle/>
                    <a:p>
                      <a:pPr algn="l" fontAlgn="b">
                        <a:spcAft>
                          <a:spcPts val="300"/>
                        </a:spcAft>
                      </a:pPr>
                      <a:r>
                        <a:rPr lang="en-US" sz="1500" u="none" strike="noStrike" dirty="0">
                          <a:effectLst/>
                          <a:latin typeface="+mn-lt"/>
                        </a:rPr>
                        <a:t>Groceries ($325 per adult) (SSI and SNAP)</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$150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Gifts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$10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6"/>
                  </a:ext>
                </a:extLst>
              </a:tr>
              <a:tr h="259773">
                <a:tc>
                  <a:txBody>
                    <a:bodyPr/>
                    <a:lstStyle/>
                    <a:p>
                      <a:pPr algn="l" fontAlgn="b">
                        <a:spcAft>
                          <a:spcPts val="300"/>
                        </a:spcAft>
                      </a:pPr>
                      <a:r>
                        <a:rPr lang="en-US" sz="1500" u="none" strike="noStrike" dirty="0">
                          <a:effectLst/>
                          <a:latin typeface="+mn-lt"/>
                        </a:rPr>
                        <a:t>Insurance (auto / homeowners / life)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Tobacco / Alcohol / Lottery</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7"/>
                  </a:ext>
                </a:extLst>
              </a:tr>
              <a:tr h="274405">
                <a:tc>
                  <a:txBody>
                    <a:bodyPr/>
                    <a:lstStyle/>
                    <a:p>
                      <a:pPr algn="l" fontAlgn="b">
                        <a:spcAft>
                          <a:spcPts val="300"/>
                        </a:spcAft>
                      </a:pPr>
                      <a:r>
                        <a:rPr lang="en-US" sz="1500" u="none" strike="noStrike" dirty="0">
                          <a:effectLst/>
                          <a:latin typeface="+mn-lt"/>
                        </a:rPr>
                        <a:t>Medical (premium &amp; co-payments)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$6</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Church / Charities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$20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8"/>
                  </a:ext>
                </a:extLst>
              </a:tr>
              <a:tr h="274405">
                <a:tc>
                  <a:txBody>
                    <a:bodyPr/>
                    <a:lstStyle/>
                    <a:p>
                      <a:pPr algn="l" fontAlgn="b">
                        <a:spcAft>
                          <a:spcPts val="300"/>
                        </a:spcAft>
                      </a:pPr>
                      <a:r>
                        <a:rPr lang="en-US" sz="1500" u="none" strike="noStrike" dirty="0">
                          <a:effectLst/>
                          <a:latin typeface="+mn-lt"/>
                        </a:rPr>
                        <a:t>Telephone / Cell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Rent To Own</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9"/>
                  </a:ext>
                </a:extLst>
              </a:tr>
              <a:tr h="274405">
                <a:tc>
                  <a:txBody>
                    <a:bodyPr/>
                    <a:lstStyle/>
                    <a:p>
                      <a:pPr algn="l" fontAlgn="b">
                        <a:spcAft>
                          <a:spcPts val="300"/>
                        </a:spcAft>
                      </a:pPr>
                      <a:r>
                        <a:rPr lang="en-US" sz="1500" u="none" strike="noStrike" dirty="0">
                          <a:effectLst/>
                          <a:latin typeface="+mn-lt"/>
                        </a:rPr>
                        <a:t>Cable / internet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$30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Banking / Money Order fees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$5</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0"/>
                  </a:ext>
                </a:extLst>
              </a:tr>
              <a:tr h="311141">
                <a:tc>
                  <a:txBody>
                    <a:bodyPr/>
                    <a:lstStyle/>
                    <a:p>
                      <a:pPr algn="l" fontAlgn="b">
                        <a:spcAft>
                          <a:spcPts val="300"/>
                        </a:spcAft>
                      </a:pPr>
                      <a:r>
                        <a:rPr lang="en-US" sz="1500" u="none" strike="noStrike" dirty="0">
                          <a:effectLst/>
                          <a:latin typeface="+mn-lt"/>
                        </a:rPr>
                        <a:t>Auto loan</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Emergency Savings (Earnings Limit to $1,000; then deposit into ABLE) </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$20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1"/>
                  </a:ext>
                </a:extLst>
              </a:tr>
              <a:tr h="274405">
                <a:tc>
                  <a:txBody>
                    <a:bodyPr/>
                    <a:lstStyle/>
                    <a:p>
                      <a:pPr algn="l" fontAlgn="b">
                        <a:spcAft>
                          <a:spcPts val="300"/>
                        </a:spcAft>
                      </a:pPr>
                      <a:r>
                        <a:rPr lang="en-US" sz="1500" u="none" strike="noStrike" dirty="0">
                          <a:effectLst/>
                          <a:latin typeface="+mn-lt"/>
                        </a:rPr>
                        <a:t>Auto repairs ($80)</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Other Hobby (SSI or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$40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2"/>
                  </a:ext>
                </a:extLst>
              </a:tr>
              <a:tr h="290080">
                <a:tc>
                  <a:txBody>
                    <a:bodyPr/>
                    <a:lstStyle/>
                    <a:p>
                      <a:pPr algn="l" fontAlgn="b">
                        <a:spcAft>
                          <a:spcPts val="300"/>
                        </a:spcAft>
                      </a:pPr>
                      <a:r>
                        <a:rPr lang="en-US" sz="1500" u="none" strike="noStrike" dirty="0">
                          <a:effectLst/>
                          <a:latin typeface="+mn-lt"/>
                        </a:rPr>
                        <a:t>Transportation Costs (parking, fare, gas)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Other</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3"/>
                  </a:ext>
                </a:extLst>
              </a:tr>
              <a:tr h="274405">
                <a:tc>
                  <a:txBody>
                    <a:bodyPr/>
                    <a:lstStyle/>
                    <a:p>
                      <a:pPr algn="l" fontAlgn="b">
                        <a:spcAft>
                          <a:spcPts val="300"/>
                        </a:spcAft>
                      </a:pPr>
                      <a:r>
                        <a:rPr lang="en-US" sz="1500" u="none" strike="noStrike" dirty="0">
                          <a:effectLst/>
                          <a:latin typeface="+mn-lt"/>
                        </a:rPr>
                        <a:t>Clothing ($89 - $100 per person)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$83</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b="1" u="none" strike="noStrike" dirty="0">
                          <a:effectLst/>
                          <a:latin typeface="+mn-lt"/>
                        </a:rPr>
                        <a:t>Total Monthly Expenses</a:t>
                      </a:r>
                      <a:endParaRPr lang="en-US" sz="1500" b="1" i="0" u="none" strike="noStrike" dirty="0">
                        <a:solidFill>
                          <a:srgbClr val="000000"/>
                        </a:solidFill>
                        <a:effectLst/>
                        <a:latin typeface="+mn-lt"/>
                      </a:endParaRPr>
                    </a:p>
                  </a:txBody>
                  <a:tcPr marR="4682" marT="4682" marB="0"/>
                </a:tc>
                <a:tc>
                  <a:txBody>
                    <a:bodyPr/>
                    <a:lstStyle/>
                    <a:p>
                      <a:pPr algn="r" fontAlgn="b">
                        <a:spcAft>
                          <a:spcPts val="300"/>
                        </a:spcAft>
                      </a:pPr>
                      <a:r>
                        <a:rPr lang="en-US" sz="1500" b="1" u="none" strike="noStrike" dirty="0">
                          <a:effectLst/>
                          <a:latin typeface="+mn-lt"/>
                        </a:rPr>
                        <a:t>$899</a:t>
                      </a:r>
                      <a:endParaRPr lang="en-US" sz="1500" b="1" i="0" u="none" strike="noStrike" dirty="0">
                        <a:solidFill>
                          <a:srgbClr val="000000"/>
                        </a:solidFill>
                        <a:effectLst/>
                        <a:latin typeface="+mn-lt"/>
                      </a:endParaRPr>
                    </a:p>
                  </a:txBody>
                  <a:tcPr marL="4682" marT="4682" marB="0"/>
                </a:tc>
                <a:extLst>
                  <a:ext uri="{0D108BD9-81ED-4DB2-BD59-A6C34878D82A}">
                    <a16:rowId xmlns:a16="http://schemas.microsoft.com/office/drawing/2014/main" val="10014"/>
                  </a:ext>
                </a:extLst>
              </a:tr>
              <a:tr h="265922">
                <a:tc>
                  <a:txBody>
                    <a:bodyPr/>
                    <a:lstStyle/>
                    <a:p>
                      <a:pPr algn="l" fontAlgn="b">
                        <a:spcAft>
                          <a:spcPts val="300"/>
                        </a:spcAft>
                      </a:pPr>
                      <a:r>
                        <a:rPr lang="en-US" sz="1500" u="none" strike="noStrike" dirty="0">
                          <a:effectLst/>
                          <a:latin typeface="+mn-lt"/>
                        </a:rPr>
                        <a:t>Day Care / babysitter</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spcAft>
                          <a:spcPts val="300"/>
                        </a:spcAft>
                      </a:pPr>
                      <a:endParaRPr lang="en-US" sz="1500" dirty="0">
                        <a:latin typeface="+mn-lt"/>
                      </a:endParaRPr>
                    </a:p>
                  </a:txBody>
                  <a:tcPr marL="4682" marR="4682" marT="4682" marB="0"/>
                </a:tc>
                <a:tc>
                  <a:txBody>
                    <a:bodyPr/>
                    <a:lstStyle/>
                    <a:p>
                      <a:pPr>
                        <a:spcAft>
                          <a:spcPts val="300"/>
                        </a:spcAft>
                      </a:pPr>
                      <a:endParaRPr lang="en-US" sz="1500" dirty="0">
                        <a:latin typeface="+mn-lt"/>
                      </a:endParaRPr>
                    </a:p>
                  </a:txBody>
                  <a:tcPr marL="4682" marT="4682" marB="0"/>
                </a:tc>
                <a:extLst>
                  <a:ext uri="{0D108BD9-81ED-4DB2-BD59-A6C34878D82A}">
                    <a16:rowId xmlns:a16="http://schemas.microsoft.com/office/drawing/2014/main" val="10015"/>
                  </a:ext>
                </a:extLst>
              </a:tr>
              <a:tr h="319557">
                <a:tc>
                  <a:txBody>
                    <a:bodyPr/>
                    <a:lstStyle/>
                    <a:p>
                      <a:pPr algn="l" fontAlgn="b">
                        <a:spcAft>
                          <a:spcPts val="300"/>
                        </a:spcAft>
                      </a:pPr>
                      <a:r>
                        <a:rPr lang="en-US" sz="1500" u="none" strike="noStrike" dirty="0">
                          <a:effectLst/>
                          <a:latin typeface="+mn-lt"/>
                        </a:rPr>
                        <a:t>Tuition / after school activities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spcAft>
                          <a:spcPts val="300"/>
                        </a:spcAft>
                      </a:pPr>
                      <a:endParaRPr lang="en-US" sz="1500" dirty="0">
                        <a:latin typeface="+mn-lt"/>
                      </a:endParaRPr>
                    </a:p>
                  </a:txBody>
                  <a:tcPr marL="4682" marR="4682" marT="4682" marB="0"/>
                </a:tc>
                <a:tc>
                  <a:txBody>
                    <a:bodyPr/>
                    <a:lstStyle/>
                    <a:p>
                      <a:pPr>
                        <a:spcAft>
                          <a:spcPts val="300"/>
                        </a:spcAft>
                      </a:pPr>
                      <a:endParaRPr lang="en-US" sz="1500" dirty="0">
                        <a:latin typeface="+mn-lt"/>
                      </a:endParaRPr>
                    </a:p>
                  </a:txBody>
                  <a:tcPr marL="4682" marT="4682" marB="0"/>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10"/>
          </p:nvPr>
        </p:nvSpPr>
        <p:spPr/>
        <p:txBody>
          <a:bodyPr/>
          <a:lstStyle/>
          <a:p>
            <a:fld id="{A125A5B0-9CEB-244E-B8EF-4C92FC934D50}" type="slidenum">
              <a:rPr lang="en-US" smtClean="0"/>
              <a:pPr/>
              <a:t>20</a:t>
            </a:fld>
            <a:endParaRPr lang="en-US" dirty="0"/>
          </a:p>
        </p:txBody>
      </p:sp>
    </p:spTree>
    <p:custDataLst>
      <p:tags r:id="rId1"/>
    </p:custDataLst>
    <p:extLst>
      <p:ext uri="{BB962C8B-B14F-4D97-AF65-F5344CB8AC3E}">
        <p14:creationId xmlns:p14="http://schemas.microsoft.com/office/powerpoint/2010/main" val="193770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8536"/>
            <a:ext cx="6858000" cy="550719"/>
          </a:xfrm>
        </p:spPr>
        <p:txBody>
          <a:bodyPr>
            <a:normAutofit/>
          </a:bodyPr>
          <a:lstStyle/>
          <a:p>
            <a:r>
              <a:rPr lang="en-US" dirty="0"/>
              <a:t>Example Spending Plan Income</a:t>
            </a:r>
          </a:p>
        </p:txBody>
      </p:sp>
      <p:graphicFrame>
        <p:nvGraphicFramePr>
          <p:cNvPr id="7" name="Content Placeholder 6" descr="A sample of a spending plan - a list of all sources of income."/>
          <p:cNvGraphicFramePr>
            <a:graphicFrameLocks noGrp="1"/>
          </p:cNvGraphicFramePr>
          <p:nvPr>
            <p:ph idx="1"/>
            <p:extLst>
              <p:ext uri="{D42A27DB-BD31-4B8C-83A1-F6EECF244321}">
                <p14:modId xmlns:p14="http://schemas.microsoft.com/office/powerpoint/2010/main" val="1710965307"/>
              </p:ext>
            </p:extLst>
          </p:nvPr>
        </p:nvGraphicFramePr>
        <p:xfrm>
          <a:off x="342900" y="1338941"/>
          <a:ext cx="8219210" cy="5111001"/>
        </p:xfrm>
        <a:graphic>
          <a:graphicData uri="http://schemas.openxmlformats.org/drawingml/2006/table">
            <a:tbl>
              <a:tblPr firstRow="1">
                <a:tableStyleId>{5C22544A-7EE6-4342-B048-85BDC9FD1C3A}</a:tableStyleId>
              </a:tblPr>
              <a:tblGrid>
                <a:gridCol w="859863">
                  <a:extLst>
                    <a:ext uri="{9D8B030D-6E8A-4147-A177-3AD203B41FA5}">
                      <a16:colId xmlns:a16="http://schemas.microsoft.com/office/drawing/2014/main" val="20000"/>
                    </a:ext>
                  </a:extLst>
                </a:gridCol>
                <a:gridCol w="2787346">
                  <a:extLst>
                    <a:ext uri="{9D8B030D-6E8A-4147-A177-3AD203B41FA5}">
                      <a16:colId xmlns:a16="http://schemas.microsoft.com/office/drawing/2014/main" val="20001"/>
                    </a:ext>
                  </a:extLst>
                </a:gridCol>
                <a:gridCol w="238991">
                  <a:extLst>
                    <a:ext uri="{9D8B030D-6E8A-4147-A177-3AD203B41FA5}">
                      <a16:colId xmlns:a16="http://schemas.microsoft.com/office/drawing/2014/main" val="20002"/>
                    </a:ext>
                  </a:extLst>
                </a:gridCol>
                <a:gridCol w="852055">
                  <a:extLst>
                    <a:ext uri="{9D8B030D-6E8A-4147-A177-3AD203B41FA5}">
                      <a16:colId xmlns:a16="http://schemas.microsoft.com/office/drawing/2014/main" val="20003"/>
                    </a:ext>
                  </a:extLst>
                </a:gridCol>
                <a:gridCol w="3480955">
                  <a:extLst>
                    <a:ext uri="{9D8B030D-6E8A-4147-A177-3AD203B41FA5}">
                      <a16:colId xmlns:a16="http://schemas.microsoft.com/office/drawing/2014/main" val="20004"/>
                    </a:ext>
                  </a:extLst>
                </a:gridCol>
              </a:tblGrid>
              <a:tr h="562764">
                <a:tc>
                  <a:txBody>
                    <a:bodyPr/>
                    <a:lstStyle/>
                    <a:p>
                      <a:pPr algn="l" fontAlgn="t"/>
                      <a:r>
                        <a:rPr lang="en-US" sz="1600" b="1" u="none" strike="noStrike" dirty="0">
                          <a:effectLst/>
                          <a:latin typeface="+mn-lt"/>
                        </a:rPr>
                        <a:t>Monthly $ Totals</a:t>
                      </a:r>
                      <a:endParaRPr lang="en-US" sz="1600" b="1" i="0" u="none" strike="noStrike" dirty="0">
                        <a:solidFill>
                          <a:srgbClr val="000000"/>
                        </a:solidFill>
                        <a:effectLst/>
                        <a:latin typeface="+mn-lt"/>
                      </a:endParaRPr>
                    </a:p>
                  </a:txBody>
                  <a:tcPr marR="2998" marT="2998" marB="0"/>
                </a:tc>
                <a:tc>
                  <a:txBody>
                    <a:bodyPr/>
                    <a:lstStyle/>
                    <a:p>
                      <a:pPr algn="l" fontAlgn="t"/>
                      <a:r>
                        <a:rPr lang="en-US" sz="1600" b="1" u="none" strike="noStrike" dirty="0">
                          <a:effectLst/>
                          <a:latin typeface="+mn-lt"/>
                        </a:rPr>
                        <a:t>Monthly Income:</a:t>
                      </a:r>
                      <a:endParaRPr lang="en-US" sz="1600" b="1" i="0" u="none" strike="noStrike" dirty="0">
                        <a:solidFill>
                          <a:srgbClr val="000000"/>
                        </a:solidFill>
                        <a:effectLst/>
                        <a:latin typeface="+mn-lt"/>
                      </a:endParaRPr>
                    </a:p>
                  </a:txBody>
                  <a:tcPr marR="2998" marT="2998" marB="0"/>
                </a:tc>
                <a:tc>
                  <a:txBody>
                    <a:bodyPr/>
                    <a:lstStyle/>
                    <a:p>
                      <a:pPr algn="l" fontAlgn="t"/>
                      <a:endParaRPr lang="en-US" sz="1600" b="1" i="0" u="none" strike="noStrike" dirty="0">
                        <a:solidFill>
                          <a:srgbClr val="000000"/>
                        </a:solidFill>
                        <a:effectLst/>
                        <a:latin typeface="+mn-lt"/>
                      </a:endParaRPr>
                    </a:p>
                  </a:txBody>
                  <a:tcPr marR="2998" marT="2998" marB="0"/>
                </a:tc>
                <a:tc>
                  <a:txBody>
                    <a:bodyPr/>
                    <a:lstStyle/>
                    <a:p>
                      <a:pPr algn="l" fontAlgn="t"/>
                      <a:r>
                        <a:rPr lang="en-US" sz="1600" b="1" u="none" strike="noStrike" dirty="0">
                          <a:effectLst/>
                          <a:latin typeface="+mn-lt"/>
                        </a:rPr>
                        <a:t>Monthly $ Totals</a:t>
                      </a:r>
                      <a:endParaRPr lang="en-US" sz="1600" b="1" i="0" u="none" strike="noStrike" dirty="0">
                        <a:solidFill>
                          <a:srgbClr val="000000"/>
                        </a:solidFill>
                        <a:effectLst/>
                        <a:latin typeface="+mn-lt"/>
                      </a:endParaRPr>
                    </a:p>
                  </a:txBody>
                  <a:tcPr marR="2998" marT="2998" marB="0"/>
                </a:tc>
                <a:tc>
                  <a:txBody>
                    <a:bodyPr/>
                    <a:lstStyle/>
                    <a:p>
                      <a:pPr algn="l" fontAlgn="t"/>
                      <a:r>
                        <a:rPr lang="en-US" sz="1600" b="1" u="none" strike="noStrike" dirty="0">
                          <a:effectLst/>
                          <a:latin typeface="+mn-lt"/>
                        </a:rPr>
                        <a:t>Monthly Income:</a:t>
                      </a:r>
                      <a:endParaRPr lang="en-US" sz="1600" b="1" i="0" u="none" strike="noStrike" dirty="0">
                        <a:solidFill>
                          <a:srgbClr val="000000"/>
                        </a:solidFill>
                        <a:effectLst/>
                        <a:latin typeface="+mn-lt"/>
                      </a:endParaRPr>
                    </a:p>
                  </a:txBody>
                  <a:tcPr marR="2998" marT="2998" marB="0"/>
                </a:tc>
                <a:extLst>
                  <a:ext uri="{0D108BD9-81ED-4DB2-BD59-A6C34878D82A}">
                    <a16:rowId xmlns:a16="http://schemas.microsoft.com/office/drawing/2014/main" val="10000"/>
                  </a:ext>
                </a:extLst>
              </a:tr>
              <a:tr h="514922">
                <a:tc>
                  <a:txBody>
                    <a:bodyPr/>
                    <a:lstStyle/>
                    <a:p>
                      <a:pPr algn="r" fontAlgn="t"/>
                      <a:r>
                        <a:rPr lang="en-US" sz="1600" b="0" i="0" u="none" strike="noStrike" dirty="0">
                          <a:solidFill>
                            <a:srgbClr val="000000"/>
                          </a:solidFill>
                          <a:effectLst/>
                          <a:latin typeface="Calibri" panose="020F0502020204030204" pitchFamily="34" charset="0"/>
                        </a:rPr>
                        <a:t>0</a:t>
                      </a:r>
                    </a:p>
                  </a:txBody>
                  <a:tcPr marL="2998" marT="2998" marB="0"/>
                </a:tc>
                <a:tc>
                  <a:txBody>
                    <a:bodyPr/>
                    <a:lstStyle/>
                    <a:p>
                      <a:pPr algn="l" fontAlgn="t"/>
                      <a:r>
                        <a:rPr lang="en-US" sz="1600" u="none" strike="noStrike" dirty="0">
                          <a:effectLst/>
                        </a:rPr>
                        <a:t>Alimony / child support</a:t>
                      </a:r>
                      <a:endParaRPr lang="en-US" sz="1600" b="1" i="0" u="none" strike="noStrike" dirty="0">
                        <a:solidFill>
                          <a:srgbClr val="000000"/>
                        </a:solidFill>
                        <a:effectLst/>
                        <a:latin typeface="Calibri" panose="020F0502020204030204" pitchFamily="34" charset="0"/>
                      </a:endParaRPr>
                    </a:p>
                  </a:txBody>
                  <a:tcPr marR="2998" marT="2998" marB="0"/>
                </a:tc>
                <a:tc>
                  <a:txBody>
                    <a:bodyPr/>
                    <a:lstStyle/>
                    <a:p>
                      <a:pPr algn="l" fontAlgn="t"/>
                      <a:endParaRPr lang="en-US" sz="1600" b="1" i="0" u="none" strike="noStrike" dirty="0">
                        <a:solidFill>
                          <a:srgbClr val="000000"/>
                        </a:solidFill>
                        <a:effectLst/>
                        <a:latin typeface="Calibri" panose="020F0502020204030204" pitchFamily="34" charset="0"/>
                      </a:endParaRPr>
                    </a:p>
                  </a:txBody>
                  <a:tcPr marL="2998" marR="2998" marT="2998" marB="0"/>
                </a:tc>
                <a:tc>
                  <a:txBody>
                    <a:bodyPr/>
                    <a:lstStyle/>
                    <a:p>
                      <a:pPr algn="r" fontAlgn="t"/>
                      <a:r>
                        <a:rPr lang="en-US" sz="1600" b="0" i="0" u="none" strike="noStrike" dirty="0">
                          <a:solidFill>
                            <a:srgbClr val="000000"/>
                          </a:solidFill>
                          <a:effectLst/>
                          <a:latin typeface="Calibri" panose="020F0502020204030204" pitchFamily="34" charset="0"/>
                        </a:rPr>
                        <a:t>0</a:t>
                      </a:r>
                    </a:p>
                  </a:txBody>
                  <a:tcPr marL="2998" marT="2998" marB="0"/>
                </a:tc>
                <a:tc>
                  <a:txBody>
                    <a:bodyPr/>
                    <a:lstStyle/>
                    <a:p>
                      <a:pPr algn="l" fontAlgn="b"/>
                      <a:r>
                        <a:rPr lang="en-US" sz="1600" u="none" strike="noStrike" dirty="0">
                          <a:effectLst/>
                        </a:rPr>
                        <a:t>Unemployment/</a:t>
                      </a:r>
                    </a:p>
                    <a:p>
                      <a:pPr algn="l" fontAlgn="b"/>
                      <a:r>
                        <a:rPr lang="en-US" sz="1600" u="none" strike="noStrike" dirty="0">
                          <a:effectLst/>
                        </a:rPr>
                        <a:t>Worker's Compensation</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1"/>
                  </a:ext>
                </a:extLst>
              </a:tr>
              <a:tr h="289643">
                <a:tc>
                  <a:txBody>
                    <a:bodyPr/>
                    <a:lstStyle/>
                    <a:p>
                      <a:pPr algn="r" fontAlgn="b"/>
                      <a:r>
                        <a:rPr lang="en-US" sz="1600" b="0" i="0" u="none" strike="noStrike" dirty="0">
                          <a:solidFill>
                            <a:srgbClr val="000000"/>
                          </a:solidFill>
                          <a:effectLst/>
                          <a:latin typeface="Calibri" panose="020F0502020204030204" pitchFamily="34" charset="0"/>
                        </a:rPr>
                        <a:t>         200</a:t>
                      </a:r>
                    </a:p>
                  </a:txBody>
                  <a:tcPr marL="2998" marT="2998" marB="0" anchor="b"/>
                </a:tc>
                <a:tc>
                  <a:txBody>
                    <a:bodyPr/>
                    <a:lstStyle/>
                    <a:p>
                      <a:pPr algn="l" fontAlgn="b"/>
                      <a:r>
                        <a:rPr lang="en-US" sz="1600" u="none" strike="noStrike" dirty="0">
                          <a:effectLst/>
                        </a:rPr>
                        <a:t>Take Home Pay </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Stipend</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2"/>
                  </a:ext>
                </a:extLst>
              </a:tr>
              <a:tr h="289643">
                <a:tc>
                  <a:txBody>
                    <a:bodyPr/>
                    <a:lstStyle/>
                    <a:p>
                      <a:pPr algn="r" fontAlgn="b"/>
                      <a:r>
                        <a:rPr lang="en-US" sz="1600" b="0" i="0" u="none" strike="noStrike" dirty="0">
                          <a:solidFill>
                            <a:srgbClr val="000000"/>
                          </a:solidFill>
                          <a:effectLst/>
                          <a:latin typeface="Calibri" panose="020F0502020204030204" pitchFamily="34" charset="0"/>
                        </a:rPr>
                        <a:t>              0</a:t>
                      </a:r>
                      <a:r>
                        <a:rPr lang="en-US" sz="1600" b="0" i="0" u="none" strike="noStrike" baseline="0" dirty="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pPr algn="l" fontAlgn="b"/>
                      <a:r>
                        <a:rPr lang="en-US" sz="1600" u="none" strike="noStrike" dirty="0">
                          <a:effectLst/>
                        </a:rPr>
                        <a:t>Take Home Pay Partner</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TANF</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3"/>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Part Time Job</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100</a:t>
                      </a:r>
                    </a:p>
                  </a:txBody>
                  <a:tcPr marL="2998" marT="2998" marB="0" anchor="b"/>
                </a:tc>
                <a:tc>
                  <a:txBody>
                    <a:bodyPr/>
                    <a:lstStyle/>
                    <a:p>
                      <a:pPr algn="l" fontAlgn="b"/>
                      <a:r>
                        <a:rPr lang="en-US" sz="1600" u="none" strike="noStrike" dirty="0">
                          <a:effectLst/>
                        </a:rPr>
                        <a:t>SNAP (food stamps)</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4"/>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Support / Alimony</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Child Care Subsidy</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5"/>
                  </a:ext>
                </a:extLst>
              </a:tr>
              <a:tr h="0">
                <a:tc>
                  <a:txBody>
                    <a:bodyPr/>
                    <a:lstStyle/>
                    <a:p>
                      <a:pPr algn="r" fontAlgn="b"/>
                      <a:r>
                        <a:rPr lang="en-US" sz="1600" b="0" i="0" u="none" strike="noStrike" dirty="0">
                          <a:solidFill>
                            <a:srgbClr val="000000"/>
                          </a:solidFill>
                          <a:effectLst/>
                          <a:latin typeface="Calibri" panose="020F0502020204030204" pitchFamily="34" charset="0"/>
                        </a:rPr>
                        <a:t>               0 </a:t>
                      </a:r>
                    </a:p>
                  </a:txBody>
                  <a:tcPr marL="2998" marT="2998" marB="0" anchor="b"/>
                </a:tc>
                <a:tc>
                  <a:txBody>
                    <a:bodyPr/>
                    <a:lstStyle/>
                    <a:p>
                      <a:pPr algn="l" fontAlgn="b"/>
                      <a:r>
                        <a:rPr lang="en-US" sz="1600" u="none" strike="noStrike" dirty="0">
                          <a:effectLst/>
                        </a:rPr>
                        <a:t>Pension</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HEAP</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6"/>
                  </a:ext>
                </a:extLst>
              </a:tr>
              <a:tr h="218051">
                <a:tc>
                  <a:txBody>
                    <a:bodyPr/>
                    <a:lstStyle/>
                    <a:p>
                      <a:pPr algn="r" fontAlgn="b"/>
                      <a:r>
                        <a:rPr lang="en-US" sz="1600" b="0" i="0" u="none" strike="noStrike" dirty="0">
                          <a:solidFill>
                            <a:srgbClr val="000000"/>
                          </a:solidFill>
                          <a:effectLst/>
                          <a:latin typeface="Calibri" panose="020F0502020204030204" pitchFamily="34" charset="0"/>
                        </a:rPr>
                        <a:t>               0 </a:t>
                      </a:r>
                    </a:p>
                  </a:txBody>
                  <a:tcPr marL="2998" marT="2998" marB="0" anchor="b"/>
                </a:tc>
                <a:tc>
                  <a:txBody>
                    <a:bodyPr/>
                    <a:lstStyle/>
                    <a:p>
                      <a:pPr algn="l" fontAlgn="b"/>
                      <a:r>
                        <a:rPr lang="en-US" sz="1600" u="none" strike="noStrike" dirty="0">
                          <a:effectLst/>
                        </a:rPr>
                        <a:t>Property Income</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Rental Assistance (HUD)</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7"/>
                  </a:ext>
                </a:extLst>
              </a:tr>
              <a:tr h="289643">
                <a:tc>
                  <a:txBody>
                    <a:bodyPr/>
                    <a:lstStyle/>
                    <a:p>
                      <a:pPr algn="r" fontAlgn="b"/>
                      <a:r>
                        <a:rPr lang="en-US" sz="1600" b="0" i="0" u="none" strike="noStrike" dirty="0">
                          <a:solidFill>
                            <a:srgbClr val="000000"/>
                          </a:solidFill>
                          <a:effectLst/>
                          <a:latin typeface="Calibri" panose="020F0502020204030204" pitchFamily="34" charset="0"/>
                        </a:rPr>
                        <a:t>            85</a:t>
                      </a:r>
                    </a:p>
                  </a:txBody>
                  <a:tcPr marL="2998" marT="2998" marB="0" anchor="b"/>
                </a:tc>
                <a:tc>
                  <a:txBody>
                    <a:bodyPr/>
                    <a:lstStyle/>
                    <a:p>
                      <a:pPr algn="l" fontAlgn="b"/>
                      <a:r>
                        <a:rPr lang="en-US" sz="1600" u="none" strike="noStrike" dirty="0">
                          <a:effectLst/>
                        </a:rPr>
                        <a:t>Self-Employment Net Income</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b="0" i="0" u="none" strike="noStrike" dirty="0">
                          <a:solidFill>
                            <a:srgbClr val="000000"/>
                          </a:solidFill>
                          <a:effectLst/>
                          <a:latin typeface="Calibri" panose="020F0502020204030204" pitchFamily="34" charset="0"/>
                        </a:rPr>
                        <a:t>Other</a:t>
                      </a:r>
                    </a:p>
                  </a:txBody>
                  <a:tcPr marR="2998" marT="2998" marB="0" anchor="b"/>
                </a:tc>
                <a:extLst>
                  <a:ext uri="{0D108BD9-81ED-4DB2-BD59-A6C34878D82A}">
                    <a16:rowId xmlns:a16="http://schemas.microsoft.com/office/drawing/2014/main" val="10008"/>
                  </a:ext>
                </a:extLst>
              </a:tr>
              <a:tr h="259457">
                <a:tc>
                  <a:txBody>
                    <a:bodyPr/>
                    <a:lstStyle/>
                    <a:p>
                      <a:pPr algn="r" fontAlgn="b"/>
                      <a:r>
                        <a:rPr lang="en-US" sz="1600" b="0" i="0" u="none" strike="noStrike" dirty="0">
                          <a:solidFill>
                            <a:srgbClr val="000000"/>
                          </a:solidFill>
                          <a:effectLst/>
                          <a:latin typeface="Calibri" panose="020F0502020204030204" pitchFamily="34" charset="0"/>
                        </a:rPr>
                        <a:t>              0 </a:t>
                      </a:r>
                    </a:p>
                  </a:txBody>
                  <a:tcPr marL="2998" marT="2998" marB="0" anchor="b"/>
                </a:tc>
                <a:tc>
                  <a:txBody>
                    <a:bodyPr/>
                    <a:lstStyle/>
                    <a:p>
                      <a:pPr algn="l" fontAlgn="b"/>
                      <a:r>
                        <a:rPr lang="en-US" sz="1600" u="none" strike="noStrike" dirty="0">
                          <a:effectLst/>
                        </a:rPr>
                        <a:t>Dividends</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9"/>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Veteran's Income</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10"/>
                  </a:ext>
                </a:extLst>
              </a:tr>
              <a:tr h="160393">
                <a:tc>
                  <a:txBody>
                    <a:bodyPr/>
                    <a:lstStyle/>
                    <a:p>
                      <a:pPr algn="r" fontAlgn="b"/>
                      <a:r>
                        <a:rPr lang="en-US" sz="1600" b="0" i="0" u="none" strike="noStrike" dirty="0">
                          <a:solidFill>
                            <a:srgbClr val="000000"/>
                          </a:solidFill>
                          <a:effectLst/>
                          <a:latin typeface="Calibri" panose="020F0502020204030204" pitchFamily="34" charset="0"/>
                        </a:rPr>
                        <a:t>            741               </a:t>
                      </a:r>
                    </a:p>
                  </a:txBody>
                  <a:tcPr marL="2998" marT="2998" marB="0" anchor="b"/>
                </a:tc>
                <a:tc>
                  <a:txBody>
                    <a:bodyPr/>
                    <a:lstStyle/>
                    <a:p>
                      <a:pPr algn="l" fontAlgn="b"/>
                      <a:r>
                        <a:rPr lang="en-US" sz="1600" u="none" strike="noStrike" dirty="0">
                          <a:effectLst/>
                        </a:rPr>
                        <a:t>SSI</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1026</a:t>
                      </a:r>
                    </a:p>
                  </a:txBody>
                  <a:tcPr marL="2998" marT="2998" marB="0" anchor="b"/>
                </a:tc>
                <a:tc>
                  <a:txBody>
                    <a:bodyPr/>
                    <a:lstStyle/>
                    <a:p>
                      <a:pPr algn="l" fontAlgn="b"/>
                      <a:r>
                        <a:rPr lang="en-US" sz="1600" u="none" strike="noStrike" dirty="0">
                          <a:effectLst/>
                        </a:rPr>
                        <a:t>Total Net Income</a:t>
                      </a:r>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11"/>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SSDI</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899</a:t>
                      </a:r>
                    </a:p>
                  </a:txBody>
                  <a:tcPr marL="2998" marT="2998" marB="0" anchor="b"/>
                </a:tc>
                <a:tc>
                  <a:txBody>
                    <a:bodyPr/>
                    <a:lstStyle/>
                    <a:p>
                      <a:pPr algn="l" fontAlgn="b"/>
                      <a:r>
                        <a:rPr lang="en-US" sz="1600" b="0" i="0" u="none" strike="noStrike" dirty="0">
                          <a:solidFill>
                            <a:srgbClr val="000000"/>
                          </a:solidFill>
                          <a:effectLst/>
                          <a:latin typeface="Calibri" panose="020F0502020204030204" pitchFamily="34" charset="0"/>
                        </a:rPr>
                        <a:t>Total Monthly Expenses</a:t>
                      </a:r>
                    </a:p>
                  </a:txBody>
                  <a:tcPr marR="2998" marT="2998" marB="0" anchor="b"/>
                </a:tc>
                <a:extLst>
                  <a:ext uri="{0D108BD9-81ED-4DB2-BD59-A6C34878D82A}">
                    <a16:rowId xmlns:a16="http://schemas.microsoft.com/office/drawing/2014/main" val="10012"/>
                  </a:ext>
                </a:extLst>
              </a:tr>
              <a:tr h="395067">
                <a:tc>
                  <a:txBody>
                    <a:bodyPr/>
                    <a:lstStyle/>
                    <a:p>
                      <a:pPr algn="r" fontAlgn="b"/>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endParaRPr lang="en-US" sz="1600" dirty="0"/>
                    </a:p>
                  </a:txBody>
                  <a:tcPr marR="2998" marT="2998"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1" i="0" u="none" strike="noStrike" dirty="0">
                          <a:solidFill>
                            <a:srgbClr val="000000"/>
                          </a:solidFill>
                          <a:effectLst/>
                          <a:latin typeface="Calibri" panose="020F0502020204030204" pitchFamily="34" charset="0"/>
                        </a:rPr>
                        <a:t>127</a:t>
                      </a:r>
                    </a:p>
                  </a:txBody>
                  <a:tcPr marL="2998" marT="2998" marB="0" anchor="b"/>
                </a:tc>
                <a:tc>
                  <a:txBody>
                    <a:bodyPr/>
                    <a:lstStyle/>
                    <a:p>
                      <a:pPr algn="l" fontAlgn="b"/>
                      <a:r>
                        <a:rPr lang="en-US" sz="1600" b="1" u="none" strike="noStrike" dirty="0">
                          <a:effectLst/>
                        </a:rPr>
                        <a:t>Disposable (Earnings for ABLE Savings</a:t>
                      </a:r>
                      <a:r>
                        <a:rPr lang="en-US" sz="1600" b="1" u="none" strike="noStrike" baseline="0" dirty="0">
                          <a:effectLst/>
                        </a:rPr>
                        <a:t>)</a:t>
                      </a:r>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0"/>
          </p:nvPr>
        </p:nvSpPr>
        <p:spPr/>
        <p:txBody>
          <a:bodyPr/>
          <a:lstStyle/>
          <a:p>
            <a:fld id="{A125A5B0-9CEB-244E-B8EF-4C92FC934D50}" type="slidenum">
              <a:rPr lang="en-US" smtClean="0"/>
              <a:pPr/>
              <a:t>21</a:t>
            </a:fld>
            <a:endParaRPr lang="en-US" dirty="0"/>
          </a:p>
        </p:txBody>
      </p:sp>
    </p:spTree>
    <p:custDataLst>
      <p:tags r:id="rId1"/>
    </p:custDataLst>
    <p:extLst>
      <p:ext uri="{BB962C8B-B14F-4D97-AF65-F5344CB8AC3E}">
        <p14:creationId xmlns:p14="http://schemas.microsoft.com/office/powerpoint/2010/main" val="10557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724669"/>
            <a:ext cx="8623935" cy="640080"/>
          </a:xfrm>
        </p:spPr>
        <p:txBody>
          <a:bodyPr>
            <a:normAutofit/>
          </a:bodyPr>
          <a:lstStyle/>
          <a:p>
            <a:r>
              <a:rPr lang="en-US" dirty="0"/>
              <a:t>Benefits of Defining Savings Contributions</a:t>
            </a:r>
          </a:p>
        </p:txBody>
      </p:sp>
      <p:sp>
        <p:nvSpPr>
          <p:cNvPr id="3" name="Content Placeholder 2"/>
          <p:cNvSpPr>
            <a:spLocks noGrp="1"/>
          </p:cNvSpPr>
          <p:nvPr>
            <p:ph idx="1"/>
          </p:nvPr>
        </p:nvSpPr>
        <p:spPr>
          <a:xfrm>
            <a:off x="240030" y="1327496"/>
            <a:ext cx="8623935" cy="4850294"/>
          </a:xfrm>
        </p:spPr>
        <p:txBody>
          <a:bodyPr>
            <a:noAutofit/>
          </a:bodyPr>
          <a:lstStyle/>
          <a:p>
            <a:r>
              <a:rPr lang="en-US" dirty="0"/>
              <a:t>Spending plan defines money needed to meet monthly expenses;</a:t>
            </a:r>
          </a:p>
          <a:p>
            <a:r>
              <a:rPr lang="en-US" dirty="0"/>
              <a:t>Spending plan offers opportunity to calculate amount to save regularly;</a:t>
            </a:r>
          </a:p>
          <a:p>
            <a:r>
              <a:rPr lang="en-US" dirty="0"/>
              <a:t>Income can be directed towards specific expenses;</a:t>
            </a:r>
          </a:p>
          <a:p>
            <a:r>
              <a:rPr lang="en-US" dirty="0"/>
              <a:t>Individuals who are working can contribute extra earned income into ABLE:</a:t>
            </a:r>
          </a:p>
          <a:p>
            <a:pPr lvl="1"/>
            <a:r>
              <a:rPr lang="en-US" sz="2000" dirty="0"/>
              <a:t>Contributions can include direct deposit for holidays and gifts up to </a:t>
            </a:r>
            <a:r>
              <a:rPr lang="en-US" sz="2000" b="1" dirty="0"/>
              <a:t>$16,000 per year, for 2022</a:t>
            </a:r>
            <a:r>
              <a:rPr lang="en-US" sz="2000" dirty="0"/>
              <a:t>;</a:t>
            </a:r>
          </a:p>
          <a:p>
            <a:pPr lvl="1"/>
            <a:r>
              <a:rPr lang="en-US" sz="2000" dirty="0"/>
              <a:t>ABLE account owners who work and do not have an employer-sponsored retirement account can save up to an additional </a:t>
            </a:r>
            <a:r>
              <a:rPr lang="en-US" sz="2000" b="1" dirty="0"/>
              <a:t>$12,880 </a:t>
            </a:r>
            <a:r>
              <a:rPr lang="en-US" sz="2000" dirty="0"/>
              <a:t>within their ABLE account from their earned income, per year;</a:t>
            </a:r>
          </a:p>
          <a:p>
            <a:pPr lvl="1"/>
            <a:r>
              <a:rPr lang="en-US" sz="2000" dirty="0"/>
              <a:t>To date, ABLE account owners are averaging </a:t>
            </a:r>
            <a:r>
              <a:rPr lang="en-US" sz="2000" b="1" dirty="0"/>
              <a:t>$9,300 </a:t>
            </a:r>
            <a:r>
              <a:rPr lang="en-US" sz="2000" dirty="0"/>
              <a:t>in ABLE savings; considerably more than the $2,000 limit that was imposed prior to the ABLE Act.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22</a:t>
            </a:fld>
            <a:endParaRPr lang="en-US" dirty="0"/>
          </a:p>
        </p:txBody>
      </p:sp>
    </p:spTree>
    <p:custDataLst>
      <p:tags r:id="rId1"/>
    </p:custDataLst>
    <p:extLst>
      <p:ext uri="{BB962C8B-B14F-4D97-AF65-F5344CB8AC3E}">
        <p14:creationId xmlns:p14="http://schemas.microsoft.com/office/powerpoint/2010/main" val="375207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$127 ABLE Savings Per Month</a:t>
            </a:r>
          </a:p>
        </p:txBody>
      </p:sp>
      <p:sp>
        <p:nvSpPr>
          <p:cNvPr id="3" name="Content Placeholder 2"/>
          <p:cNvSpPr>
            <a:spLocks noGrp="1"/>
          </p:cNvSpPr>
          <p:nvPr>
            <p:ph idx="1"/>
          </p:nvPr>
        </p:nvSpPr>
        <p:spPr/>
        <p:txBody>
          <a:bodyPr>
            <a:normAutofit/>
          </a:bodyPr>
          <a:lstStyle/>
          <a:p>
            <a:r>
              <a:rPr lang="en-US" dirty="0"/>
              <a:t>Is there a way to congratulate the ABLE account owner for engaging in regular savings? (family, staff, friend, coach, financial counselor)</a:t>
            </a:r>
          </a:p>
          <a:p>
            <a:r>
              <a:rPr lang="en-US" dirty="0"/>
              <a:t>Will it help the account owner to initially set a short-term financial goal?</a:t>
            </a:r>
          </a:p>
          <a:p>
            <a:pPr lvl="1"/>
            <a:r>
              <a:rPr lang="en-US" sz="2000" dirty="0"/>
              <a:t>This might help the person to earn more, increase regular monthly savings for short- and long-term goals.</a:t>
            </a:r>
          </a:p>
          <a:p>
            <a:r>
              <a:rPr lang="en-US" dirty="0"/>
              <a:t>With $127 saved in an ABLE account, how long before the person will save for their short-term or long-term financial goal?</a:t>
            </a:r>
          </a:p>
          <a:p>
            <a:r>
              <a:rPr lang="en-US" dirty="0"/>
              <a:t>Is the person working to their fullest capability? Can they work and save more?</a:t>
            </a:r>
          </a:p>
          <a:p>
            <a:r>
              <a:rPr lang="en-US" dirty="0"/>
              <a:t>Are there work supports that can help the person to save more or pay for work-related expenses such as Impairment Related Work Expenses (IRWEs)?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23</a:t>
            </a:fld>
            <a:endParaRPr lang="en-US" dirty="0"/>
          </a:p>
        </p:txBody>
      </p:sp>
    </p:spTree>
    <p:custDataLst>
      <p:tags r:id="rId1"/>
    </p:custDataLst>
    <p:extLst>
      <p:ext uri="{BB962C8B-B14F-4D97-AF65-F5344CB8AC3E}">
        <p14:creationId xmlns:p14="http://schemas.microsoft.com/office/powerpoint/2010/main" val="39975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Resources</a:t>
            </a:r>
          </a:p>
        </p:txBody>
      </p:sp>
      <p:sp>
        <p:nvSpPr>
          <p:cNvPr id="3" name="Content Placeholder 2"/>
          <p:cNvSpPr>
            <a:spLocks noGrp="1"/>
          </p:cNvSpPr>
          <p:nvPr>
            <p:ph idx="1"/>
          </p:nvPr>
        </p:nvSpPr>
        <p:spPr>
          <a:xfrm>
            <a:off x="240032" y="1671638"/>
            <a:ext cx="8623935" cy="4749040"/>
          </a:xfrm>
        </p:spPr>
        <p:txBody>
          <a:bodyPr/>
          <a:lstStyle/>
          <a:p>
            <a:r>
              <a:rPr lang="en-US" dirty="0"/>
              <a:t>America Saves campaign to help individuals save money: </a:t>
            </a:r>
            <a:r>
              <a:rPr lang="en-US" dirty="0">
                <a:hlinkClick r:id="rId3"/>
              </a:rPr>
              <a:t>americasavesweek.org/america-saves-week-digital-toolkit-2021/</a:t>
            </a:r>
            <a:endParaRPr lang="en-US" dirty="0"/>
          </a:p>
          <a:p>
            <a:r>
              <a:rPr lang="en-US" dirty="0"/>
              <a:t>ABLE National Resource Center: </a:t>
            </a:r>
            <a:r>
              <a:rPr lang="en-US" dirty="0">
                <a:hlinkClick r:id="rId4"/>
              </a:rPr>
              <a:t>ablenrc.org</a:t>
            </a:r>
            <a:endParaRPr lang="en-US" dirty="0"/>
          </a:p>
          <a:p>
            <a:r>
              <a:rPr lang="en-US" dirty="0"/>
              <a:t>Illinois ABLE: </a:t>
            </a:r>
            <a:r>
              <a:rPr lang="en-US" dirty="0">
                <a:hlinkClick r:id="rId5"/>
              </a:rPr>
              <a:t>savewithable.com/il/home.html</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24</a:t>
            </a:fld>
            <a:endParaRPr lang="en-US" dirty="0"/>
          </a:p>
        </p:txBody>
      </p:sp>
    </p:spTree>
    <p:custDataLst>
      <p:tags r:id="rId1"/>
    </p:custDataLst>
    <p:extLst>
      <p:ext uri="{BB962C8B-B14F-4D97-AF65-F5344CB8AC3E}">
        <p14:creationId xmlns:p14="http://schemas.microsoft.com/office/powerpoint/2010/main" val="23971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Tools</a:t>
            </a:r>
          </a:p>
        </p:txBody>
      </p:sp>
      <p:sp>
        <p:nvSpPr>
          <p:cNvPr id="3" name="Content Placeholder 2"/>
          <p:cNvSpPr>
            <a:spLocks noGrp="1"/>
          </p:cNvSpPr>
          <p:nvPr>
            <p:ph idx="1"/>
          </p:nvPr>
        </p:nvSpPr>
        <p:spPr>
          <a:xfrm>
            <a:off x="240032" y="1570384"/>
            <a:ext cx="8623936" cy="4850294"/>
          </a:xfrm>
        </p:spPr>
        <p:txBody>
          <a:bodyPr>
            <a:noAutofit/>
          </a:bodyPr>
          <a:lstStyle/>
          <a:p>
            <a:r>
              <a:rPr lang="en-US" dirty="0"/>
              <a:t>Better Money Habits</a:t>
            </a:r>
          </a:p>
          <a:p>
            <a:pPr lvl="1"/>
            <a:r>
              <a:rPr lang="en-US" sz="2000" dirty="0"/>
              <a:t>Free online financial education videos and tools</a:t>
            </a:r>
          </a:p>
          <a:p>
            <a:pPr lvl="1"/>
            <a:r>
              <a:rPr lang="en-US" sz="2000" dirty="0">
                <a:hlinkClick r:id="rId3"/>
              </a:rPr>
              <a:t>bettermoneyhabits.bankofamerica.com/en</a:t>
            </a:r>
            <a:endParaRPr lang="en-US" sz="2000" dirty="0"/>
          </a:p>
          <a:p>
            <a:r>
              <a:rPr lang="en-US" dirty="0"/>
              <a:t>Hands on Banking</a:t>
            </a:r>
          </a:p>
          <a:p>
            <a:pPr lvl="1"/>
            <a:r>
              <a:rPr lang="en-US" sz="2000" dirty="0"/>
              <a:t>Free online financial education curriculum</a:t>
            </a:r>
          </a:p>
          <a:p>
            <a:pPr lvl="1"/>
            <a:r>
              <a:rPr lang="en-US" sz="2000" dirty="0">
                <a:hlinkClick r:id="rId4"/>
              </a:rPr>
              <a:t>handsonbanking.org/ndi</a:t>
            </a:r>
            <a:endParaRPr lang="en-US" sz="2000" dirty="0"/>
          </a:p>
          <a:p>
            <a:pPr lvl="1"/>
            <a:r>
              <a:rPr lang="en-US" sz="2000" dirty="0">
                <a:hlinkClick r:id="rId5"/>
              </a:rPr>
              <a:t>nationaldisabilityinstitute.org/downloads</a:t>
            </a:r>
            <a:endParaRPr lang="en-US" sz="2000" dirty="0"/>
          </a:p>
          <a:p>
            <a:r>
              <a:rPr lang="en-US" dirty="0"/>
              <a:t>FDIC Money Smart</a:t>
            </a:r>
          </a:p>
          <a:p>
            <a:pPr lvl="1"/>
            <a:r>
              <a:rPr lang="en-US" sz="2000" dirty="0"/>
              <a:t>Free online financial education curriculum</a:t>
            </a:r>
          </a:p>
          <a:p>
            <a:pPr lvl="1"/>
            <a:r>
              <a:rPr lang="en-US" sz="2000" dirty="0">
                <a:hlinkClick r:id="rId6"/>
              </a:rPr>
              <a:t>fdic.gov/consumers/consumer/moneysmart/index.html</a:t>
            </a:r>
            <a:endParaRPr lang="en-US" sz="2000"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25</a:t>
            </a:fld>
            <a:endParaRPr lang="en-US" dirty="0"/>
          </a:p>
        </p:txBody>
      </p:sp>
    </p:spTree>
    <p:custDataLst>
      <p:tags r:id="rId1"/>
    </p:custDataLst>
    <p:extLst>
      <p:ext uri="{BB962C8B-B14F-4D97-AF65-F5344CB8AC3E}">
        <p14:creationId xmlns:p14="http://schemas.microsoft.com/office/powerpoint/2010/main" val="46626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a:xfrm>
            <a:off x="8457981" y="6502300"/>
            <a:ext cx="437539" cy="266142"/>
          </a:xfrm>
        </p:spPr>
        <p:txBody>
          <a:bodyPr/>
          <a:lstStyle/>
          <a:p>
            <a:fld id="{4FACB3E1-20E2-D24F-8BE6-CB5F27E61535}" type="slidenum">
              <a:rPr lang="en-US" smtClean="0"/>
              <a:pPr/>
              <a:t>26</a:t>
            </a:fld>
            <a:endParaRPr lang="en-US" dirty="0"/>
          </a:p>
        </p:txBody>
      </p:sp>
    </p:spTree>
    <p:extLst>
      <p:ext uri="{BB962C8B-B14F-4D97-AF65-F5344CB8AC3E}">
        <p14:creationId xmlns:p14="http://schemas.microsoft.com/office/powerpoint/2010/main" val="11645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Closing</a:t>
            </a:r>
          </a:p>
        </p:txBody>
      </p:sp>
      <p:sp>
        <p:nvSpPr>
          <p:cNvPr id="3" name="Content Placeholder 2"/>
          <p:cNvSpPr>
            <a:spLocks noGrp="1"/>
          </p:cNvSpPr>
          <p:nvPr>
            <p:ph idx="1"/>
          </p:nvPr>
        </p:nvSpPr>
        <p:spPr>
          <a:xfrm>
            <a:off x="240032" y="2331076"/>
            <a:ext cx="8623935" cy="4089602"/>
          </a:xfrm>
        </p:spPr>
        <p:txBody>
          <a:bodyPr/>
          <a:lstStyle/>
          <a:p>
            <a:pPr marL="400050" indent="-400050" algn="ctr">
              <a:lnSpc>
                <a:spcPct val="100000"/>
              </a:lnSpc>
              <a:spcAft>
                <a:spcPts val="1800"/>
              </a:spcAft>
              <a:buNone/>
            </a:pPr>
            <a:r>
              <a:rPr lang="en-US" b="1" dirty="0"/>
              <a:t>Don’t Forget!</a:t>
            </a:r>
          </a:p>
          <a:p>
            <a:pPr marL="400050" indent="-400050" algn="ctr">
              <a:lnSpc>
                <a:spcPct val="100000"/>
              </a:lnSpc>
              <a:spcAft>
                <a:spcPts val="1800"/>
              </a:spcAft>
              <a:buNone/>
            </a:pPr>
            <a:r>
              <a:rPr lang="en-US" dirty="0"/>
              <a:t>Complete and turn in your evaluation and post-test.</a:t>
            </a:r>
          </a:p>
          <a:p>
            <a:pPr marL="400050" indent="-400050" algn="ctr">
              <a:lnSpc>
                <a:spcPct val="100000"/>
              </a:lnSpc>
              <a:spcAft>
                <a:spcPts val="1800"/>
              </a:spcAft>
              <a:buNone/>
            </a:pPr>
            <a:r>
              <a:rPr lang="en-US" dirty="0"/>
              <a:t>Congratulations on completing your first steps towards improving YOUR financial wellness.</a:t>
            </a:r>
          </a:p>
          <a:p>
            <a:pPr marL="400050" indent="-400050" algn="ctr">
              <a:lnSpc>
                <a:spcPct val="100000"/>
              </a:lnSpc>
              <a:spcAft>
                <a:spcPts val="1800"/>
              </a:spcAft>
              <a:buNone/>
            </a:pPr>
            <a:r>
              <a:rPr lang="en-US" dirty="0"/>
              <a:t>Thank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27</a:t>
            </a:fld>
            <a:endParaRPr lang="en-US" dirty="0"/>
          </a:p>
        </p:txBody>
      </p:sp>
    </p:spTree>
    <p:extLst>
      <p:ext uri="{BB962C8B-B14F-4D97-AF65-F5344CB8AC3E}">
        <p14:creationId xmlns:p14="http://schemas.microsoft.com/office/powerpoint/2010/main" val="86528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240030" y="1739503"/>
            <a:ext cx="8623935" cy="3251055"/>
          </a:xfrm>
        </p:spPr>
        <p:txBody>
          <a:bodyPr>
            <a:noAutofit/>
          </a:bodyPr>
          <a:lstStyle/>
          <a:p>
            <a:r>
              <a:rPr lang="en-US" dirty="0"/>
              <a:t>What is an ABLE account?</a:t>
            </a:r>
          </a:p>
          <a:p>
            <a:r>
              <a:rPr lang="en-US" dirty="0"/>
              <a:t>Who is eligible?</a:t>
            </a:r>
          </a:p>
          <a:p>
            <a:r>
              <a:rPr lang="en-US" dirty="0"/>
              <a:t>What are qualified disability expenses?</a:t>
            </a:r>
          </a:p>
          <a:p>
            <a:r>
              <a:rPr lang="en-US" dirty="0"/>
              <a:t>Service provider role?</a:t>
            </a:r>
          </a:p>
          <a:p>
            <a:r>
              <a:rPr lang="en-US" dirty="0"/>
              <a:t>Resources for regular savings</a:t>
            </a:r>
          </a:p>
          <a:p>
            <a:r>
              <a:rPr lang="en-US" dirty="0">
                <a:solidFill>
                  <a:schemeClr val="tx1">
                    <a:lumMod val="65000"/>
                    <a:lumOff val="35000"/>
                  </a:schemeClr>
                </a:solidFill>
              </a:rPr>
              <a:t>Who to contact to open an IL ABLE Account or to learn more?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3</a:t>
            </a:fld>
            <a:endParaRPr lang="en-US" dirty="0"/>
          </a:p>
        </p:txBody>
      </p:sp>
    </p:spTree>
    <p:custDataLst>
      <p:tags r:id="rId1"/>
    </p:custDataLst>
    <p:extLst>
      <p:ext uri="{BB962C8B-B14F-4D97-AF65-F5344CB8AC3E}">
        <p14:creationId xmlns:p14="http://schemas.microsoft.com/office/powerpoint/2010/main" val="144585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ABLE Act – How It Helps</a:t>
            </a:r>
          </a:p>
        </p:txBody>
      </p:sp>
      <p:sp>
        <p:nvSpPr>
          <p:cNvPr id="3" name="Content Placeholder 2"/>
          <p:cNvSpPr>
            <a:spLocks noGrp="1"/>
          </p:cNvSpPr>
          <p:nvPr>
            <p:ph idx="1"/>
          </p:nvPr>
        </p:nvSpPr>
        <p:spPr/>
        <p:txBody>
          <a:bodyPr>
            <a:normAutofit/>
          </a:bodyPr>
          <a:lstStyle/>
          <a:p>
            <a:pPr>
              <a:defRPr/>
            </a:pPr>
            <a:r>
              <a:rPr lang="en-US" dirty="0"/>
              <a:t>The ABLE Act allows eligible people with disabilities to save money to pay for qualified disability expenses, similar to the 529 tax-deferred accounts used by families to save for their children’s college education.</a:t>
            </a:r>
          </a:p>
          <a:p>
            <a:pPr>
              <a:defRPr/>
            </a:pPr>
            <a:r>
              <a:rPr lang="en-US" dirty="0"/>
              <a:t>The ability to save money empowers individuals with disabilities to increase their money management skills, save for their futures and explore opportunities for increasing their income through employment and building a circle of support.</a:t>
            </a:r>
          </a:p>
        </p:txBody>
      </p:sp>
      <p:pic>
        <p:nvPicPr>
          <p:cNvPr id="6" name="Picture 5" descr="Guy in early 20s smiling and painting outside."/>
          <p:cNvPicPr>
            <a:picLocks noChangeAspect="1"/>
          </p:cNvPicPr>
          <p:nvPr/>
        </p:nvPicPr>
        <p:blipFill>
          <a:blip r:embed="rId2"/>
          <a:stretch>
            <a:fillRect/>
          </a:stretch>
        </p:blipFill>
        <p:spPr>
          <a:xfrm>
            <a:off x="535049" y="3827735"/>
            <a:ext cx="2705565" cy="2101441"/>
          </a:xfrm>
          <a:prstGeom prst="rect">
            <a:avLst/>
          </a:prstGeom>
          <a:effectLst/>
        </p:spPr>
      </p:pic>
      <p:pic>
        <p:nvPicPr>
          <p:cNvPr id="5" name="Picture 4" descr="Fingers reading Braille."/>
          <p:cNvPicPr>
            <a:picLocks noChangeAspect="1"/>
          </p:cNvPicPr>
          <p:nvPr/>
        </p:nvPicPr>
        <p:blipFill rotWithShape="1">
          <a:blip r:embed="rId3" cstate="print">
            <a:extLst>
              <a:ext uri="{28A0092B-C50C-407E-A947-70E740481C1C}">
                <a14:useLocalDpi xmlns:a14="http://schemas.microsoft.com/office/drawing/2010/main" val="0"/>
              </a:ext>
            </a:extLst>
          </a:blip>
          <a:srcRect l="20254" t="6056"/>
          <a:stretch/>
        </p:blipFill>
        <p:spPr>
          <a:xfrm>
            <a:off x="3737715" y="4369310"/>
            <a:ext cx="1543050" cy="1018290"/>
          </a:xfrm>
          <a:prstGeom prst="rect">
            <a:avLst/>
          </a:prstGeom>
          <a:ln>
            <a:noFill/>
          </a:ln>
          <a:effectLst>
            <a:outerShdw blurRad="292100" dist="139700" dir="2700000" algn="tl" rotWithShape="0">
              <a:srgbClr val="333333">
                <a:alpha val="65000"/>
              </a:srgbClr>
            </a:outerShdw>
          </a:effectLst>
        </p:spPr>
      </p:pic>
      <p:pic>
        <p:nvPicPr>
          <p:cNvPr id="7" name="Picture 6" descr="Mom and two young childrend smiling."/>
          <p:cNvPicPr>
            <a:picLocks noChangeAspect="1"/>
          </p:cNvPicPr>
          <p:nvPr/>
        </p:nvPicPr>
        <p:blipFill>
          <a:blip r:embed="rId4"/>
          <a:stretch>
            <a:fillRect/>
          </a:stretch>
        </p:blipFill>
        <p:spPr>
          <a:xfrm>
            <a:off x="5938104" y="4047287"/>
            <a:ext cx="2519877" cy="16623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0"/>
          </p:nvPr>
        </p:nvSpPr>
        <p:spPr>
          <a:xfrm>
            <a:off x="8457981" y="6502300"/>
            <a:ext cx="437539" cy="266142"/>
          </a:xfrm>
        </p:spPr>
        <p:txBody>
          <a:bodyPr/>
          <a:lstStyle/>
          <a:p>
            <a:fld id="{A125A5B0-9CEB-244E-B8EF-4C92FC934D50}" type="slidenum">
              <a:rPr lang="en-US" smtClean="0"/>
              <a:pPr/>
              <a:t>4</a:t>
            </a:fld>
            <a:endParaRPr lang="en-US" dirty="0"/>
          </a:p>
        </p:txBody>
      </p:sp>
    </p:spTree>
    <p:extLst>
      <p:ext uri="{BB962C8B-B14F-4D97-AF65-F5344CB8AC3E}">
        <p14:creationId xmlns:p14="http://schemas.microsoft.com/office/powerpoint/2010/main" val="3342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Savings and SSI</a:t>
            </a:r>
          </a:p>
        </p:txBody>
      </p:sp>
      <p:sp>
        <p:nvSpPr>
          <p:cNvPr id="3" name="Content Placeholder 2"/>
          <p:cNvSpPr>
            <a:spLocks noGrp="1"/>
          </p:cNvSpPr>
          <p:nvPr>
            <p:ph idx="1"/>
          </p:nvPr>
        </p:nvSpPr>
        <p:spPr/>
        <p:txBody>
          <a:bodyPr>
            <a:normAutofit/>
          </a:bodyPr>
          <a:lstStyle/>
          <a:p>
            <a:r>
              <a:rPr lang="en-US" dirty="0"/>
              <a:t>ABLE savings up to $100,000 is excluded from countable resources for SSI eligibility.</a:t>
            </a:r>
          </a:p>
          <a:p>
            <a:r>
              <a:rPr lang="en-US" dirty="0"/>
              <a:t>If the ABLE savings alone exceeds $100,000, by the resource limit, then your SSI benefits will be suspended, until the resource limit is no longer exceeded; Medicaid is not affected. Non-ABLE resources must be under the resource limit for this rule to apply.</a:t>
            </a:r>
          </a:p>
          <a:p>
            <a:r>
              <a:rPr lang="en-US" dirty="0"/>
              <a:t>Contributions made directly into an ABLE account by family, friends, a special needs or pooled trust, or rolled over from a 529 college savings account, are not countable income.</a:t>
            </a:r>
          </a:p>
          <a:p>
            <a:r>
              <a:rPr lang="en-US" dirty="0"/>
              <a:t>Interest on ABLE investments is not countable or taxable income when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5</a:t>
            </a:fld>
            <a:endParaRPr lang="en-US" dirty="0"/>
          </a:p>
        </p:txBody>
      </p:sp>
    </p:spTree>
    <p:custDataLst>
      <p:tags r:id="rId1"/>
    </p:custDataLst>
    <p:extLst>
      <p:ext uri="{BB962C8B-B14F-4D97-AF65-F5344CB8AC3E}">
        <p14:creationId xmlns:p14="http://schemas.microsoft.com/office/powerpoint/2010/main" val="16724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948317"/>
            <a:ext cx="8623935" cy="640080"/>
          </a:xfrm>
        </p:spPr>
        <p:txBody>
          <a:bodyPr>
            <a:noAutofit/>
          </a:bodyPr>
          <a:lstStyle/>
          <a:p>
            <a:r>
              <a:rPr lang="en-US" dirty="0"/>
              <a:t>ABLE Savings of Any Amount Does Not Change Eligibility for These Public Benefits</a:t>
            </a:r>
          </a:p>
        </p:txBody>
      </p:sp>
      <p:sp>
        <p:nvSpPr>
          <p:cNvPr id="3" name="Content Placeholder 2"/>
          <p:cNvSpPr>
            <a:spLocks noGrp="1"/>
          </p:cNvSpPr>
          <p:nvPr>
            <p:ph idx="1"/>
          </p:nvPr>
        </p:nvSpPr>
        <p:spPr>
          <a:xfrm>
            <a:off x="240029" y="2092569"/>
            <a:ext cx="8623935" cy="2795345"/>
          </a:xfrm>
        </p:spPr>
        <p:txBody>
          <a:bodyPr>
            <a:normAutofit/>
          </a:bodyPr>
          <a:lstStyle/>
          <a:p>
            <a:r>
              <a:rPr lang="en-US" dirty="0"/>
              <a:t>SSDI or Medicare;</a:t>
            </a:r>
          </a:p>
          <a:p>
            <a:r>
              <a:rPr lang="en-US" dirty="0"/>
              <a:t>Medicaid (any type);</a:t>
            </a:r>
          </a:p>
          <a:p>
            <a:r>
              <a:rPr lang="en-US" dirty="0"/>
              <a:t>FAFSA (financial aid);</a:t>
            </a:r>
          </a:p>
          <a:p>
            <a:r>
              <a:rPr lang="en-US" dirty="0"/>
              <a:t>HUD (housing assistance);</a:t>
            </a:r>
          </a:p>
          <a:p>
            <a:r>
              <a:rPr lang="en-US" dirty="0"/>
              <a:t>SNAP (Food Stamps);</a:t>
            </a:r>
          </a:p>
          <a:p>
            <a:r>
              <a:rPr lang="en-US" dirty="0"/>
              <a:t>Vocational Rehabilitation Services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6</a:t>
            </a:fld>
            <a:endParaRPr lang="en-US" dirty="0"/>
          </a:p>
        </p:txBody>
      </p:sp>
    </p:spTree>
    <p:custDataLst>
      <p:tags r:id="rId1"/>
    </p:custDataLst>
    <p:extLst>
      <p:ext uri="{BB962C8B-B14F-4D97-AF65-F5344CB8AC3E}">
        <p14:creationId xmlns:p14="http://schemas.microsoft.com/office/powerpoint/2010/main" val="53945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566305"/>
            <a:ext cx="8623935" cy="716014"/>
          </a:xfrm>
        </p:spPr>
        <p:txBody>
          <a:bodyPr>
            <a:noAutofit/>
          </a:bodyPr>
          <a:lstStyle/>
          <a:p>
            <a:r>
              <a:rPr lang="en-US" dirty="0"/>
              <a:t>Who Is ABLE-Eligible?</a:t>
            </a:r>
          </a:p>
        </p:txBody>
      </p:sp>
      <p:sp>
        <p:nvSpPr>
          <p:cNvPr id="3" name="Content Placeholder 2"/>
          <p:cNvSpPr>
            <a:spLocks noGrp="1"/>
          </p:cNvSpPr>
          <p:nvPr>
            <p:ph idx="1"/>
          </p:nvPr>
        </p:nvSpPr>
        <p:spPr>
          <a:xfrm>
            <a:off x="240032" y="4667474"/>
            <a:ext cx="8623935" cy="2272341"/>
          </a:xfrm>
        </p:spPr>
        <p:txBody>
          <a:bodyPr>
            <a:normAutofit/>
          </a:bodyPr>
          <a:lstStyle/>
          <a:p>
            <a:pPr marL="69850" lvl="2" indent="0" algn="ctr">
              <a:lnSpc>
                <a:spcPct val="100000"/>
              </a:lnSpc>
              <a:spcBef>
                <a:spcPts val="0"/>
              </a:spcBef>
              <a:spcAft>
                <a:spcPts val="300"/>
              </a:spcAft>
              <a:buNone/>
              <a:defRPr/>
            </a:pPr>
            <a:r>
              <a:rPr lang="en-US" sz="2000" dirty="0"/>
              <a:t>YOU DO </a:t>
            </a:r>
            <a:r>
              <a:rPr lang="en-US" sz="2000" u="sng" dirty="0"/>
              <a:t>NOT</a:t>
            </a:r>
            <a:r>
              <a:rPr lang="en-US" sz="2000" dirty="0"/>
              <a:t> NEED TO BE CURRENTLY RECEIVING BENEFITS OF ANY KIND to be eligible to open an Illinois ABLE account.</a:t>
            </a:r>
          </a:p>
          <a:p>
            <a:pPr marL="69850" lvl="2" indent="0" algn="ctr">
              <a:lnSpc>
                <a:spcPct val="100000"/>
              </a:lnSpc>
              <a:spcBef>
                <a:spcPts val="0"/>
              </a:spcBef>
              <a:spcAft>
                <a:spcPts val="300"/>
              </a:spcAft>
              <a:buNone/>
              <a:defRPr/>
            </a:pPr>
            <a:r>
              <a:rPr lang="en-US" sz="2000" dirty="0"/>
              <a:t>A person is allowed one ABLE account.</a:t>
            </a:r>
          </a:p>
          <a:p>
            <a:pPr marL="69850" lvl="2" indent="0" algn="ctr">
              <a:lnSpc>
                <a:spcPct val="100000"/>
              </a:lnSpc>
              <a:spcBef>
                <a:spcPts val="0"/>
              </a:spcBef>
              <a:spcAft>
                <a:spcPts val="300"/>
              </a:spcAft>
              <a:buNone/>
              <a:defRPr/>
            </a:pPr>
            <a:r>
              <a:rPr lang="en-US" sz="2000" dirty="0">
                <a:solidFill>
                  <a:schemeClr val="tx1">
                    <a:lumMod val="65000"/>
                    <a:lumOff val="35000"/>
                  </a:schemeClr>
                </a:solidFill>
              </a:rPr>
              <a:t>To learn more, contact the IL ABLE Program directly: Call 1-888-609-8683</a:t>
            </a:r>
          </a:p>
          <a:p>
            <a:pPr marL="69850" lvl="2" indent="0" algn="ctr">
              <a:lnSpc>
                <a:spcPct val="100000"/>
              </a:lnSpc>
              <a:spcBef>
                <a:spcPts val="0"/>
              </a:spcBef>
              <a:spcAft>
                <a:spcPts val="300"/>
              </a:spcAft>
              <a:buNone/>
              <a:defRPr/>
            </a:pPr>
            <a:r>
              <a:rPr lang="en-US" sz="2000" dirty="0">
                <a:solidFill>
                  <a:schemeClr val="tx1">
                    <a:lumMod val="65000"/>
                    <a:lumOff val="35000"/>
                  </a:schemeClr>
                </a:solidFill>
              </a:rPr>
              <a:t>(Monday - Friday, 8:00 am - 5:00 pm CT)</a:t>
            </a:r>
          </a:p>
          <a:p>
            <a:pPr marL="69850" lvl="2" indent="0" algn="ctr">
              <a:lnSpc>
                <a:spcPct val="100000"/>
              </a:lnSpc>
              <a:spcBef>
                <a:spcPts val="0"/>
              </a:spcBef>
              <a:spcAft>
                <a:spcPts val="300"/>
              </a:spcAft>
              <a:buNone/>
              <a:defRPr/>
            </a:pPr>
            <a:r>
              <a:rPr lang="en-US" sz="2000" dirty="0">
                <a:solidFill>
                  <a:schemeClr val="tx1">
                    <a:lumMod val="65000"/>
                    <a:lumOff val="35000"/>
                  </a:schemeClr>
                </a:solidFill>
              </a:rPr>
              <a:t>Email: </a:t>
            </a:r>
            <a:r>
              <a:rPr lang="en-US" sz="2000" dirty="0">
                <a:solidFill>
                  <a:srgbClr val="0000FF"/>
                </a:solidFill>
                <a:hlinkClick r:id="rId2"/>
              </a:rPr>
              <a:t>il.clientservice@savewithable.com</a:t>
            </a:r>
            <a:endParaRPr lang="en-US" sz="2000" dirty="0">
              <a:solidFill>
                <a:srgbClr val="0000FF"/>
              </a:solidFill>
            </a:endParaRPr>
          </a:p>
        </p:txBody>
      </p:sp>
      <p:sp>
        <p:nvSpPr>
          <p:cNvPr id="4" name="Slide Number Placeholder 3"/>
          <p:cNvSpPr>
            <a:spLocks noGrp="1"/>
          </p:cNvSpPr>
          <p:nvPr>
            <p:ph type="sldNum" sz="quarter" idx="10"/>
          </p:nvPr>
        </p:nvSpPr>
        <p:spPr/>
        <p:txBody>
          <a:bodyPr/>
          <a:lstStyle/>
          <a:p>
            <a:fld id="{A125A5B0-9CEB-244E-B8EF-4C92FC934D50}" type="slidenum">
              <a:rPr lang="en-US" smtClean="0"/>
              <a:pPr/>
              <a:t>7</a:t>
            </a:fld>
            <a:endParaRPr lang="en-US" dirty="0"/>
          </a:p>
        </p:txBody>
      </p:sp>
      <p:pic>
        <p:nvPicPr>
          <p:cNvPr id="11" name="Picture 10" descr="Graphic with the following information: Eligibility = At least ONE of the following is true: You have a disability with a written disability certification from a licensed physician that can be produced if requested + Your disability was present before age 26">
            <a:extLst>
              <a:ext uri="{FF2B5EF4-FFF2-40B4-BE49-F238E27FC236}">
                <a16:creationId xmlns:a16="http://schemas.microsoft.com/office/drawing/2014/main" id="{E55C87DB-72D1-4E9A-9FED-01F23343898A}"/>
              </a:ext>
            </a:extLst>
          </p:cNvPr>
          <p:cNvPicPr>
            <a:picLocks noChangeAspect="1"/>
          </p:cNvPicPr>
          <p:nvPr/>
        </p:nvPicPr>
        <p:blipFill>
          <a:blip r:embed="rId3"/>
          <a:stretch>
            <a:fillRect/>
          </a:stretch>
        </p:blipFill>
        <p:spPr>
          <a:xfrm>
            <a:off x="310537" y="1247322"/>
            <a:ext cx="8553429" cy="3420152"/>
          </a:xfrm>
          <a:prstGeom prst="rect">
            <a:avLst/>
          </a:prstGeom>
        </p:spPr>
      </p:pic>
    </p:spTree>
    <p:extLst>
      <p:ext uri="{BB962C8B-B14F-4D97-AF65-F5344CB8AC3E}">
        <p14:creationId xmlns:p14="http://schemas.microsoft.com/office/powerpoint/2010/main" val="83353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69257"/>
            <a:ext cx="8623935" cy="732384"/>
          </a:xfrm>
        </p:spPr>
        <p:txBody>
          <a:bodyPr>
            <a:noAutofit/>
          </a:bodyPr>
          <a:lstStyle/>
          <a:p>
            <a:r>
              <a:rPr lang="en-US" dirty="0"/>
              <a:t>When Is Illinois ABLE Right for Me?</a:t>
            </a:r>
          </a:p>
        </p:txBody>
      </p:sp>
      <p:sp>
        <p:nvSpPr>
          <p:cNvPr id="3" name="Content Placeholder 2"/>
          <p:cNvSpPr>
            <a:spLocks noGrp="1"/>
          </p:cNvSpPr>
          <p:nvPr>
            <p:ph idx="1"/>
          </p:nvPr>
        </p:nvSpPr>
        <p:spPr/>
        <p:txBody>
          <a:bodyPr>
            <a:normAutofit/>
          </a:bodyPr>
          <a:lstStyle/>
          <a:p>
            <a:pPr marL="285750" indent="-285750">
              <a:buFont typeface="Arial" charset="0"/>
              <a:buChar char="•"/>
              <a:defRPr/>
            </a:pPr>
            <a:r>
              <a:rPr lang="en-US" dirty="0"/>
              <a:t>“I have extra money I want to save.”</a:t>
            </a:r>
          </a:p>
          <a:p>
            <a:pPr marL="285750" indent="-285750">
              <a:buFont typeface="Arial" charset="0"/>
              <a:buChar char="•"/>
              <a:defRPr/>
            </a:pPr>
            <a:r>
              <a:rPr lang="en-US" dirty="0"/>
              <a:t>“I have sometimes needed to spend down my savings.”</a:t>
            </a:r>
          </a:p>
          <a:p>
            <a:pPr marL="285750" indent="-285750">
              <a:buFont typeface="Arial" charset="0"/>
              <a:buChar char="•"/>
              <a:defRPr/>
            </a:pPr>
            <a:r>
              <a:rPr lang="en-US" dirty="0"/>
              <a:t>“A family member or a friend wants to give me a gift of money.”</a:t>
            </a:r>
          </a:p>
          <a:p>
            <a:pPr marL="285750" indent="-285750">
              <a:buFont typeface="Arial" charset="0"/>
              <a:buChar char="•"/>
              <a:defRPr/>
            </a:pPr>
            <a:r>
              <a:rPr lang="en-US" dirty="0"/>
              <a:t>“I work and earn money.”</a:t>
            </a:r>
          </a:p>
          <a:p>
            <a:pPr marL="285750" indent="-285750">
              <a:buFont typeface="Arial" charset="0"/>
              <a:buChar char="•"/>
              <a:defRPr/>
            </a:pPr>
            <a:r>
              <a:rPr lang="en-US" dirty="0"/>
              <a:t>“I have a special needs or a pooled trust; I don’t have or don’t want a special needs trust.”</a:t>
            </a:r>
          </a:p>
          <a:p>
            <a:pPr marL="285750" indent="-285750">
              <a:buFont typeface="Arial" charset="0"/>
              <a:buChar char="•"/>
              <a:defRPr/>
            </a:pPr>
            <a:r>
              <a:rPr lang="en-US" dirty="0"/>
              <a:t>“My family wants to help me afford my housing expenses.”</a:t>
            </a:r>
          </a:p>
          <a:p>
            <a:pPr marL="285750" indent="-285750">
              <a:buFont typeface="Arial" charset="0"/>
              <a:buChar char="•"/>
              <a:defRPr/>
            </a:pPr>
            <a:r>
              <a:rPr lang="en-US" dirty="0"/>
              <a:t>“I may need to qualify for Medicaid.”</a:t>
            </a:r>
          </a:p>
          <a:p>
            <a:pPr marL="285750" indent="-285750">
              <a:buFont typeface="Arial" charset="0"/>
              <a:buChar char="•"/>
              <a:defRPr/>
            </a:pPr>
            <a:r>
              <a:rPr lang="en-US" dirty="0"/>
              <a:t>“I have disability expenses I want to save for.”</a:t>
            </a:r>
          </a:p>
        </p:txBody>
      </p:sp>
      <p:sp>
        <p:nvSpPr>
          <p:cNvPr id="4" name="Slide Number Placeholder 3"/>
          <p:cNvSpPr>
            <a:spLocks noGrp="1"/>
          </p:cNvSpPr>
          <p:nvPr>
            <p:ph type="sldNum" sz="quarter" idx="10"/>
          </p:nvPr>
        </p:nvSpPr>
        <p:spPr/>
        <p:txBody>
          <a:bodyPr/>
          <a:lstStyle/>
          <a:p>
            <a:fld id="{A125A5B0-9CEB-244E-B8EF-4C92FC934D50}" type="slidenum">
              <a:rPr lang="en-US" smtClean="0"/>
              <a:pPr/>
              <a:t>8</a:t>
            </a:fld>
            <a:endParaRPr lang="en-US" dirty="0"/>
          </a:p>
        </p:txBody>
      </p:sp>
    </p:spTree>
    <p:extLst>
      <p:ext uri="{BB962C8B-B14F-4D97-AF65-F5344CB8AC3E}">
        <p14:creationId xmlns:p14="http://schemas.microsoft.com/office/powerpoint/2010/main" val="67328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834471"/>
            <a:ext cx="8623935" cy="640080"/>
          </a:xfrm>
        </p:spPr>
        <p:txBody>
          <a:bodyPr/>
          <a:lstStyle/>
          <a:p>
            <a:r>
              <a:rPr lang="en-US" dirty="0"/>
              <a:t>How to Open an Illinois</a:t>
            </a:r>
            <a:r>
              <a:rPr lang="en-US" dirty="0">
                <a:solidFill>
                  <a:srgbClr val="0000FF"/>
                </a:solidFill>
              </a:rPr>
              <a:t> </a:t>
            </a:r>
            <a:r>
              <a:rPr lang="en-US" dirty="0"/>
              <a:t>ABLE Account</a:t>
            </a:r>
          </a:p>
        </p:txBody>
      </p:sp>
      <p:sp>
        <p:nvSpPr>
          <p:cNvPr id="3" name="Content Placeholder 2"/>
          <p:cNvSpPr>
            <a:spLocks noGrp="1"/>
          </p:cNvSpPr>
          <p:nvPr>
            <p:ph idx="1"/>
          </p:nvPr>
        </p:nvSpPr>
        <p:spPr>
          <a:xfrm>
            <a:off x="240030" y="1607621"/>
            <a:ext cx="8623935" cy="5021779"/>
          </a:xfrm>
        </p:spPr>
        <p:txBody>
          <a:bodyPr>
            <a:noAutofit/>
          </a:bodyPr>
          <a:lstStyle/>
          <a:p>
            <a:r>
              <a:rPr lang="en-US" dirty="0"/>
              <a:t>Go to the Illinois ABLE website (accounts are opened online): </a:t>
            </a:r>
            <a:r>
              <a:rPr lang="en-US" dirty="0">
                <a:hlinkClick r:id="rId3"/>
              </a:rPr>
              <a:t>savewithable.com/il/home.html</a:t>
            </a:r>
            <a:endParaRPr lang="en-US" dirty="0"/>
          </a:p>
          <a:p>
            <a:r>
              <a:rPr lang="en-US" dirty="0"/>
              <a:t>Choose the Start Saving Button;</a:t>
            </a:r>
          </a:p>
          <a:p>
            <a:pPr lvl="1"/>
            <a:r>
              <a:rPr lang="en-US" sz="2000" dirty="0"/>
              <a:t>Read the Program Disclosure Statement</a:t>
            </a:r>
          </a:p>
          <a:p>
            <a:pPr lvl="1"/>
            <a:r>
              <a:rPr lang="en-US" sz="2000" dirty="0"/>
              <a:t>Choose the Best Investment Option for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9</a:t>
            </a:fld>
            <a:endParaRPr lang="en-US" dirty="0"/>
          </a:p>
        </p:txBody>
      </p:sp>
    </p:spTree>
    <p:custDataLst>
      <p:tags r:id="rId1"/>
    </p:custDataLst>
    <p:extLst>
      <p:ext uri="{BB962C8B-B14F-4D97-AF65-F5344CB8AC3E}">
        <p14:creationId xmlns:p14="http://schemas.microsoft.com/office/powerpoint/2010/main" val="1641155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13"/>
  <p:tag name="ARTICULATE_AUDIO_RECORDED" val="1"/>
  <p:tag name="ELAPSEDTIME" val="20.2"/>
  <p:tag name="ANNOTATION_COUNT" val="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38.8"/>
  <p:tag name="ANNOTATION_COUNT" val="0"/>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NDI Template - Wide_CN</Template>
  <TotalTime>3457</TotalTime>
  <Words>2327</Words>
  <Application>Microsoft Office PowerPoint</Application>
  <PresentationFormat>On-screen Show (4:3)</PresentationFormat>
  <Paragraphs>308</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Rounded MT Bold</vt:lpstr>
      <vt:lpstr>Calibri</vt:lpstr>
      <vt:lpstr>Courier New</vt:lpstr>
      <vt:lpstr>Franklin Gothic Book</vt:lpstr>
      <vt:lpstr>Tahoma</vt:lpstr>
      <vt:lpstr>Warnock Pro</vt:lpstr>
      <vt:lpstr>Wingdings</vt:lpstr>
      <vt:lpstr>NDI Template</vt:lpstr>
      <vt:lpstr>Module 9: Getting ABLE Ready</vt:lpstr>
      <vt:lpstr>Welcome &amp; Housekeeping</vt:lpstr>
      <vt:lpstr>Agenda</vt:lpstr>
      <vt:lpstr>The ABLE Act – How It Helps</vt:lpstr>
      <vt:lpstr>ABLE Savings and SSI</vt:lpstr>
      <vt:lpstr>ABLE Savings of Any Amount Does Not Change Eligibility for These Public Benefits</vt:lpstr>
      <vt:lpstr>Who Is ABLE-Eligible?</vt:lpstr>
      <vt:lpstr>When Is Illinois ABLE Right for Me?</vt:lpstr>
      <vt:lpstr>How to Open an Illinois ABLE Account</vt:lpstr>
      <vt:lpstr>How to Open an ABLE Account (Continued)</vt:lpstr>
      <vt:lpstr>Getting ABLE Ready</vt:lpstr>
      <vt:lpstr>Savings</vt:lpstr>
      <vt:lpstr>Qualified Disability Expenses</vt:lpstr>
      <vt:lpstr>ABLE and Service Provider Role</vt:lpstr>
      <vt:lpstr>Practitioners: How Do I Get Individuals/ Families to Think About an ABLE Account?</vt:lpstr>
      <vt:lpstr>Opportunities to Incorporate ABLE Account Information in Service Delivery</vt:lpstr>
      <vt:lpstr>Opportunities to Incorporate ABLE Account Information in Service Delivery (Continued)</vt:lpstr>
      <vt:lpstr>Practitioner’s Checklist to Getting ABLE Ready</vt:lpstr>
      <vt:lpstr>Practitioner’s Checklist to Getting ABLE Ready (Continued)</vt:lpstr>
      <vt:lpstr>Example Spending Plan Expenses</vt:lpstr>
      <vt:lpstr>Example Spending Plan Income</vt:lpstr>
      <vt:lpstr>Benefits of Defining Savings Contributions</vt:lpstr>
      <vt:lpstr>Sample: $127 ABLE Savings Per Month</vt:lpstr>
      <vt:lpstr>ABLE Resources</vt:lpstr>
      <vt:lpstr>Resources and Tools</vt:lpstr>
      <vt:lpstr>Questions</vt:lpstr>
      <vt:lpstr>Evaluation and Closing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Wellness Training Module 9</dc:title>
  <dc:creator>National Disability Institute</dc:creator>
  <cp:lastModifiedBy>Al Milioto</cp:lastModifiedBy>
  <cp:revision>90</cp:revision>
  <dcterms:created xsi:type="dcterms:W3CDTF">2019-01-10T23:31:07Z</dcterms:created>
  <dcterms:modified xsi:type="dcterms:W3CDTF">2022-08-04T16:40:54Z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EF4796C9-CB68-4213-9308-9CFB41565369</vt:lpwstr>
  </property>
  <property fmtid="{D5CDD505-2E9C-101B-9397-08002B2CF9AE}" pid="3" name="ArticulatePath">
    <vt:lpwstr>2019 Ilinois CDD Template - Standard (002)</vt:lpwstr>
  </property>
</Properties>
</file>