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341" r:id="rId3"/>
    <p:sldId id="257" r:id="rId4"/>
    <p:sldId id="260" r:id="rId5"/>
    <p:sldId id="422" r:id="rId6"/>
    <p:sldId id="423" r:id="rId7"/>
    <p:sldId id="434" r:id="rId8"/>
    <p:sldId id="435" r:id="rId9"/>
    <p:sldId id="436" r:id="rId10"/>
    <p:sldId id="424" r:id="rId11"/>
    <p:sldId id="425" r:id="rId12"/>
    <p:sldId id="426" r:id="rId13"/>
    <p:sldId id="427" r:id="rId14"/>
    <p:sldId id="428" r:id="rId15"/>
    <p:sldId id="429" r:id="rId16"/>
    <p:sldId id="430" r:id="rId17"/>
    <p:sldId id="433" r:id="rId18"/>
    <p:sldId id="437" r:id="rId19"/>
    <p:sldId id="438" r:id="rId20"/>
    <p:sldId id="431" r:id="rId21"/>
    <p:sldId id="432" r:id="rId22"/>
    <p:sldId id="277" r:id="rId23"/>
    <p:sldId id="32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59" autoAdjust="0"/>
    <p:restoredTop sz="86327" autoAdjust="0"/>
  </p:normalViewPr>
  <p:slideViewPr>
    <p:cSldViewPr snapToGrid="0" snapToObjects="1">
      <p:cViewPr varScale="1">
        <p:scale>
          <a:sx n="110" d="100"/>
          <a:sy n="110" d="100"/>
        </p:scale>
        <p:origin x="1632" y="168"/>
      </p:cViewPr>
      <p:guideLst/>
    </p:cSldViewPr>
  </p:slideViewPr>
  <p:outlineViewPr>
    <p:cViewPr>
      <p:scale>
        <a:sx n="33" d="100"/>
        <a:sy n="33" d="100"/>
      </p:scale>
      <p:origin x="0" y="-1822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5/10/23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10347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867468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18</a:t>
            </a:fld>
            <a:endParaRPr lang="en-US"/>
          </a:p>
        </p:txBody>
      </p:sp>
    </p:spTree>
    <p:extLst>
      <p:ext uri="{BB962C8B-B14F-4D97-AF65-F5344CB8AC3E}">
        <p14:creationId xmlns:p14="http://schemas.microsoft.com/office/powerpoint/2010/main" val="422800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19</a:t>
            </a:fld>
            <a:endParaRPr lang="en-US"/>
          </a:p>
        </p:txBody>
      </p:sp>
    </p:spTree>
    <p:extLst>
      <p:ext uri="{BB962C8B-B14F-4D97-AF65-F5344CB8AC3E}">
        <p14:creationId xmlns:p14="http://schemas.microsoft.com/office/powerpoint/2010/main" val="7312671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lga.gov/legislation/billstatus.asp?DocNum=3849&amp;GAID=16&amp;GA=102&amp;DocTypeID=HB&amp;LegID=132930&amp;SessionID=11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2.illinois.gov/sites/gac/Pages/Supported%20Decision%20Making.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llinois.gov/content/dam/soi/en/web/gac/osg/documents/guideadultguardianship201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57" y="1582616"/>
            <a:ext cx="8662086" cy="2060698"/>
          </a:xfrm>
        </p:spPr>
        <p:txBody>
          <a:bodyPr>
            <a:noAutofit/>
          </a:bodyPr>
          <a:lstStyle/>
          <a:p>
            <a:r>
              <a:rPr lang="en-US" sz="4000" dirty="0"/>
              <a:t>Module 10: Guardianship Rights:</a:t>
            </a:r>
            <a:br>
              <a:rPr lang="en-US" sz="4000" dirty="0"/>
            </a:br>
            <a:r>
              <a:rPr lang="en-US" sz="4000" dirty="0"/>
              <a:t>Who Is Responsible for What?</a:t>
            </a:r>
            <a:br>
              <a:rPr lang="en-US" sz="4000" dirty="0"/>
            </a:br>
            <a:r>
              <a:rPr lang="en-US" sz="1000" dirty="0"/>
              <a:t>2023</a:t>
            </a:r>
            <a:endParaRPr lang="en-US" sz="4000" dirty="0"/>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Activity #1</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p:txBody>
          <a:bodyPr/>
          <a:lstStyle/>
          <a:p>
            <a:r>
              <a:rPr lang="en-US" dirty="0"/>
              <a:t>What do you think are some requirements for being a guardian and who might serve as a guardian?</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358922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DED1E-F349-9A44-B855-CEFF790EEF84}"/>
              </a:ext>
            </a:extLst>
          </p:cNvPr>
          <p:cNvSpPr>
            <a:spLocks noGrp="1"/>
          </p:cNvSpPr>
          <p:nvPr>
            <p:ph type="title"/>
          </p:nvPr>
        </p:nvSpPr>
        <p:spPr>
          <a:xfrm>
            <a:off x="52815" y="766441"/>
            <a:ext cx="8623935" cy="640080"/>
          </a:xfrm>
        </p:spPr>
        <p:txBody>
          <a:bodyPr/>
          <a:lstStyle/>
          <a:p>
            <a:r>
              <a:rPr lang="en-US" dirty="0"/>
              <a:t>Being a Guardian in Illinois</a:t>
            </a:r>
          </a:p>
        </p:txBody>
      </p:sp>
      <p:sp>
        <p:nvSpPr>
          <p:cNvPr id="3" name="Content Placeholder 2">
            <a:extLst>
              <a:ext uri="{FF2B5EF4-FFF2-40B4-BE49-F238E27FC236}">
                <a16:creationId xmlns:a16="http://schemas.microsoft.com/office/drawing/2014/main" id="{EA0292B0-1DB6-D34F-8B74-384AFAEA3E3A}"/>
              </a:ext>
            </a:extLst>
          </p:cNvPr>
          <p:cNvSpPr>
            <a:spLocks noGrp="1"/>
          </p:cNvSpPr>
          <p:nvPr>
            <p:ph idx="1"/>
          </p:nvPr>
        </p:nvSpPr>
        <p:spPr>
          <a:xfrm>
            <a:off x="240032" y="1600200"/>
            <a:ext cx="8761093" cy="5029200"/>
          </a:xfrm>
        </p:spPr>
        <p:txBody>
          <a:bodyPr>
            <a:normAutofit fontScale="85000" lnSpcReduction="20000"/>
          </a:bodyPr>
          <a:lstStyle/>
          <a:p>
            <a:pPr>
              <a:lnSpc>
                <a:spcPct val="120000"/>
              </a:lnSpc>
              <a:spcBef>
                <a:spcPts val="0"/>
              </a:spcBef>
              <a:spcAft>
                <a:spcPts val="600"/>
              </a:spcAft>
            </a:pPr>
            <a:r>
              <a:rPr lang="en-US" sz="2200" dirty="0"/>
              <a:t>Must be at least 18 years of age</a:t>
            </a:r>
          </a:p>
          <a:p>
            <a:pPr>
              <a:lnSpc>
                <a:spcPct val="120000"/>
              </a:lnSpc>
              <a:spcBef>
                <a:spcPts val="0"/>
              </a:spcBef>
              <a:spcAft>
                <a:spcPts val="600"/>
              </a:spcAft>
            </a:pPr>
            <a:r>
              <a:rPr lang="en-US" sz="2200" dirty="0"/>
              <a:t>Must be of sound mind</a:t>
            </a:r>
          </a:p>
          <a:p>
            <a:pPr>
              <a:lnSpc>
                <a:spcPct val="120000"/>
              </a:lnSpc>
              <a:spcBef>
                <a:spcPts val="0"/>
              </a:spcBef>
              <a:spcAft>
                <a:spcPts val="600"/>
              </a:spcAft>
            </a:pPr>
            <a:r>
              <a:rPr lang="en-US" sz="2200" dirty="0"/>
              <a:t>Cannot have been convicted of a serious crime</a:t>
            </a:r>
          </a:p>
          <a:p>
            <a:pPr>
              <a:lnSpc>
                <a:spcPct val="120000"/>
              </a:lnSpc>
              <a:spcBef>
                <a:spcPts val="0"/>
              </a:spcBef>
              <a:spcAft>
                <a:spcPts val="600"/>
              </a:spcAft>
            </a:pPr>
            <a:r>
              <a:rPr lang="en-US" sz="2200" dirty="0"/>
              <a:t>Must be acceptable to the court</a:t>
            </a:r>
          </a:p>
          <a:p>
            <a:pPr>
              <a:lnSpc>
                <a:spcPct val="120000"/>
              </a:lnSpc>
              <a:spcBef>
                <a:spcPts val="0"/>
              </a:spcBef>
              <a:spcAft>
                <a:spcPts val="600"/>
              </a:spcAft>
            </a:pPr>
            <a:r>
              <a:rPr lang="en-US" sz="2200" dirty="0"/>
              <a:t>Must be a legal resident of the United States</a:t>
            </a:r>
          </a:p>
          <a:p>
            <a:pPr>
              <a:lnSpc>
                <a:spcPct val="120000"/>
              </a:lnSpc>
              <a:spcBef>
                <a:spcPts val="0"/>
              </a:spcBef>
              <a:spcAft>
                <a:spcPts val="600"/>
              </a:spcAft>
            </a:pPr>
            <a:r>
              <a:rPr lang="en-US" sz="2200" dirty="0"/>
              <a:t>Able prove to the court they are able to provide guardianship support for the person in the areas named and be active in their life.</a:t>
            </a:r>
          </a:p>
          <a:p>
            <a:pPr>
              <a:lnSpc>
                <a:spcPct val="120000"/>
              </a:lnSpc>
              <a:spcBef>
                <a:spcPts val="0"/>
              </a:spcBef>
              <a:spcAft>
                <a:spcPts val="600"/>
              </a:spcAft>
            </a:pPr>
            <a:r>
              <a:rPr lang="en-US" sz="2200" dirty="0"/>
              <a:t>Any agency, public or private, may serve as guardian if the court finds them capable of providing active guardianship support.</a:t>
            </a:r>
          </a:p>
          <a:p>
            <a:pPr>
              <a:lnSpc>
                <a:spcPct val="120000"/>
              </a:lnSpc>
              <a:spcBef>
                <a:spcPts val="0"/>
              </a:spcBef>
              <a:spcAft>
                <a:spcPts val="600"/>
              </a:spcAft>
            </a:pPr>
            <a:r>
              <a:rPr lang="en-US" sz="2200" dirty="0"/>
              <a:t>An agency providing residential services (where you live) to a person with a disability may not be a guardian to ensure there are no conflicts of interest.</a:t>
            </a:r>
          </a:p>
          <a:p>
            <a:pPr>
              <a:lnSpc>
                <a:spcPct val="120000"/>
              </a:lnSpc>
              <a:spcBef>
                <a:spcPts val="0"/>
              </a:spcBef>
              <a:spcAft>
                <a:spcPts val="600"/>
              </a:spcAft>
            </a:pPr>
            <a:r>
              <a:rPr lang="en-US" sz="2200" dirty="0"/>
              <a:t>A banking institution may be appointed guardian of money or property for a person with a disability, often called their estate, but not a guardian of the person.</a:t>
            </a:r>
            <a:endParaRPr lang="en-US" dirty="0"/>
          </a:p>
        </p:txBody>
      </p:sp>
      <p:sp>
        <p:nvSpPr>
          <p:cNvPr id="4" name="Slide Number Placeholder 3">
            <a:extLst>
              <a:ext uri="{FF2B5EF4-FFF2-40B4-BE49-F238E27FC236}">
                <a16:creationId xmlns:a16="http://schemas.microsoft.com/office/drawing/2014/main" id="{F38F1B9F-D60B-0A4E-8BE2-CDCF5436A8B0}"/>
              </a:ext>
            </a:extLst>
          </p:cNvPr>
          <p:cNvSpPr>
            <a:spLocks noGrp="1"/>
          </p:cNvSpPr>
          <p:nvPr>
            <p:ph type="sldNum" sz="quarter" idx="10"/>
          </p:nvPr>
        </p:nvSpPr>
        <p:spPr/>
        <p:txBody>
          <a:bodyPr/>
          <a:lstStyle/>
          <a:p>
            <a:fld id="{4FACB3E1-20E2-D24F-8BE6-CB5F27E61535}" type="slidenum">
              <a:rPr lang="en-US" smtClean="0"/>
              <a:pPr/>
              <a:t>11</a:t>
            </a:fld>
            <a:endParaRPr lang="en-US"/>
          </a:p>
        </p:txBody>
      </p:sp>
    </p:spTree>
    <p:extLst>
      <p:ext uri="{BB962C8B-B14F-4D97-AF65-F5344CB8AC3E}">
        <p14:creationId xmlns:p14="http://schemas.microsoft.com/office/powerpoint/2010/main" val="2883410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4CFB9-0C35-6D42-95B2-B0C4BBF5D30D}"/>
              </a:ext>
            </a:extLst>
          </p:cNvPr>
          <p:cNvSpPr>
            <a:spLocks noGrp="1"/>
          </p:cNvSpPr>
          <p:nvPr>
            <p:ph type="title"/>
          </p:nvPr>
        </p:nvSpPr>
        <p:spPr/>
        <p:txBody>
          <a:bodyPr/>
          <a:lstStyle/>
          <a:p>
            <a:r>
              <a:rPr lang="en-US" dirty="0"/>
              <a:t>Who Decides?</a:t>
            </a:r>
          </a:p>
        </p:txBody>
      </p:sp>
      <p:sp>
        <p:nvSpPr>
          <p:cNvPr id="3" name="Content Placeholder 2">
            <a:extLst>
              <a:ext uri="{FF2B5EF4-FFF2-40B4-BE49-F238E27FC236}">
                <a16:creationId xmlns:a16="http://schemas.microsoft.com/office/drawing/2014/main" id="{278A529C-7CF4-4A40-A22B-C2BEDD929B72}"/>
              </a:ext>
            </a:extLst>
          </p:cNvPr>
          <p:cNvSpPr>
            <a:spLocks noGrp="1"/>
          </p:cNvSpPr>
          <p:nvPr>
            <p:ph idx="1"/>
          </p:nvPr>
        </p:nvSpPr>
        <p:spPr>
          <a:xfrm>
            <a:off x="240032" y="1570384"/>
            <a:ext cx="8655488" cy="4850294"/>
          </a:xfrm>
        </p:spPr>
        <p:txBody>
          <a:bodyPr/>
          <a:lstStyle/>
          <a:p>
            <a:r>
              <a:rPr lang="en-US" dirty="0"/>
              <a:t>The court will determine the need for guardianship and who should serve as the guardian.</a:t>
            </a:r>
          </a:p>
          <a:p>
            <a:r>
              <a:rPr lang="en-US" dirty="0"/>
              <a:t>Family members are not automatically named the legal guardian for their relative with a disability.</a:t>
            </a:r>
          </a:p>
          <a:p>
            <a:r>
              <a:rPr lang="en-US" dirty="0"/>
              <a:t>A family member may petition to be named guardian and the person with a disability may express a preference as to his or her guardian.</a:t>
            </a:r>
          </a:p>
          <a:p>
            <a:pPr lvl="1"/>
            <a:r>
              <a:rPr lang="en-US" sz="2000" dirty="0"/>
              <a:t>If the person with a disability expresses a preference, the judge will take this into consideration. However, the judge appoints whomever they feel will make the best guardian and act in the best interest of the person with a disability, regardless of the party's relation to the person.</a:t>
            </a:r>
          </a:p>
          <a:p>
            <a:r>
              <a:rPr lang="en-US" dirty="0"/>
              <a:t>Only a judge can appoint a guardian.</a:t>
            </a:r>
          </a:p>
        </p:txBody>
      </p:sp>
      <p:sp>
        <p:nvSpPr>
          <p:cNvPr id="4" name="Slide Number Placeholder 3">
            <a:extLst>
              <a:ext uri="{FF2B5EF4-FFF2-40B4-BE49-F238E27FC236}">
                <a16:creationId xmlns:a16="http://schemas.microsoft.com/office/drawing/2014/main" id="{29D7D74A-D90C-E847-877B-21E76AE88971}"/>
              </a:ext>
            </a:extLst>
          </p:cNvPr>
          <p:cNvSpPr>
            <a:spLocks noGrp="1"/>
          </p:cNvSpPr>
          <p:nvPr>
            <p:ph type="sldNum" sz="quarter" idx="10"/>
          </p:nvPr>
        </p:nvSpPr>
        <p:spPr/>
        <p:txBody>
          <a:bodyPr/>
          <a:lstStyle/>
          <a:p>
            <a:fld id="{4FACB3E1-20E2-D24F-8BE6-CB5F27E61535}" type="slidenum">
              <a:rPr lang="en-US" smtClean="0"/>
              <a:pPr/>
              <a:t>12</a:t>
            </a:fld>
            <a:endParaRPr lang="en-US"/>
          </a:p>
        </p:txBody>
      </p:sp>
    </p:spTree>
    <p:extLst>
      <p:ext uri="{BB962C8B-B14F-4D97-AF65-F5344CB8AC3E}">
        <p14:creationId xmlns:p14="http://schemas.microsoft.com/office/powerpoint/2010/main" val="469476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Activity #2</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p:txBody>
          <a:bodyPr/>
          <a:lstStyle/>
          <a:p>
            <a:r>
              <a:rPr lang="en-US" dirty="0"/>
              <a:t>What kinds of decisions do you think individuals with developmental disabilities might need help with from their appointed guardian?</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224209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4AD4F-C82D-004B-B270-7E74F0FFD6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0381AAC4-D855-8247-83CF-FC89A7D6AB91}"/>
              </a:ext>
            </a:extLst>
          </p:cNvPr>
          <p:cNvSpPr>
            <a:spLocks noGrp="1"/>
          </p:cNvSpPr>
          <p:nvPr>
            <p:ph idx="1"/>
          </p:nvPr>
        </p:nvSpPr>
        <p:spPr>
          <a:xfrm>
            <a:off x="240032" y="1570384"/>
            <a:ext cx="8655488" cy="4850294"/>
          </a:xfrm>
        </p:spPr>
        <p:txBody>
          <a:bodyPr>
            <a:normAutofit/>
          </a:bodyPr>
          <a:lstStyle/>
          <a:p>
            <a:r>
              <a:rPr lang="en-US" dirty="0"/>
              <a:t>Paying bills</a:t>
            </a:r>
          </a:p>
          <a:p>
            <a:r>
              <a:rPr lang="en-US" dirty="0"/>
              <a:t>Choosing a bank account</a:t>
            </a:r>
          </a:p>
          <a:p>
            <a:r>
              <a:rPr lang="en-US" dirty="0"/>
              <a:t>What to buy</a:t>
            </a:r>
          </a:p>
          <a:p>
            <a:r>
              <a:rPr lang="en-US" dirty="0"/>
              <a:t>Managing money and making major purchases</a:t>
            </a:r>
          </a:p>
          <a:p>
            <a:r>
              <a:rPr lang="en-US" dirty="0"/>
              <a:t>Where to live</a:t>
            </a:r>
          </a:p>
          <a:p>
            <a:r>
              <a:rPr lang="en-US" dirty="0"/>
              <a:t>Which doctor to go to and when to go</a:t>
            </a:r>
          </a:p>
          <a:p>
            <a:r>
              <a:rPr lang="en-US" dirty="0"/>
              <a:t>Having a medical procedure done</a:t>
            </a:r>
          </a:p>
          <a:p>
            <a:r>
              <a:rPr lang="en-US" dirty="0"/>
              <a:t>Where to work</a:t>
            </a:r>
          </a:p>
          <a:p>
            <a:r>
              <a:rPr lang="en-US" dirty="0"/>
              <a:t>Living situations</a:t>
            </a:r>
          </a:p>
          <a:p>
            <a:r>
              <a:rPr lang="en-US" dirty="0"/>
              <a:t>Marriage</a:t>
            </a:r>
          </a:p>
        </p:txBody>
      </p:sp>
      <p:sp>
        <p:nvSpPr>
          <p:cNvPr id="4" name="Slide Number Placeholder 3">
            <a:extLst>
              <a:ext uri="{FF2B5EF4-FFF2-40B4-BE49-F238E27FC236}">
                <a16:creationId xmlns:a16="http://schemas.microsoft.com/office/drawing/2014/main" id="{CB0EEA77-3EF1-3449-A502-FED624C2886C}"/>
              </a:ext>
            </a:extLst>
          </p:cNvPr>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397378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F2AC7-BF76-A240-9777-499F5B4FA4B5}"/>
              </a:ext>
            </a:extLst>
          </p:cNvPr>
          <p:cNvSpPr>
            <a:spLocks noGrp="1"/>
          </p:cNvSpPr>
          <p:nvPr>
            <p:ph type="title"/>
          </p:nvPr>
        </p:nvSpPr>
        <p:spPr/>
        <p:txBody>
          <a:bodyPr/>
          <a:lstStyle/>
          <a:p>
            <a:r>
              <a:rPr lang="en-US" dirty="0"/>
              <a:t>Guardian Responsibilities</a:t>
            </a:r>
          </a:p>
        </p:txBody>
      </p:sp>
      <p:sp>
        <p:nvSpPr>
          <p:cNvPr id="3" name="Content Placeholder 2">
            <a:extLst>
              <a:ext uri="{FF2B5EF4-FFF2-40B4-BE49-F238E27FC236}">
                <a16:creationId xmlns:a16="http://schemas.microsoft.com/office/drawing/2014/main" id="{DEB87B81-0619-2A4C-B881-12AC9F2B2636}"/>
              </a:ext>
            </a:extLst>
          </p:cNvPr>
          <p:cNvSpPr>
            <a:spLocks noGrp="1"/>
          </p:cNvSpPr>
          <p:nvPr>
            <p:ph idx="1"/>
          </p:nvPr>
        </p:nvSpPr>
        <p:spPr>
          <a:xfrm>
            <a:off x="240032" y="1570384"/>
            <a:ext cx="8761093" cy="4850294"/>
          </a:xfrm>
        </p:spPr>
        <p:txBody>
          <a:bodyPr/>
          <a:lstStyle/>
          <a:p>
            <a:r>
              <a:rPr lang="en-US" dirty="0"/>
              <a:t>Appointed to make decisions about many different aspects of daily life.</a:t>
            </a:r>
          </a:p>
          <a:p>
            <a:r>
              <a:rPr lang="en-US" dirty="0"/>
              <a:t>Legally and ethically required to make these decisions in the “best interest” of the individual they are supporting, taking into consideration what the individual wants.</a:t>
            </a:r>
          </a:p>
          <a:p>
            <a:r>
              <a:rPr lang="en-US" dirty="0"/>
              <a:t>Decisions should be customized to meet the needs of the individual, not limit the individual from making their own decisions about aspects of their life that they are capable of controlling.</a:t>
            </a:r>
          </a:p>
          <a:p>
            <a:r>
              <a:rPr lang="en-US" dirty="0"/>
              <a:t>Should only make decisions for an individual when they are not capable of making a good or informed decision on their own.</a:t>
            </a:r>
          </a:p>
        </p:txBody>
      </p:sp>
      <p:sp>
        <p:nvSpPr>
          <p:cNvPr id="4" name="Slide Number Placeholder 3">
            <a:extLst>
              <a:ext uri="{FF2B5EF4-FFF2-40B4-BE49-F238E27FC236}">
                <a16:creationId xmlns:a16="http://schemas.microsoft.com/office/drawing/2014/main" id="{924D81A7-0072-E246-8E7E-3D8A4297C386}"/>
              </a:ext>
            </a:extLst>
          </p:cNvPr>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4163573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1DECC-4875-4D45-95FF-D74324365411}"/>
              </a:ext>
            </a:extLst>
          </p:cNvPr>
          <p:cNvSpPr>
            <a:spLocks noGrp="1"/>
          </p:cNvSpPr>
          <p:nvPr>
            <p:ph type="title"/>
          </p:nvPr>
        </p:nvSpPr>
        <p:spPr/>
        <p:txBody>
          <a:bodyPr/>
          <a:lstStyle/>
          <a:p>
            <a:r>
              <a:rPr lang="en-US" dirty="0"/>
              <a:t>Individual’s Rights</a:t>
            </a:r>
          </a:p>
        </p:txBody>
      </p:sp>
      <p:sp>
        <p:nvSpPr>
          <p:cNvPr id="3" name="Content Placeholder 2">
            <a:extLst>
              <a:ext uri="{FF2B5EF4-FFF2-40B4-BE49-F238E27FC236}">
                <a16:creationId xmlns:a16="http://schemas.microsoft.com/office/drawing/2014/main" id="{1F08A157-9F6D-5544-A177-6C0CCDA9B35B}"/>
              </a:ext>
            </a:extLst>
          </p:cNvPr>
          <p:cNvSpPr>
            <a:spLocks noGrp="1"/>
          </p:cNvSpPr>
          <p:nvPr>
            <p:ph idx="1"/>
          </p:nvPr>
        </p:nvSpPr>
        <p:spPr>
          <a:xfrm>
            <a:off x="240031" y="1614488"/>
            <a:ext cx="8655489" cy="4772025"/>
          </a:xfrm>
        </p:spPr>
        <p:txBody>
          <a:bodyPr>
            <a:normAutofit/>
          </a:bodyPr>
          <a:lstStyle/>
          <a:p>
            <a:pPr>
              <a:lnSpc>
                <a:spcPct val="120000"/>
              </a:lnSpc>
            </a:pPr>
            <a:r>
              <a:rPr lang="en-US" dirty="0"/>
              <a:t>Individuals that have a guardian have the right to:</a:t>
            </a:r>
          </a:p>
          <a:p>
            <a:pPr lvl="1">
              <a:lnSpc>
                <a:spcPct val="120000"/>
              </a:lnSpc>
            </a:pPr>
            <a:r>
              <a:rPr lang="en-US" sz="2000" dirty="0"/>
              <a:t>Feel safe</a:t>
            </a:r>
          </a:p>
          <a:p>
            <a:pPr lvl="1">
              <a:lnSpc>
                <a:spcPct val="120000"/>
              </a:lnSpc>
            </a:pPr>
            <a:r>
              <a:rPr lang="en-US" sz="2000" dirty="0"/>
              <a:t>Know legally which decisions a guardian can make and which decisions can be made on their own</a:t>
            </a:r>
          </a:p>
          <a:p>
            <a:pPr lvl="1">
              <a:lnSpc>
                <a:spcPct val="120000"/>
              </a:lnSpc>
            </a:pPr>
            <a:r>
              <a:rPr lang="en-US" sz="2000" dirty="0"/>
              <a:t>Have their money used for their needs</a:t>
            </a:r>
          </a:p>
          <a:p>
            <a:pPr lvl="1">
              <a:lnSpc>
                <a:spcPct val="120000"/>
              </a:lnSpc>
            </a:pPr>
            <a:r>
              <a:rPr lang="en-US" sz="2000" dirty="0"/>
              <a:t>Have opportunities to practice money management skills</a:t>
            </a:r>
          </a:p>
          <a:p>
            <a:pPr lvl="1">
              <a:lnSpc>
                <a:spcPct val="120000"/>
              </a:lnSpc>
            </a:pPr>
            <a:r>
              <a:rPr lang="en-US" sz="2000" dirty="0"/>
              <a:t>Be treated with respect by their guardian</a:t>
            </a:r>
            <a:endParaRPr lang="en-US" dirty="0"/>
          </a:p>
        </p:txBody>
      </p:sp>
      <p:sp>
        <p:nvSpPr>
          <p:cNvPr id="4" name="Slide Number Placeholder 3">
            <a:extLst>
              <a:ext uri="{FF2B5EF4-FFF2-40B4-BE49-F238E27FC236}">
                <a16:creationId xmlns:a16="http://schemas.microsoft.com/office/drawing/2014/main" id="{4F15EC9D-9621-B449-8253-460F845570AC}"/>
              </a:ext>
            </a:extLst>
          </p:cNvPr>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4075565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Individual’s Rights (Continued)</a:t>
            </a:r>
          </a:p>
        </p:txBody>
      </p:sp>
      <p:sp>
        <p:nvSpPr>
          <p:cNvPr id="3" name="Content Placeholder 2"/>
          <p:cNvSpPr>
            <a:spLocks noGrp="1"/>
          </p:cNvSpPr>
          <p:nvPr>
            <p:ph idx="1"/>
          </p:nvPr>
        </p:nvSpPr>
        <p:spPr/>
        <p:txBody>
          <a:bodyPr>
            <a:normAutofit/>
          </a:bodyPr>
          <a:lstStyle/>
          <a:p>
            <a:pPr lvl="1">
              <a:lnSpc>
                <a:spcPct val="120000"/>
              </a:lnSpc>
            </a:pPr>
            <a:r>
              <a:rPr lang="en-US" sz="2000" dirty="0"/>
              <a:t>Talk with their guardian about what they want and need</a:t>
            </a:r>
          </a:p>
          <a:p>
            <a:pPr lvl="1">
              <a:lnSpc>
                <a:spcPct val="120000"/>
              </a:lnSpc>
            </a:pPr>
            <a:r>
              <a:rPr lang="en-US" sz="2000" dirty="0"/>
              <a:t>Ask questions about the decisions being made for them</a:t>
            </a:r>
          </a:p>
          <a:p>
            <a:pPr lvl="1">
              <a:lnSpc>
                <a:spcPct val="120000"/>
              </a:lnSpc>
            </a:pPr>
            <a:r>
              <a:rPr lang="en-US" sz="2000" dirty="0"/>
              <a:t>Choose their friends and activities as much as possible</a:t>
            </a:r>
          </a:p>
          <a:p>
            <a:pPr lvl="1">
              <a:lnSpc>
                <a:spcPct val="120000"/>
              </a:lnSpc>
            </a:pPr>
            <a:r>
              <a:rPr lang="en-US" sz="2000" dirty="0"/>
              <a:t>Participate in conversations about them</a:t>
            </a:r>
          </a:p>
          <a:p>
            <a:pPr lvl="1">
              <a:lnSpc>
                <a:spcPct val="120000"/>
              </a:lnSpc>
            </a:pPr>
            <a:r>
              <a:rPr lang="en-US" sz="2000" dirty="0"/>
              <a:t>Go to school or get a job</a:t>
            </a:r>
          </a:p>
          <a:p>
            <a:pPr lvl="1">
              <a:lnSpc>
                <a:spcPct val="120000"/>
              </a:lnSpc>
            </a:pPr>
            <a:r>
              <a:rPr lang="en-US" sz="2000" dirty="0"/>
              <a:t>Live as independently as possible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1516404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Illinois Supported Decision Making Act</a:t>
            </a:r>
          </a:p>
        </p:txBody>
      </p:sp>
      <p:sp>
        <p:nvSpPr>
          <p:cNvPr id="3" name="Content Placeholder 2"/>
          <p:cNvSpPr>
            <a:spLocks noGrp="1"/>
          </p:cNvSpPr>
          <p:nvPr>
            <p:ph idx="1"/>
          </p:nvPr>
        </p:nvSpPr>
        <p:spPr/>
        <p:txBody>
          <a:bodyPr>
            <a:noAutofit/>
          </a:bodyPr>
          <a:lstStyle/>
          <a:p>
            <a:pPr>
              <a:lnSpc>
                <a:spcPct val="100000"/>
              </a:lnSpc>
            </a:pPr>
            <a:r>
              <a:rPr lang="en-US" sz="2200" dirty="0"/>
              <a:t>Act signed into law by the Illinois governor August of 2021 and effective February 27, 2022 </a:t>
            </a:r>
            <a:r>
              <a:rPr lang="en-US" sz="2200" dirty="0">
                <a:hlinkClick r:id="rId3"/>
              </a:rPr>
              <a:t>ilga.gov/legislation/</a:t>
            </a:r>
            <a:r>
              <a:rPr lang="en-US" sz="2200" dirty="0" err="1">
                <a:hlinkClick r:id="rId3"/>
              </a:rPr>
              <a:t>billstatus.asp?DocNum</a:t>
            </a:r>
            <a:r>
              <a:rPr lang="en-US" sz="2200" dirty="0">
                <a:hlinkClick r:id="rId3"/>
              </a:rPr>
              <a:t>=3849&amp;GAID=16&amp;GA=102&amp;DocTypeID=</a:t>
            </a:r>
            <a:r>
              <a:rPr lang="en-US" sz="2200" dirty="0" err="1">
                <a:hlinkClick r:id="rId3"/>
              </a:rPr>
              <a:t>HB&amp;LegID</a:t>
            </a:r>
            <a:r>
              <a:rPr lang="en-US" sz="2200" dirty="0">
                <a:hlinkClick r:id="rId3"/>
              </a:rPr>
              <a:t>=132930&amp;SessionID=110</a:t>
            </a:r>
            <a:endParaRPr lang="en-US" sz="2200" dirty="0"/>
          </a:p>
          <a:p>
            <a:pPr>
              <a:lnSpc>
                <a:spcPct val="100000"/>
              </a:lnSpc>
            </a:pPr>
            <a:r>
              <a:rPr lang="en-US" sz="2200" dirty="0"/>
              <a:t>A model of assistance for persons with an intellectual or developmental disability (principal) who have a range of making decisions for themselves to receive assistance from someone they trust (supporter)</a:t>
            </a:r>
          </a:p>
          <a:p>
            <a:pPr>
              <a:lnSpc>
                <a:spcPct val="100000"/>
              </a:lnSpc>
            </a:pPr>
            <a:r>
              <a:rPr lang="en-US" sz="2200" dirty="0"/>
              <a:t>Does not eliminate guardianships. Guardianships will continue to be an option for individuals with disabilities who lack decisional capacity as determined by the courts.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2283355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Supported Decision Making Agreements</a:t>
            </a:r>
          </a:p>
        </p:txBody>
      </p:sp>
      <p:sp>
        <p:nvSpPr>
          <p:cNvPr id="3" name="Content Placeholder 2"/>
          <p:cNvSpPr>
            <a:spLocks noGrp="1"/>
          </p:cNvSpPr>
          <p:nvPr>
            <p:ph idx="1"/>
          </p:nvPr>
        </p:nvSpPr>
        <p:spPr/>
        <p:txBody>
          <a:bodyPr>
            <a:noAutofit/>
          </a:bodyPr>
          <a:lstStyle/>
          <a:p>
            <a:pPr>
              <a:lnSpc>
                <a:spcPct val="100000"/>
              </a:lnSpc>
            </a:pPr>
            <a:r>
              <a:rPr lang="en-US" sz="2200" dirty="0"/>
              <a:t>Signed by both the individual with a disability, their identified supporter and two witnesses defining what type of assistance will be provided based on the individual’s unique needs and preferences.</a:t>
            </a:r>
          </a:p>
          <a:p>
            <a:pPr>
              <a:lnSpc>
                <a:spcPct val="100000"/>
              </a:lnSpc>
            </a:pPr>
            <a:r>
              <a:rPr lang="en-US" sz="2200" dirty="0"/>
              <a:t>The agreements are based on an individual's level of ability and identified areas of needed support.</a:t>
            </a:r>
          </a:p>
          <a:p>
            <a:pPr>
              <a:lnSpc>
                <a:spcPct val="100000"/>
              </a:lnSpc>
            </a:pPr>
            <a:r>
              <a:rPr lang="en-US" sz="2200" dirty="0"/>
              <a:t>A supporter could help interpret information, weigh options, and communicate decisions based on the input and needs of the individual.</a:t>
            </a:r>
          </a:p>
          <a:p>
            <a:pPr>
              <a:lnSpc>
                <a:spcPct val="100000"/>
              </a:lnSpc>
            </a:pPr>
            <a:r>
              <a:rPr lang="en-US" sz="2200" dirty="0"/>
              <a:t>More information available on Supported Decision Making in Illinois </a:t>
            </a:r>
            <a:r>
              <a:rPr lang="en-US" sz="2200" dirty="0">
                <a:hlinkClick r:id="rId3"/>
              </a:rPr>
              <a:t>illinois.gov/sites/</a:t>
            </a:r>
            <a:r>
              <a:rPr lang="en-US" sz="2200" dirty="0" err="1">
                <a:hlinkClick r:id="rId3"/>
              </a:rPr>
              <a:t>gac</a:t>
            </a:r>
            <a:r>
              <a:rPr lang="en-US" sz="2200" dirty="0">
                <a:hlinkClick r:id="rId3"/>
              </a:rPr>
              <a:t>/Pages/Supported%20</a:t>
            </a:r>
            <a:br>
              <a:rPr lang="en-US" sz="2200" dirty="0">
                <a:hlinkClick r:id="rId3"/>
              </a:rPr>
            </a:br>
            <a:r>
              <a:rPr lang="en-US" sz="2200" dirty="0">
                <a:hlinkClick r:id="rId3"/>
              </a:rPr>
              <a:t>Decision%20Making.aspx</a:t>
            </a:r>
            <a:endParaRPr lang="en-US" sz="22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414612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D2384-BD9C-BF4A-BD5B-1A16296AE8DE}"/>
              </a:ext>
            </a:extLst>
          </p:cNvPr>
          <p:cNvSpPr>
            <a:spLocks noGrp="1"/>
          </p:cNvSpPr>
          <p:nvPr>
            <p:ph type="title"/>
          </p:nvPr>
        </p:nvSpPr>
        <p:spPr/>
        <p:txBody>
          <a:bodyPr/>
          <a:lstStyle/>
          <a:p>
            <a:r>
              <a:rPr lang="en-US" dirty="0"/>
              <a:t>Let’s Talk</a:t>
            </a:r>
          </a:p>
        </p:txBody>
      </p:sp>
      <p:sp>
        <p:nvSpPr>
          <p:cNvPr id="3" name="Content Placeholder 2">
            <a:extLst>
              <a:ext uri="{FF2B5EF4-FFF2-40B4-BE49-F238E27FC236}">
                <a16:creationId xmlns:a16="http://schemas.microsoft.com/office/drawing/2014/main" id="{2D41FA3F-45F0-124F-97BB-FFC1D07BF572}"/>
              </a:ext>
            </a:extLst>
          </p:cNvPr>
          <p:cNvSpPr>
            <a:spLocks noGrp="1"/>
          </p:cNvSpPr>
          <p:nvPr>
            <p:ph idx="1"/>
          </p:nvPr>
        </p:nvSpPr>
        <p:spPr>
          <a:xfrm>
            <a:off x="240032" y="1570384"/>
            <a:ext cx="8655488" cy="4850294"/>
          </a:xfrm>
        </p:spPr>
        <p:txBody>
          <a:bodyPr/>
          <a:lstStyle/>
          <a:p>
            <a:r>
              <a:rPr lang="en-US" dirty="0"/>
              <a:t>Based on what we have talked about so far, do you think it is important for an individual who has a guardian to be educated about their financial wellness?</a:t>
            </a:r>
          </a:p>
          <a:p>
            <a:r>
              <a:rPr lang="en-US" dirty="0"/>
              <a:t>Why?</a:t>
            </a:r>
          </a:p>
          <a:p>
            <a:pPr marL="0" indent="0" algn="ctr">
              <a:spcBef>
                <a:spcPts val="1800"/>
              </a:spcBef>
              <a:buNone/>
            </a:pPr>
            <a:r>
              <a:rPr lang="en-US" dirty="0"/>
              <a:t>It is important for ALL individuals to learn about financial wellness, regardless of whether they have a guardian or not.</a:t>
            </a:r>
          </a:p>
        </p:txBody>
      </p:sp>
      <p:sp>
        <p:nvSpPr>
          <p:cNvPr id="4" name="Slide Number Placeholder 3">
            <a:extLst>
              <a:ext uri="{FF2B5EF4-FFF2-40B4-BE49-F238E27FC236}">
                <a16:creationId xmlns:a16="http://schemas.microsoft.com/office/drawing/2014/main" id="{8187C845-8B3B-4245-9070-C831C9A90A9F}"/>
              </a:ext>
            </a:extLst>
          </p:cNvPr>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1515991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D5C75-5157-444C-BF5D-171AE8AF9343}"/>
              </a:ext>
            </a:extLst>
          </p:cNvPr>
          <p:cNvSpPr>
            <a:spLocks noGrp="1"/>
          </p:cNvSpPr>
          <p:nvPr>
            <p:ph type="title"/>
          </p:nvPr>
        </p:nvSpPr>
        <p:spPr>
          <a:xfrm>
            <a:off x="86497" y="791154"/>
            <a:ext cx="8946292" cy="640080"/>
          </a:xfrm>
        </p:spPr>
        <p:txBody>
          <a:bodyPr>
            <a:noAutofit/>
          </a:bodyPr>
          <a:lstStyle/>
          <a:p>
            <a:r>
              <a:rPr lang="en-US" dirty="0"/>
              <a:t>Financial Wellness Strategies and Techniques</a:t>
            </a:r>
          </a:p>
        </p:txBody>
      </p:sp>
      <p:sp>
        <p:nvSpPr>
          <p:cNvPr id="3" name="Content Placeholder 2">
            <a:extLst>
              <a:ext uri="{FF2B5EF4-FFF2-40B4-BE49-F238E27FC236}">
                <a16:creationId xmlns:a16="http://schemas.microsoft.com/office/drawing/2014/main" id="{C230394A-D9CF-8D4A-9B7C-4E98CFBA9E9B}"/>
              </a:ext>
            </a:extLst>
          </p:cNvPr>
          <p:cNvSpPr>
            <a:spLocks noGrp="1"/>
          </p:cNvSpPr>
          <p:nvPr>
            <p:ph idx="1"/>
          </p:nvPr>
        </p:nvSpPr>
        <p:spPr>
          <a:xfrm>
            <a:off x="240032" y="1571624"/>
            <a:ext cx="8655488" cy="4849053"/>
          </a:xfrm>
        </p:spPr>
        <p:txBody>
          <a:bodyPr>
            <a:noAutofit/>
          </a:bodyPr>
          <a:lstStyle/>
          <a:p>
            <a:r>
              <a:rPr lang="en-US" dirty="0"/>
              <a:t>Create an American Dream board. Include decisions to be made and identify the ones where a guardian may need to help.</a:t>
            </a:r>
          </a:p>
          <a:p>
            <a:r>
              <a:rPr lang="en-US" dirty="0"/>
              <a:t>Take some financial education courses. A guardian can review and discuss together.</a:t>
            </a:r>
          </a:p>
          <a:p>
            <a:r>
              <a:rPr lang="en-US" dirty="0"/>
              <a:t>Discuss how money is spent and ways to save to reach goals together.</a:t>
            </a:r>
          </a:p>
          <a:p>
            <a:r>
              <a:rPr lang="en-US" dirty="0"/>
              <a:t>Find out about ABLE account eligibility and work together to about open one to help save for disability-related expenses.</a:t>
            </a:r>
          </a:p>
          <a:p>
            <a:r>
              <a:rPr lang="en-US" dirty="0"/>
              <a:t>Communicate wants and needs directly with the guardian.</a:t>
            </a:r>
          </a:p>
          <a:p>
            <a:r>
              <a:rPr lang="en-US" dirty="0"/>
              <a:t>If interested in working, talk to about possibilities of different types of jobs that might be an option. Discuss and use eligible work supports</a:t>
            </a:r>
          </a:p>
          <a:p>
            <a:r>
              <a:rPr lang="en-US" dirty="0"/>
              <a:t>Only discuss financial and personal information with trustworthy people known personally.</a:t>
            </a:r>
          </a:p>
          <a:p>
            <a:r>
              <a:rPr lang="en-US" dirty="0"/>
              <a:t>Ask questions.</a:t>
            </a:r>
          </a:p>
        </p:txBody>
      </p:sp>
      <p:sp>
        <p:nvSpPr>
          <p:cNvPr id="4" name="Slide Number Placeholder 3">
            <a:extLst>
              <a:ext uri="{FF2B5EF4-FFF2-40B4-BE49-F238E27FC236}">
                <a16:creationId xmlns:a16="http://schemas.microsoft.com/office/drawing/2014/main" id="{68D6C9E2-C7DD-B644-BBA1-70AFAA5724E6}"/>
              </a:ext>
            </a:extLst>
          </p:cNvPr>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1160100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23</a:t>
            </a:fld>
            <a:endParaRPr lang="en-US"/>
          </a:p>
        </p:txBody>
      </p:sp>
    </p:spTree>
    <p:extLst>
      <p:ext uri="{BB962C8B-B14F-4D97-AF65-F5344CB8AC3E}">
        <p14:creationId xmlns:p14="http://schemas.microsoft.com/office/powerpoint/2010/main" val="245962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a:xfrm>
            <a:off x="240032" y="1570384"/>
            <a:ext cx="8655488" cy="4850294"/>
          </a:xfrm>
        </p:spPr>
        <p:txBody>
          <a:bodyPr/>
          <a:lstStyle/>
          <a:p>
            <a:r>
              <a:rPr lang="en-US" dirty="0"/>
              <a:t>Define guardianship and what it means</a:t>
            </a:r>
          </a:p>
          <a:p>
            <a:r>
              <a:rPr lang="en-US" dirty="0"/>
              <a:t>Identify the role of a guardian</a:t>
            </a:r>
          </a:p>
          <a:p>
            <a:r>
              <a:rPr lang="en-US" dirty="0"/>
              <a:t>Discuss who is responsible for what between a guardian and an individual receiving guardianship</a:t>
            </a:r>
          </a:p>
          <a:p>
            <a:r>
              <a:rPr lang="en-US" dirty="0"/>
              <a:t>Learn about Supported Decision-Making in Illinois</a:t>
            </a:r>
          </a:p>
          <a:p>
            <a:r>
              <a:rPr lang="en-US" dirty="0"/>
              <a:t>Financial wellness education for individuals with a guardian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3A7B8-7F9B-3C4B-AE41-A36438002544}"/>
              </a:ext>
            </a:extLst>
          </p:cNvPr>
          <p:cNvSpPr>
            <a:spLocks noGrp="1"/>
          </p:cNvSpPr>
          <p:nvPr>
            <p:ph type="title"/>
          </p:nvPr>
        </p:nvSpPr>
        <p:spPr/>
        <p:txBody>
          <a:bodyPr/>
          <a:lstStyle/>
          <a:p>
            <a:r>
              <a:rPr lang="en-US" dirty="0"/>
              <a:t>Myth vs. Reality</a:t>
            </a:r>
          </a:p>
        </p:txBody>
      </p:sp>
      <p:sp>
        <p:nvSpPr>
          <p:cNvPr id="3" name="Content Placeholder 2">
            <a:extLst>
              <a:ext uri="{FF2B5EF4-FFF2-40B4-BE49-F238E27FC236}">
                <a16:creationId xmlns:a16="http://schemas.microsoft.com/office/drawing/2014/main" id="{0058320C-5B74-4C43-A6DC-DECB3C31FF88}"/>
              </a:ext>
            </a:extLst>
          </p:cNvPr>
          <p:cNvSpPr>
            <a:spLocks noGrp="1"/>
          </p:cNvSpPr>
          <p:nvPr>
            <p:ph idx="1"/>
          </p:nvPr>
        </p:nvSpPr>
        <p:spPr>
          <a:xfrm>
            <a:off x="240032" y="1614488"/>
            <a:ext cx="8655488" cy="4806190"/>
          </a:xfrm>
        </p:spPr>
        <p:txBody>
          <a:bodyPr/>
          <a:lstStyle/>
          <a:p>
            <a:r>
              <a:rPr lang="en-US" b="1" dirty="0"/>
              <a:t>Myth: </a:t>
            </a:r>
            <a:r>
              <a:rPr lang="en-US" dirty="0"/>
              <a:t>An individual with a guardian will have all their decisions made for them so they do not need to be educated about finances.</a:t>
            </a:r>
          </a:p>
          <a:p>
            <a:r>
              <a:rPr lang="en-US" b="1" dirty="0"/>
              <a:t>Reality: </a:t>
            </a:r>
            <a:r>
              <a:rPr lang="en-US" dirty="0"/>
              <a:t>Everyone has a right to know about their finances and have some input, even if they are not making all the decisions. In order for the best financial wellness choices to be made, understanding the responsibilities of a guardian and the rights of an individual with a disability who has a guardian is important for both parties. Also, not all guardianships give the guardian decision-making control over a person’s money. For example, there are limited guardianships that may just relate to healthcare decisions. It is important to know what level of guardianship has been granted by the court.</a:t>
            </a:r>
          </a:p>
        </p:txBody>
      </p:sp>
      <p:sp>
        <p:nvSpPr>
          <p:cNvPr id="4" name="Slide Number Placeholder 3">
            <a:extLst>
              <a:ext uri="{FF2B5EF4-FFF2-40B4-BE49-F238E27FC236}">
                <a16:creationId xmlns:a16="http://schemas.microsoft.com/office/drawing/2014/main" id="{DB7DD721-FD55-4446-8572-3F78A73D7C63}"/>
              </a:ext>
            </a:extLst>
          </p:cNvPr>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57742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66AD3-DFCA-CA4D-A18D-14CDAB2FE646}"/>
              </a:ext>
            </a:extLst>
          </p:cNvPr>
          <p:cNvSpPr>
            <a:spLocks noGrp="1"/>
          </p:cNvSpPr>
          <p:nvPr>
            <p:ph type="title"/>
          </p:nvPr>
        </p:nvSpPr>
        <p:spPr/>
        <p:txBody>
          <a:bodyPr/>
          <a:lstStyle/>
          <a:p>
            <a:r>
              <a:rPr lang="en-US" dirty="0"/>
              <a:t>What Is Guardianship?</a:t>
            </a:r>
          </a:p>
        </p:txBody>
      </p:sp>
      <p:sp>
        <p:nvSpPr>
          <p:cNvPr id="3" name="Content Placeholder 2">
            <a:extLst>
              <a:ext uri="{FF2B5EF4-FFF2-40B4-BE49-F238E27FC236}">
                <a16:creationId xmlns:a16="http://schemas.microsoft.com/office/drawing/2014/main" id="{FE4D9F5A-B1A2-9E43-A641-A66280B9CABE}"/>
              </a:ext>
            </a:extLst>
          </p:cNvPr>
          <p:cNvSpPr>
            <a:spLocks noGrp="1"/>
          </p:cNvSpPr>
          <p:nvPr>
            <p:ph idx="1"/>
          </p:nvPr>
        </p:nvSpPr>
        <p:spPr>
          <a:xfrm>
            <a:off x="240032" y="1570384"/>
            <a:ext cx="8655488" cy="4850294"/>
          </a:xfrm>
        </p:spPr>
        <p:txBody>
          <a:bodyPr/>
          <a:lstStyle/>
          <a:p>
            <a:r>
              <a:rPr lang="en-US" dirty="0"/>
              <a:t>Guardianship is the appointment by the court for a surrogate/substitute decision-maker for a person who is over the age of 18 and is unable to make decisions due to some level of incapacity. When a person reaches the age of 18, they receive all of their adult legal rights. If they are unable to understand these rights and exercise them due to lack of decisional capacity, a judge can appoint a guardian to protect that individual and make all or some legal decisions for them.</a:t>
            </a:r>
          </a:p>
          <a:p>
            <a:pPr marL="0" indent="0">
              <a:buNone/>
            </a:pPr>
            <a:r>
              <a:rPr lang="en-US" dirty="0"/>
              <a:t>Defined by the Illinois Guardianship</a:t>
            </a:r>
          </a:p>
        </p:txBody>
      </p:sp>
      <p:sp>
        <p:nvSpPr>
          <p:cNvPr id="4" name="Slide Number Placeholder 3">
            <a:extLst>
              <a:ext uri="{FF2B5EF4-FFF2-40B4-BE49-F238E27FC236}">
                <a16:creationId xmlns:a16="http://schemas.microsoft.com/office/drawing/2014/main" id="{54A29083-6C23-0549-9053-157A9C90CA47}"/>
              </a:ext>
            </a:extLst>
          </p:cNvPr>
          <p:cNvSpPr>
            <a:spLocks noGrp="1"/>
          </p:cNvSpPr>
          <p:nvPr>
            <p:ph type="sldNum" sz="quarter" idx="10"/>
          </p:nvPr>
        </p:nvSpPr>
        <p:spPr/>
        <p:txBody>
          <a:bodyPr/>
          <a:lstStyle/>
          <a:p>
            <a:fld id="{4FACB3E1-20E2-D24F-8BE6-CB5F27E61535}" type="slidenum">
              <a:rPr lang="en-US" smtClean="0"/>
              <a:pPr/>
              <a:t>5</a:t>
            </a:fld>
            <a:endParaRPr lang="en-US"/>
          </a:p>
        </p:txBody>
      </p:sp>
    </p:spTree>
    <p:extLst>
      <p:ext uri="{BB962C8B-B14F-4D97-AF65-F5344CB8AC3E}">
        <p14:creationId xmlns:p14="http://schemas.microsoft.com/office/powerpoint/2010/main" val="203971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CB1FA-4767-D84D-8B22-FD02EA8A1DBE}"/>
              </a:ext>
            </a:extLst>
          </p:cNvPr>
          <p:cNvSpPr>
            <a:spLocks noGrp="1"/>
          </p:cNvSpPr>
          <p:nvPr>
            <p:ph type="title"/>
          </p:nvPr>
        </p:nvSpPr>
        <p:spPr/>
        <p:txBody>
          <a:bodyPr/>
          <a:lstStyle/>
          <a:p>
            <a:r>
              <a:rPr lang="en-US" dirty="0"/>
              <a:t>When Is Guardianship Needed?</a:t>
            </a:r>
          </a:p>
        </p:txBody>
      </p:sp>
      <p:sp>
        <p:nvSpPr>
          <p:cNvPr id="3" name="Content Placeholder 2">
            <a:extLst>
              <a:ext uri="{FF2B5EF4-FFF2-40B4-BE49-F238E27FC236}">
                <a16:creationId xmlns:a16="http://schemas.microsoft.com/office/drawing/2014/main" id="{4A6019CF-45BB-5B4E-944D-C8550D4F0801}"/>
              </a:ext>
            </a:extLst>
          </p:cNvPr>
          <p:cNvSpPr>
            <a:spLocks noGrp="1"/>
          </p:cNvSpPr>
          <p:nvPr>
            <p:ph idx="1"/>
          </p:nvPr>
        </p:nvSpPr>
        <p:spPr>
          <a:xfrm>
            <a:off x="240032" y="1570384"/>
            <a:ext cx="8655488" cy="4850294"/>
          </a:xfrm>
        </p:spPr>
        <p:txBody>
          <a:bodyPr>
            <a:normAutofit/>
          </a:bodyPr>
          <a:lstStyle/>
          <a:p>
            <a:r>
              <a:rPr lang="en-US" dirty="0"/>
              <a:t>Illinois Guardianship and Advocacy Commission states guardianship is needed when:</a:t>
            </a:r>
          </a:p>
          <a:p>
            <a:pPr lvl="1"/>
            <a:r>
              <a:rPr lang="en-US" sz="2000" dirty="0"/>
              <a:t>A person is unable to make and communicate responsible decisions regarding their personal care or finances due to a mental, physical or developmental disability. A mental, physical or developmental disability alone is not sufficient for the appointment of a guardian. The fact that a person is elderly, mentally ill or developmentally or physically disabled does not necessarily indicate a need for guardianship. The extent to which a guardian is allowed to make decisions for a person is determined by the court based on a thorough clinical evaluation and report.</a:t>
            </a:r>
            <a:endParaRPr lang="en-US" dirty="0"/>
          </a:p>
          <a:p>
            <a:pPr marL="0" indent="0">
              <a:spcBef>
                <a:spcPts val="1200"/>
              </a:spcBef>
              <a:buNone/>
            </a:pPr>
            <a:r>
              <a:rPr lang="en-US" dirty="0"/>
              <a:t>Source: </a:t>
            </a:r>
            <a:r>
              <a:rPr lang="en-US" dirty="0">
                <a:hlinkClick r:id="rId2"/>
              </a:rPr>
              <a:t>A Guide to Adult Guardianship</a:t>
            </a:r>
            <a:endParaRPr lang="en-US" dirty="0"/>
          </a:p>
        </p:txBody>
      </p:sp>
      <p:sp>
        <p:nvSpPr>
          <p:cNvPr id="4" name="Slide Number Placeholder 3">
            <a:extLst>
              <a:ext uri="{FF2B5EF4-FFF2-40B4-BE49-F238E27FC236}">
                <a16:creationId xmlns:a16="http://schemas.microsoft.com/office/drawing/2014/main" id="{9CD1AE88-7B04-2343-A73C-E8655EC3009D}"/>
              </a:ext>
            </a:extLst>
          </p:cNvPr>
          <p:cNvSpPr>
            <a:spLocks noGrp="1"/>
          </p:cNvSpPr>
          <p:nvPr>
            <p:ph type="sldNum" sz="quarter" idx="10"/>
          </p:nvPr>
        </p:nvSpPr>
        <p:spPr/>
        <p:txBody>
          <a:bodyPr/>
          <a:lstStyle/>
          <a:p>
            <a:fld id="{4FACB3E1-20E2-D24F-8BE6-CB5F27E61535}" type="slidenum">
              <a:rPr lang="en-US" smtClean="0"/>
              <a:pPr/>
              <a:t>6</a:t>
            </a:fld>
            <a:endParaRPr lang="en-US"/>
          </a:p>
        </p:txBody>
      </p:sp>
    </p:spTree>
    <p:extLst>
      <p:ext uri="{BB962C8B-B14F-4D97-AF65-F5344CB8AC3E}">
        <p14:creationId xmlns:p14="http://schemas.microsoft.com/office/powerpoint/2010/main" val="429017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a:t>
            </a:r>
          </a:p>
        </p:txBody>
      </p:sp>
      <p:sp>
        <p:nvSpPr>
          <p:cNvPr id="3" name="Content Placeholder 2"/>
          <p:cNvSpPr>
            <a:spLocks noGrp="1"/>
          </p:cNvSpPr>
          <p:nvPr>
            <p:ph idx="1"/>
          </p:nvPr>
        </p:nvSpPr>
        <p:spPr>
          <a:xfrm>
            <a:off x="240032" y="2163650"/>
            <a:ext cx="8623935" cy="4257027"/>
          </a:xfrm>
        </p:spPr>
        <p:txBody>
          <a:bodyPr/>
          <a:lstStyle/>
          <a:p>
            <a:pPr marL="0" indent="0">
              <a:buNone/>
              <a:defRPr/>
            </a:pPr>
            <a:r>
              <a:rPr lang="en-US" dirty="0"/>
              <a:t>Guardianships are all the same and, once an individual is appointed a guardian, the guardian is able to make ALL decisions for the individual they have been appointed to assist.</a:t>
            </a:r>
          </a:p>
          <a:p>
            <a:pPr marL="0" indent="0" algn="ctr">
              <a:spcBef>
                <a:spcPts val="1200"/>
              </a:spcBef>
              <a:buNone/>
              <a:defRPr/>
            </a:pPr>
            <a:r>
              <a:rPr lang="en-US" dirty="0"/>
              <a:t>FALSE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974767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Guardianship in Illinois</a:t>
            </a:r>
          </a:p>
        </p:txBody>
      </p:sp>
      <p:sp>
        <p:nvSpPr>
          <p:cNvPr id="3" name="Content Placeholder 2"/>
          <p:cNvSpPr>
            <a:spLocks noGrp="1"/>
          </p:cNvSpPr>
          <p:nvPr>
            <p:ph idx="1"/>
          </p:nvPr>
        </p:nvSpPr>
        <p:spPr>
          <a:xfrm>
            <a:off x="240032" y="1431234"/>
            <a:ext cx="8762300" cy="4989444"/>
          </a:xfrm>
        </p:spPr>
        <p:txBody>
          <a:bodyPr>
            <a:noAutofit/>
          </a:bodyPr>
          <a:lstStyle/>
          <a:p>
            <a:pPr>
              <a:lnSpc>
                <a:spcPct val="100000"/>
              </a:lnSpc>
            </a:pPr>
            <a:r>
              <a:rPr lang="en-US" b="1" dirty="0"/>
              <a:t>Plenary (Full) Guardianship:</a:t>
            </a:r>
          </a:p>
          <a:p>
            <a:pPr lvl="1">
              <a:lnSpc>
                <a:spcPct val="100000"/>
              </a:lnSpc>
            </a:pPr>
            <a:r>
              <a:rPr lang="en-US" sz="2000" dirty="0"/>
              <a:t>Most restrictive form of guardianship.</a:t>
            </a:r>
          </a:p>
          <a:p>
            <a:pPr lvl="1">
              <a:lnSpc>
                <a:spcPct val="100000"/>
              </a:lnSpc>
            </a:pPr>
            <a:r>
              <a:rPr lang="en-US" sz="2000" dirty="0"/>
              <a:t> All adult rights are removed from the protected person and transferred to the guardian, who generally makes all decisions about services, healthcare, personal care and/or finances for the person with a disability.</a:t>
            </a:r>
          </a:p>
          <a:p>
            <a:pPr>
              <a:lnSpc>
                <a:spcPct val="100000"/>
              </a:lnSpc>
            </a:pPr>
            <a:r>
              <a:rPr lang="en-US" b="1" dirty="0"/>
              <a:t>Limited Guardianship:</a:t>
            </a:r>
          </a:p>
          <a:p>
            <a:pPr lvl="1">
              <a:lnSpc>
                <a:spcPct val="100000"/>
              </a:lnSpc>
            </a:pPr>
            <a:r>
              <a:rPr lang="en-US" sz="2000" dirty="0"/>
              <a:t>Less restrictive form of guardianship.</a:t>
            </a:r>
          </a:p>
          <a:p>
            <a:pPr lvl="1">
              <a:lnSpc>
                <a:spcPct val="100000"/>
              </a:lnSpc>
            </a:pPr>
            <a:r>
              <a:rPr lang="en-US" sz="2000" dirty="0"/>
              <a:t>Depending on the decision-making capacity of the person with a disability, this type of guardian is only able to exercise rights for the protected person in the areas specified by the court.</a:t>
            </a:r>
          </a:p>
          <a:p>
            <a:pPr lvl="1">
              <a:lnSpc>
                <a:spcPct val="100000"/>
              </a:lnSpc>
            </a:pPr>
            <a:r>
              <a:rPr lang="en-US" sz="2000" dirty="0"/>
              <a:t>Five major types of limited guardianship: medical, financial, education, residential and habilitation (which includes daily support services).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1596723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Guardianship in Illinois (continued)</a:t>
            </a:r>
          </a:p>
        </p:txBody>
      </p:sp>
      <p:sp>
        <p:nvSpPr>
          <p:cNvPr id="3" name="Content Placeholder 2"/>
          <p:cNvSpPr>
            <a:spLocks noGrp="1"/>
          </p:cNvSpPr>
          <p:nvPr>
            <p:ph idx="1"/>
          </p:nvPr>
        </p:nvSpPr>
        <p:spPr>
          <a:xfrm>
            <a:off x="240032" y="1431234"/>
            <a:ext cx="8762300" cy="4989444"/>
          </a:xfrm>
        </p:spPr>
        <p:txBody>
          <a:bodyPr>
            <a:noAutofit/>
          </a:bodyPr>
          <a:lstStyle/>
          <a:p>
            <a:pPr>
              <a:lnSpc>
                <a:spcPct val="100000"/>
              </a:lnSpc>
            </a:pPr>
            <a:r>
              <a:rPr lang="en-US" b="1" dirty="0"/>
              <a:t>Temporary Guardianship:</a:t>
            </a:r>
          </a:p>
          <a:p>
            <a:pPr lvl="1">
              <a:lnSpc>
                <a:spcPct val="100000"/>
              </a:lnSpc>
            </a:pPr>
            <a:r>
              <a:rPr lang="en-US" sz="2000" dirty="0"/>
              <a:t>Granted in emergency situations to safeguard the alleged person with a disability</a:t>
            </a:r>
          </a:p>
          <a:p>
            <a:pPr lvl="1">
              <a:lnSpc>
                <a:spcPct val="100000"/>
              </a:lnSpc>
            </a:pPr>
            <a:r>
              <a:rPr lang="en-US" sz="2000" dirty="0"/>
              <a:t>Granted for the period between filing of a petition for guardianship and the conclusion of the court hearing where the need for guardianship is decided</a:t>
            </a:r>
          </a:p>
          <a:p>
            <a:pPr lvl="1">
              <a:lnSpc>
                <a:spcPct val="100000"/>
              </a:lnSpc>
            </a:pPr>
            <a:r>
              <a:rPr lang="en-US" sz="2000" dirty="0"/>
              <a:t>Lasts no longer than 60 days and is only intended as a short- term remedy where a demonstrated harm or emergency exists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2259452501"/>
      </p:ext>
    </p:extLst>
  </p:cSld>
  <p:clrMapOvr>
    <a:masterClrMapping/>
  </p:clrMapOvr>
</p:sld>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5231</TotalTime>
  <Words>1673</Words>
  <Application>Microsoft Macintosh PowerPoint</Application>
  <PresentationFormat>On-screen Show (4:3)</PresentationFormat>
  <Paragraphs>141</Paragraphs>
  <Slides>23</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Arial Rounded MT Bold</vt:lpstr>
      <vt:lpstr>Calibri</vt:lpstr>
      <vt:lpstr>Courier New</vt:lpstr>
      <vt:lpstr>Franklin Gothic Book</vt:lpstr>
      <vt:lpstr>Tahoma</vt:lpstr>
      <vt:lpstr>Warnock Pro</vt:lpstr>
      <vt:lpstr>Wingdings</vt:lpstr>
      <vt:lpstr>NDI Template</vt:lpstr>
      <vt:lpstr>Module 10: Guardianship Rights: Who Is Responsible for What? 2023</vt:lpstr>
      <vt:lpstr>Welcome &amp; Housekeeping</vt:lpstr>
      <vt:lpstr>Agenda</vt:lpstr>
      <vt:lpstr>Myth vs. Reality</vt:lpstr>
      <vt:lpstr>What Is Guardianship?</vt:lpstr>
      <vt:lpstr>When Is Guardianship Needed?</vt:lpstr>
      <vt:lpstr>True or False?</vt:lpstr>
      <vt:lpstr>Types of Guardianship in Illinois</vt:lpstr>
      <vt:lpstr>Types of Guardianship in Illinois (continued)</vt:lpstr>
      <vt:lpstr>Activity #1</vt:lpstr>
      <vt:lpstr>Being a Guardian in Illinois</vt:lpstr>
      <vt:lpstr>Who Decides?</vt:lpstr>
      <vt:lpstr>Activity #2</vt:lpstr>
      <vt:lpstr>Examples</vt:lpstr>
      <vt:lpstr>Guardian Responsibilities</vt:lpstr>
      <vt:lpstr>Individual’s Rights</vt:lpstr>
      <vt:lpstr>Individual’s Rights (Continued)</vt:lpstr>
      <vt:lpstr>Illinois Supported Decision Making Act</vt:lpstr>
      <vt:lpstr>Supported Decision Making Agreements</vt:lpstr>
      <vt:lpstr>Let’s Talk</vt:lpstr>
      <vt:lpstr>Financial Wellness Strategies and Techniques</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Wellness Training Module 10</dc:title>
  <dc:creator>National Disability Institute</dc:creator>
  <cp:lastModifiedBy>Kish Pisani</cp:lastModifiedBy>
  <cp:revision>149</cp:revision>
  <dcterms:created xsi:type="dcterms:W3CDTF">2019-01-10T23:31:07Z</dcterms:created>
  <dcterms:modified xsi:type="dcterms:W3CDTF">2023-05-10T18:50:52Z</dcterms:modified>
</cp:coreProperties>
</file>