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1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01" r:id="rId25"/>
    <p:sldId id="325" r:id="rId26"/>
    <p:sldId id="302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299" r:id="rId39"/>
    <p:sldId id="33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5759"/>
    <a:srgbClr val="20BDDB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77" autoAdjust="0"/>
    <p:restoredTop sz="86259" autoAdjust="0"/>
  </p:normalViewPr>
  <p:slideViewPr>
    <p:cSldViewPr snapToGrid="0" snapToObjects="1">
      <p:cViewPr varScale="1">
        <p:scale>
          <a:sx n="110" d="100"/>
          <a:sy n="110" d="100"/>
        </p:scale>
        <p:origin x="1512" y="168"/>
      </p:cViewPr>
      <p:guideLst/>
    </p:cSldViewPr>
  </p:slideViewPr>
  <p:outlineViewPr>
    <p:cViewPr>
      <p:scale>
        <a:sx n="33" d="100"/>
        <a:sy n="33" d="100"/>
      </p:scale>
      <p:origin x="0" y="-267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5/10/23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414FB-CF86-D943-8F0A-913E7D5F2E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07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914400" y="4494986"/>
            <a:ext cx="3440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W77CWoUW_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ditkarma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creditreport.com/" TargetMode="External"/><Relationship Id="rId2" Type="http://schemas.openxmlformats.org/officeDocument/2006/relationships/hyperlink" Target="https://www.annualcreditreport.com/index.actio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creditreport.com/" TargetMode="External"/><Relationship Id="rId2" Type="http://schemas.openxmlformats.org/officeDocument/2006/relationships/hyperlink" Target="http://www.annualcreditrepor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cu.edu/WebFiles/WordDocs/HR_FCRA_Rights_Summary.doc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merfinance.gov/data-research/research-reports/fair-debt-collection-practices-act-annual-report-2022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rdwallet.com/blog/top-credit-cards/nerdwallets-best-secured-credit-cards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b.org/" TargetMode="External"/><Relationship Id="rId2" Type="http://schemas.openxmlformats.org/officeDocument/2006/relationships/hyperlink" Target="http://www.illinoisattorneygeneral.gov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ccformsubmission.ilattorneygeneral.net/" TargetMode="External"/><Relationship Id="rId2" Type="http://schemas.openxmlformats.org/officeDocument/2006/relationships/hyperlink" Target="http://www.illinoisattorneygeneral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merfinance.gov/complaint/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nualcreditreport.com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301" y="2123877"/>
            <a:ext cx="7785100" cy="92433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Module 4: Credit Matters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110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to Start Building Credit from Scratch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youtube.com/watch?v=dW77CWoUW_Q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5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Once a bad credit score, always a bad credit score.</a:t>
            </a:r>
          </a:p>
          <a:p>
            <a:pPr lvl="1"/>
            <a:r>
              <a:rPr lang="en-US" sz="2000" dirty="0"/>
              <a:t>True</a:t>
            </a:r>
          </a:p>
          <a:p>
            <a:pPr lvl="1"/>
            <a:r>
              <a:rPr lang="en-US" sz="2000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20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Question #1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answer is False.</a:t>
            </a:r>
          </a:p>
          <a:p>
            <a:r>
              <a:rPr lang="en-US" dirty="0"/>
              <a:t>Your credit score is a snapshot of what your credit looks like at that point in time.</a:t>
            </a:r>
          </a:p>
          <a:p>
            <a:r>
              <a:rPr lang="en-US" dirty="0"/>
              <a:t>Gradually, your score can change based on how you handle credit.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4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great credit score guarantees that I will be able to get a loan.</a:t>
            </a:r>
          </a:p>
          <a:p>
            <a:pPr lvl="1"/>
            <a:r>
              <a:rPr lang="en-US" sz="2000" dirty="0"/>
              <a:t>True</a:t>
            </a:r>
          </a:p>
          <a:p>
            <a:pPr lvl="1"/>
            <a:r>
              <a:rPr lang="en-US" sz="2000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76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Question #2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90162"/>
            <a:ext cx="8623935" cy="4630515"/>
          </a:xfrm>
        </p:spPr>
        <p:txBody>
          <a:bodyPr/>
          <a:lstStyle/>
          <a:p>
            <a:pPr marL="274313" indent="-274313">
              <a:buNone/>
              <a:defRPr/>
            </a:pPr>
            <a:r>
              <a:rPr lang="en-US" dirty="0"/>
              <a:t>The answer is false.</a:t>
            </a:r>
          </a:p>
          <a:p>
            <a:pPr>
              <a:defRPr/>
            </a:pPr>
            <a:r>
              <a:rPr lang="en-US" dirty="0"/>
              <a:t>Your credit score is one of the factors lenders use to make credit decisions. Other factors, like income and/or collateral, are also taken into account.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53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Credit Scores and Credit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648496"/>
            <a:ext cx="8623935" cy="477218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What is in a credit report and how is that different from a credit score?</a:t>
            </a:r>
          </a:p>
          <a:p>
            <a:pPr>
              <a:spcBef>
                <a:spcPts val="0"/>
              </a:spcBef>
            </a:pPr>
            <a:r>
              <a:rPr lang="en-US" dirty="0"/>
              <a:t>A credit score is a number between 300-850; 720-850 is considered excellent.</a:t>
            </a:r>
          </a:p>
          <a:p>
            <a:pPr>
              <a:spcBef>
                <a:spcPts val="0"/>
              </a:spcBef>
            </a:pPr>
            <a:r>
              <a:rPr lang="en-US" dirty="0"/>
              <a:t>FICO stands for Fair Isaac Company, the company that created and computes the FICO credit score.</a:t>
            </a:r>
          </a:p>
          <a:p>
            <a:pPr>
              <a:spcBef>
                <a:spcPts val="0"/>
              </a:spcBef>
            </a:pPr>
            <a:r>
              <a:rPr lang="en-US" dirty="0"/>
              <a:t>Although other companies also compute credit scores, FICO is the most used score.</a:t>
            </a:r>
          </a:p>
          <a:p>
            <a:pPr>
              <a:spcBef>
                <a:spcPts val="0"/>
              </a:spcBef>
            </a:pPr>
            <a:r>
              <a:rPr lang="en-US" dirty="0"/>
              <a:t>The FICO® Score is calculated from several different pieces of credit data in your credit report. This data is grouped into five categories.</a:t>
            </a:r>
          </a:p>
          <a:p>
            <a:pPr>
              <a:spcBef>
                <a:spcPts val="0"/>
              </a:spcBef>
            </a:pPr>
            <a:r>
              <a:rPr lang="en-US" dirty="0"/>
              <a:t>Your FICO Score considers both positive and negative information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in your credit report.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395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Is the Score Figured 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5080440" cy="4800600"/>
          </a:xfrm>
        </p:spPr>
        <p:txBody>
          <a:bodyPr/>
          <a:lstStyle/>
          <a:p>
            <a:r>
              <a:rPr lang="en-US" dirty="0"/>
              <a:t>How a FICO Score is broken down</a:t>
            </a:r>
          </a:p>
        </p:txBody>
      </p:sp>
      <p:pic>
        <p:nvPicPr>
          <p:cNvPr id="5" name="Picture 4" descr="Pie Chart&#10;35% payment history, 30% amounts owed, 15% length of credit history, 10% new credit 10% types of credit us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576" y="2452572"/>
            <a:ext cx="5080440" cy="2267908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CB7BF4-F130-6C7C-483B-B9C0F98355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65761" y="5152913"/>
            <a:ext cx="8509882" cy="1237948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percentages in the chart reflect how important each of the categories is in determining how your FICO Score is calculated.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11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Free Credit Scores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01532"/>
            <a:ext cx="8623935" cy="381914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Visit: </a:t>
            </a:r>
            <a:r>
              <a:rPr lang="en-US" dirty="0">
                <a:hlinkClick r:id="rId2"/>
              </a:rPr>
              <a:t>creditkarma.com</a:t>
            </a:r>
            <a:r>
              <a:rPr lang="en-US" dirty="0"/>
              <a:t> for a free credit score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70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Improve Your Score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228044"/>
            <a:ext cx="8623935" cy="4192633"/>
          </a:xfrm>
        </p:spPr>
        <p:txBody>
          <a:bodyPr/>
          <a:lstStyle/>
          <a:p>
            <a:r>
              <a:rPr lang="en-US" dirty="0"/>
              <a:t>Late payments will lower your FICO Score, but establishing or re-establishing a good track record of making payments on time will raise your score.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436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09104"/>
            <a:ext cx="8623935" cy="4411574"/>
          </a:xfrm>
        </p:spPr>
        <p:txBody>
          <a:bodyPr/>
          <a:lstStyle/>
          <a:p>
            <a:r>
              <a:rPr lang="en-US" dirty="0"/>
              <a:t>Each consumer is entitled to a free copy of their credit report annually.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47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84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Where can you get a free copy of your credit report?</a:t>
            </a:r>
          </a:p>
          <a:p>
            <a:pPr marL="457189" lvl="1" indent="0">
              <a:buNone/>
            </a:pPr>
            <a:r>
              <a:rPr lang="en-US" sz="2000" dirty="0"/>
              <a:t>a. </a:t>
            </a:r>
            <a:r>
              <a:rPr lang="en-US" sz="2000" dirty="0">
                <a:hlinkClick r:id="rId2"/>
              </a:rPr>
              <a:t>annualcreditreport.com/</a:t>
            </a:r>
            <a:r>
              <a:rPr lang="en-US" sz="2000" dirty="0" err="1">
                <a:hlinkClick r:id="rId2"/>
              </a:rPr>
              <a:t>index.action</a:t>
            </a:r>
            <a:r>
              <a:rPr lang="en-US" sz="2000" dirty="0"/>
              <a:t> or 1-877-322-8228</a:t>
            </a:r>
          </a:p>
          <a:p>
            <a:pPr marL="457189" lvl="1" indent="0">
              <a:buNone/>
            </a:pPr>
            <a:r>
              <a:rPr lang="en-US" sz="2000" dirty="0"/>
              <a:t>b. </a:t>
            </a:r>
            <a:r>
              <a:rPr lang="en-US" sz="2000" dirty="0">
                <a:hlinkClick r:id="rId3"/>
              </a:rPr>
              <a:t>freecreditreport.com</a:t>
            </a:r>
            <a:endParaRPr lang="en-US" sz="2000" dirty="0"/>
          </a:p>
          <a:p>
            <a:pPr marL="457189" lvl="1" indent="0">
              <a:buNone/>
            </a:pPr>
            <a:r>
              <a:rPr lang="en-US" sz="2000" dirty="0"/>
              <a:t>c. By writing or calling the three credit reporting bureaus: Equifax, Transunion and Experian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798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lvl="1" indent="0">
              <a:buNone/>
            </a:pPr>
            <a:r>
              <a:rPr lang="en-US" sz="2000" dirty="0"/>
              <a:t>The answer is: </a:t>
            </a:r>
            <a:r>
              <a:rPr lang="en-US" sz="2000" dirty="0">
                <a:hlinkClick r:id="rId2"/>
              </a:rPr>
              <a:t>annualcreditreport.com</a:t>
            </a:r>
            <a:r>
              <a:rPr lang="en-US" sz="2000" b="1" dirty="0"/>
              <a:t> or 1-877-322-8228.</a:t>
            </a:r>
          </a:p>
          <a:p>
            <a:pPr marL="355600" lvl="1" indent="-342900">
              <a:buClr>
                <a:schemeClr val="tx1"/>
              </a:buClr>
              <a:buSzPct val="145000"/>
              <a:buFont typeface="Arial" charset="0"/>
              <a:buChar char="•"/>
            </a:pPr>
            <a:r>
              <a:rPr lang="en-US" sz="2000" dirty="0">
                <a:hlinkClick r:id="rId3"/>
              </a:rPr>
              <a:t>freecreditreport.com</a:t>
            </a:r>
            <a:r>
              <a:rPr lang="en-US" sz="2000" dirty="0"/>
              <a:t>: This service is not free, though well-advertised.</a:t>
            </a:r>
          </a:p>
          <a:p>
            <a:pPr marL="355600" lvl="1" indent="-342900">
              <a:buClr>
                <a:schemeClr val="tx1"/>
              </a:buClr>
              <a:buSzPct val="145000"/>
              <a:buFont typeface="Arial" charset="0"/>
              <a:buChar char="•"/>
            </a:pPr>
            <a:r>
              <a:rPr lang="en-US" sz="2000" dirty="0"/>
              <a:t>If you ask directly, by writing or calling the three credit reporting bureaus: Transunion, Experian and Equifax, they will charge you.</a:t>
            </a:r>
            <a:endParaRPr lang="en-US" dirty="0"/>
          </a:p>
        </p:txBody>
      </p:sp>
      <p:pic>
        <p:nvPicPr>
          <p:cNvPr id="5" name="Picture 4" descr="TransUnion 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" y="4192731"/>
            <a:ext cx="2731552" cy="861091"/>
          </a:xfrm>
          <a:prstGeom prst="rect">
            <a:avLst/>
          </a:prstGeom>
        </p:spPr>
      </p:pic>
      <p:pic>
        <p:nvPicPr>
          <p:cNvPr id="6" name="Picture 5" descr="Experian 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490" y="4192731"/>
            <a:ext cx="2771668" cy="990840"/>
          </a:xfrm>
          <a:prstGeom prst="rect">
            <a:avLst/>
          </a:prstGeom>
        </p:spPr>
      </p:pic>
      <p:pic>
        <p:nvPicPr>
          <p:cNvPr id="7" name="Picture 6" descr="Equifax logo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3157" y="3876664"/>
            <a:ext cx="2292281" cy="130690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17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Credit Reports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13" indent="-274313">
              <a:buNone/>
              <a:defRPr/>
            </a:pPr>
            <a:r>
              <a:rPr lang="en-US" dirty="0"/>
              <a:t>The three major national credit bureaus are:</a:t>
            </a:r>
          </a:p>
          <a:p>
            <a:pPr>
              <a:defRPr/>
            </a:pPr>
            <a:r>
              <a:rPr lang="en-US" dirty="0"/>
              <a:t>Equifax, 1-866-349-5191</a:t>
            </a:r>
            <a:br>
              <a:rPr lang="en-US" dirty="0"/>
            </a:br>
            <a:r>
              <a:rPr lang="en-US" dirty="0"/>
              <a:t>Fraud Hotline: 1-888-766-0008</a:t>
            </a:r>
          </a:p>
          <a:p>
            <a:pPr>
              <a:defRPr/>
            </a:pPr>
            <a:r>
              <a:rPr lang="en-US" dirty="0"/>
              <a:t>Experian, 1-877-284-7942</a:t>
            </a:r>
            <a:br>
              <a:rPr lang="en-US" dirty="0"/>
            </a:br>
            <a:r>
              <a:rPr lang="en-US" dirty="0"/>
              <a:t>Fraud Hotline: 1-888-397-3742</a:t>
            </a:r>
          </a:p>
          <a:p>
            <a:pPr>
              <a:defRPr/>
            </a:pPr>
            <a:r>
              <a:rPr lang="en-US" dirty="0"/>
              <a:t>TransUnion, 1.800.916.8800</a:t>
            </a:r>
            <a:br>
              <a:rPr lang="en-US" dirty="0"/>
            </a:br>
            <a:r>
              <a:rPr lang="en-US" dirty="0"/>
              <a:t>Fraud Hotline: 1-800-680-7289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09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Credit Reports Include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93194"/>
            <a:ext cx="8623935" cy="4527484"/>
          </a:xfrm>
        </p:spPr>
        <p:txBody>
          <a:bodyPr/>
          <a:lstStyle/>
          <a:p>
            <a:r>
              <a:rPr lang="en-US" dirty="0"/>
              <a:t>Name and Social Security number</a:t>
            </a:r>
          </a:p>
          <a:p>
            <a:r>
              <a:rPr lang="en-US" dirty="0"/>
              <a:t>Where you work</a:t>
            </a:r>
          </a:p>
          <a:p>
            <a:r>
              <a:rPr lang="en-US" dirty="0"/>
              <a:t>Where you live and previous addresses</a:t>
            </a:r>
          </a:p>
          <a:p>
            <a:r>
              <a:rPr lang="en-US" dirty="0"/>
              <a:t>How you pay your bills</a:t>
            </a:r>
          </a:p>
          <a:p>
            <a:r>
              <a:rPr lang="en-US" dirty="0"/>
              <a:t>Whether you've been sued, arrested or filed for bankruptcy</a:t>
            </a:r>
          </a:p>
          <a:p>
            <a:r>
              <a:rPr lang="en-US" dirty="0"/>
              <a:t>Includes collections and judgments</a:t>
            </a:r>
          </a:p>
          <a:p>
            <a:r>
              <a:rPr lang="en-US" dirty="0"/>
              <a:t>Much more, as you will see with your own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333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Different Types of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431234"/>
            <a:ext cx="8623935" cy="5198166"/>
          </a:xfrm>
        </p:spPr>
        <p:txBody>
          <a:bodyPr>
            <a:normAutofit fontScale="40000" lnSpcReduction="20000"/>
          </a:bodyPr>
          <a:lstStyle/>
          <a:p>
            <a:pPr marL="12700" indent="-12700">
              <a:lnSpc>
                <a:spcPct val="120000"/>
              </a:lnSpc>
              <a:buNone/>
              <a:defRPr/>
            </a:pPr>
            <a:r>
              <a:rPr lang="en-US" sz="5000" dirty="0"/>
              <a:t>First and foremost: Make the most of your money and don’t spend too much for your purchase.</a:t>
            </a:r>
          </a:p>
          <a:p>
            <a:pPr>
              <a:defRPr/>
            </a:pPr>
            <a:r>
              <a:rPr lang="en-US" sz="5000" dirty="0"/>
              <a:t>You may borrow money. Basic borrowing:</a:t>
            </a:r>
          </a:p>
          <a:p>
            <a:pPr lvl="1">
              <a:defRPr/>
            </a:pPr>
            <a:r>
              <a:rPr lang="en-US" sz="5000" dirty="0"/>
              <a:t>Credit Cards</a:t>
            </a:r>
          </a:p>
          <a:p>
            <a:pPr lvl="1">
              <a:defRPr/>
            </a:pPr>
            <a:r>
              <a:rPr lang="en-US" sz="5000" dirty="0"/>
              <a:t>Consumer Installment Loans</a:t>
            </a:r>
          </a:p>
          <a:p>
            <a:pPr lvl="1">
              <a:defRPr/>
            </a:pPr>
            <a:r>
              <a:rPr lang="en-US" sz="5000" dirty="0"/>
              <a:t>Mortgage Loans</a:t>
            </a:r>
          </a:p>
          <a:p>
            <a:pPr>
              <a:defRPr/>
            </a:pPr>
            <a:r>
              <a:rPr lang="en-US" sz="5000" dirty="0"/>
              <a:t>You may choose a smart alternative to borrowing:</a:t>
            </a:r>
          </a:p>
          <a:p>
            <a:pPr lvl="1">
              <a:defRPr/>
            </a:pPr>
            <a:r>
              <a:rPr lang="en-US" sz="5000" dirty="0"/>
              <a:t>Savings</a:t>
            </a:r>
          </a:p>
          <a:p>
            <a:pPr lvl="1">
              <a:defRPr/>
            </a:pPr>
            <a:r>
              <a:rPr lang="en-US" sz="5000" dirty="0"/>
              <a:t>Layaway</a:t>
            </a:r>
          </a:p>
          <a:p>
            <a:pPr lvl="1">
              <a:defRPr/>
            </a:pPr>
            <a:r>
              <a:rPr lang="en-US" sz="5000" dirty="0"/>
              <a:t>90 days same as cash</a:t>
            </a:r>
          </a:p>
          <a:p>
            <a:pPr>
              <a:defRPr/>
            </a:pPr>
            <a:r>
              <a:rPr lang="en-US" sz="5000" dirty="0"/>
              <a:t>Avoid the costly alternatives to borrowing</a:t>
            </a:r>
          </a:p>
          <a:p>
            <a:pPr lvl="1">
              <a:defRPr/>
            </a:pPr>
            <a:r>
              <a:rPr lang="en-US" sz="5000" dirty="0"/>
              <a:t>Rent to Own</a:t>
            </a:r>
          </a:p>
          <a:p>
            <a:pPr lvl="1">
              <a:defRPr/>
            </a:pPr>
            <a:r>
              <a:rPr lang="en-US" sz="5000" dirty="0"/>
              <a:t>Buy here/pay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02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3881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Revolving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/>
              <a:t>As we discussed in Module 2, credit cards allow you to buy goods or service now and pay back over time. These are “revolving” debts.</a:t>
            </a:r>
          </a:p>
          <a:p>
            <a:pPr>
              <a:defRPr/>
            </a:pPr>
            <a:r>
              <a:rPr lang="en-US" dirty="0"/>
              <a:t>Examples: Visa, MasterCard, Discover</a:t>
            </a:r>
          </a:p>
          <a:p>
            <a:pPr marL="781031" lvl="1" indent="-380990">
              <a:defRPr/>
            </a:pPr>
            <a:r>
              <a:rPr lang="en-US" sz="2000" dirty="0"/>
              <a:t>Have minimum payments;</a:t>
            </a:r>
          </a:p>
          <a:p>
            <a:pPr marL="781031" lvl="1" indent="-380990">
              <a:defRPr/>
            </a:pPr>
            <a:r>
              <a:rPr lang="en-US" sz="2000" dirty="0"/>
              <a:t>Have annual percentage rates/fees/terms;</a:t>
            </a:r>
          </a:p>
          <a:p>
            <a:pPr marL="781031" lvl="1" indent="-380990">
              <a:defRPr/>
            </a:pPr>
            <a:r>
              <a:rPr lang="en-US" sz="2000" dirty="0"/>
              <a:t>Allow you to build credit;</a:t>
            </a:r>
          </a:p>
          <a:p>
            <a:pPr marL="781031" lvl="1" indent="-380990">
              <a:defRPr/>
            </a:pPr>
            <a:r>
              <a:rPr lang="en-US" sz="2000" dirty="0"/>
              <a:t>Some have rewards;</a:t>
            </a:r>
          </a:p>
          <a:p>
            <a:pPr marL="781031" lvl="1" indent="-380990">
              <a:defRPr/>
            </a:pPr>
            <a:r>
              <a:rPr lang="en-US" sz="2000" dirty="0"/>
              <a:t>All “plastic cards” are not credit cards. “Store brand charge cards” have similar features and also allow credit-building;</a:t>
            </a:r>
          </a:p>
          <a:p>
            <a:pPr marL="781031" lvl="1" indent="-380990">
              <a:defRPr/>
            </a:pPr>
            <a:r>
              <a:rPr lang="en-US" sz="2000" dirty="0"/>
              <a:t>Plastic Debit Cards and Stored Value/Prepaid Cards do not enable credit building;</a:t>
            </a:r>
          </a:p>
          <a:p>
            <a:pPr marL="781031" lvl="1" indent="-380990">
              <a:defRPr/>
            </a:pPr>
            <a:r>
              <a:rPr lang="en-US" sz="2000" dirty="0"/>
              <a:t>For FICO scores, keep outstanding balance below 30% of the credit limit.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47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Installment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378247"/>
            <a:ext cx="8655488" cy="527180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Consumer Installment Debt: allows you to purchase goods and services now, and pay back over a fixed number of installments, thus “installment debt”.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Examples: Student loans – 10 years, car loans – five years;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Have the same payment for the life of the loan;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Have a percentage rate, fees, terms;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May have other benefits: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In a FICO score, longer-term installment debt, paid on time will raise your score.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Mortgage Loans: for the purchase of a home/real estate.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Very important in FICO Score and high scores are a requirement for financing.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Banks, credit unions and government lenders rely on credit scoring;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Stable employment and income are often required to attain a mortgage loan.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774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Smart Alternatives to Borrowing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Savings—emergency funds, vacation, gifts, specific small purchases, ABLE account</a:t>
            </a:r>
          </a:p>
          <a:p>
            <a:r>
              <a:rPr lang="en-US" dirty="0"/>
              <a:t>Pay yourself first and save automatically at payday</a:t>
            </a:r>
          </a:p>
          <a:p>
            <a:r>
              <a:rPr lang="en-US" dirty="0"/>
              <a:t>Layaway—Specific stores will hold your purchase and enable you to pay for it over time</a:t>
            </a:r>
          </a:p>
          <a:p>
            <a:r>
              <a:rPr lang="en-US" dirty="0"/>
              <a:t>Holiday purchases</a:t>
            </a:r>
          </a:p>
          <a:p>
            <a:r>
              <a:rPr lang="en-US" dirty="0"/>
              <a:t>Watch for fees, terms of the agreement and what happens if you don’t meet the terms</a:t>
            </a:r>
          </a:p>
          <a:p>
            <a:r>
              <a:rPr lang="en-US" dirty="0"/>
              <a:t>90 days same as cash — ask about terms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356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Predatory Lending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57588"/>
            <a:ext cx="8623935" cy="4463089"/>
          </a:xfrm>
        </p:spPr>
        <p:txBody>
          <a:bodyPr/>
          <a:lstStyle/>
          <a:p>
            <a:pPr>
              <a:defRPr/>
            </a:pPr>
            <a:r>
              <a:rPr lang="en-US" dirty="0"/>
              <a:t>Costly alternatives to traditional borrowing—frequently cost you much more</a:t>
            </a:r>
          </a:p>
          <a:p>
            <a:pPr>
              <a:defRPr/>
            </a:pPr>
            <a:r>
              <a:rPr lang="en-US" dirty="0"/>
              <a:t>Rent to Own—installment purchase with a high interest rate and high fees</a:t>
            </a:r>
          </a:p>
          <a:p>
            <a:pPr>
              <a:defRPr/>
            </a:pPr>
            <a:r>
              <a:rPr lang="en-US" dirty="0"/>
              <a:t>Buy here/pay here—often car purchasing; careful of trade-in and repossession arrangements</a:t>
            </a:r>
          </a:p>
          <a:p>
            <a:pPr>
              <a:defRPr/>
            </a:pPr>
            <a:r>
              <a:rPr lang="en-US" dirty="0"/>
              <a:t>Predatory loans terms and conditions—critically important; may be regulated by other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32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44710"/>
            <a:ext cx="8623935" cy="447596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Protections</a:t>
            </a:r>
          </a:p>
          <a:p>
            <a:pPr marL="0" indent="0">
              <a:buNone/>
            </a:pPr>
            <a:r>
              <a:rPr lang="en-US" b="1" dirty="0"/>
              <a:t>Credit Card Accountability, Responsibility and Disclosure Act (CCARD Act): </a:t>
            </a:r>
            <a:r>
              <a:rPr lang="en-US" dirty="0"/>
              <a:t>prohibits a lender from extending credit to a borrower under the age of 21 unless the borrower can show that he or she can afford to repay the debt or the borrower has a co-signer, along with other protections</a:t>
            </a:r>
          </a:p>
          <a:p>
            <a:pPr marL="0" indent="0">
              <a:buNone/>
            </a:pPr>
            <a:r>
              <a:rPr lang="en-US" b="1" dirty="0"/>
              <a:t>Equal Credit Opportunity Act</a:t>
            </a:r>
            <a:r>
              <a:rPr lang="en-US" dirty="0"/>
              <a:t>: lender may not discriminate based on factors unrelated to the individual borrower’s creditworthiness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1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90162"/>
            <a:ext cx="8623935" cy="4630515"/>
          </a:xfrm>
        </p:spPr>
        <p:txBody>
          <a:bodyPr/>
          <a:lstStyle/>
          <a:p>
            <a:r>
              <a:rPr lang="en-US" dirty="0"/>
              <a:t>Today we will focus on credit.</a:t>
            </a:r>
          </a:p>
          <a:p>
            <a:r>
              <a:rPr lang="en-US" dirty="0"/>
              <a:t>We will look at the various ways that our credit profile is used in everyday life.</a:t>
            </a:r>
          </a:p>
          <a:p>
            <a:r>
              <a:rPr lang="en-US" dirty="0"/>
              <a:t>We will cover credit scores and credit reports, including what makes up a credit score and the benefits of good credit.</a:t>
            </a:r>
          </a:p>
          <a:p>
            <a:r>
              <a:rPr lang="en-US" dirty="0"/>
              <a:t>Finally, we will examine debt and how we can avoid lending and collection scams.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Your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03042"/>
            <a:ext cx="8623935" cy="4617636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Protections</a:t>
            </a:r>
          </a:p>
          <a:p>
            <a:pPr marL="0" indent="0">
              <a:buNone/>
            </a:pPr>
            <a:r>
              <a:rPr lang="en-US" b="1" dirty="0"/>
              <a:t>Truth in Lending Act</a:t>
            </a:r>
            <a:r>
              <a:rPr lang="en-US" dirty="0"/>
              <a:t>: requires lenders to disclose interest rates in terms of an annual percentage rate (APR)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209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Your Credit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31830"/>
            <a:ext cx="8623935" cy="4488847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Reporting</a:t>
            </a:r>
          </a:p>
          <a:p>
            <a:pPr marL="0" indent="0">
              <a:buNone/>
            </a:pPr>
            <a:r>
              <a:rPr lang="en-US" b="1" dirty="0"/>
              <a:t>Fair Credit Reporting Act</a:t>
            </a:r>
            <a:r>
              <a:rPr lang="en-US" dirty="0"/>
              <a:t>: Ensure accuracy, fairness and privacy of information filed with credit bureaus.</a:t>
            </a:r>
          </a:p>
          <a:p>
            <a:pPr marL="0" indent="0">
              <a:buNone/>
            </a:pPr>
            <a:r>
              <a:rPr lang="en-US" dirty="0"/>
              <a:t>One page summary of rights: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wcu.edu/WebFiles/WordDocs/HR_FCRA_Rights_Summary.doc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660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 in Collections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09104"/>
            <a:ext cx="8623935" cy="4411574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Debt Collection</a:t>
            </a:r>
          </a:p>
          <a:p>
            <a:pPr marL="0" indent="0">
              <a:buNone/>
            </a:pPr>
            <a:r>
              <a:rPr lang="en-US" b="1" dirty="0"/>
              <a:t>Fair Debt Collection Practices Act</a:t>
            </a:r>
            <a:r>
              <a:rPr lang="en-US" dirty="0"/>
              <a:t>: protects consumers from predatory and unfair debt collection</a:t>
            </a:r>
          </a:p>
          <a:p>
            <a:pPr marL="0" indent="0">
              <a:buNone/>
            </a:pPr>
            <a:r>
              <a:rPr lang="en-US" dirty="0"/>
              <a:t>For the latest from the Consumer Financial Protection Bureau, go to: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consumerfinance.gov/data-research/research-reports/fair-debt-collection-practices-act-annual-report-2022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4239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Establish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6072"/>
            <a:ext cx="8623935" cy="45146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Secured Credit Card </a:t>
            </a:r>
            <a:r>
              <a:rPr lang="en-US" dirty="0"/>
              <a:t>is a type of credit card that is backed by a savings account used as collateral on the credit available with the card. Money is deposited and held in the account backing the card.</a:t>
            </a:r>
          </a:p>
          <a:p>
            <a:pPr marL="0" indent="0">
              <a:buNone/>
            </a:pPr>
            <a:r>
              <a:rPr lang="en-US" dirty="0"/>
              <a:t>Secured Credit Card Resources:</a:t>
            </a:r>
          </a:p>
          <a:p>
            <a:r>
              <a:rPr lang="en-US" dirty="0"/>
              <a:t>Credit Builders Alliance: “Pros &amp; Cons of Obtaining a Secured Credit Card as a Credit Building Tool”</a:t>
            </a:r>
          </a:p>
          <a:p>
            <a:r>
              <a:rPr lang="en-US" dirty="0"/>
              <a:t>Nerd Wallet lists secured credit cards and compares features:  </a:t>
            </a:r>
            <a:r>
              <a:rPr lang="en-US" dirty="0">
                <a:hlinkClick r:id="rId2"/>
              </a:rPr>
              <a:t>nerdwallet.com/blog/top-credit-cards/nerdwallets-best-secured-credit-cards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0641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Avoid Scams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41678"/>
            <a:ext cx="8623935" cy="4578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Illinois Attorney General  (</a:t>
            </a:r>
            <a:r>
              <a:rPr lang="en-US" dirty="0">
                <a:hlinkClick r:id="rId2"/>
              </a:rPr>
              <a:t>illinoisattorneygeneral.gov</a:t>
            </a:r>
            <a:r>
              <a:rPr lang="en-US" dirty="0"/>
              <a:t>) and the Better Business Bureau (</a:t>
            </a:r>
            <a:r>
              <a:rPr lang="en-US" dirty="0">
                <a:hlinkClick r:id="rId3"/>
              </a:rPr>
              <a:t>bbb.org</a:t>
            </a:r>
            <a:r>
              <a:rPr lang="en-US" dirty="0"/>
              <a:t>) has information on the newest consumer scams.</a:t>
            </a:r>
          </a:p>
          <a:p>
            <a:r>
              <a:rPr lang="en-US" dirty="0"/>
              <a:t>Illinois Attorney General’s Website</a:t>
            </a:r>
          </a:p>
          <a:p>
            <a:pPr lvl="1"/>
            <a:r>
              <a:rPr lang="en-US" sz="2000" dirty="0"/>
              <a:t>Click on Protecting Consumers</a:t>
            </a:r>
          </a:p>
          <a:p>
            <a:r>
              <a:rPr lang="en-US" dirty="0"/>
              <a:t>Better Business Bureau Website</a:t>
            </a:r>
          </a:p>
          <a:p>
            <a:pPr lvl="1"/>
            <a:r>
              <a:rPr lang="en-US" sz="2000" dirty="0"/>
              <a:t>Click on Get Consumer Help</a:t>
            </a:r>
          </a:p>
          <a:p>
            <a:pPr lvl="1"/>
            <a:r>
              <a:rPr lang="en-US" sz="2000" dirty="0"/>
              <a:t>Scam Alerts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16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2" y="636606"/>
            <a:ext cx="8623935" cy="656287"/>
          </a:xfrm>
        </p:spPr>
        <p:txBody>
          <a:bodyPr>
            <a:noAutofit/>
          </a:bodyPr>
          <a:lstStyle/>
          <a:p>
            <a:r>
              <a:rPr lang="en-US" dirty="0"/>
              <a:t>Scam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50622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i="1" dirty="0"/>
              <a:t>Erase bad credit or bankruptcies</a:t>
            </a:r>
          </a:p>
          <a:p>
            <a:r>
              <a:rPr lang="en-US" sz="2200" dirty="0"/>
              <a:t>No one can erase truthful information from credit reports</a:t>
            </a:r>
          </a:p>
          <a:p>
            <a:pPr marL="0" indent="0">
              <a:buNone/>
            </a:pPr>
            <a:r>
              <a:rPr lang="en-US" sz="2200" i="1" dirty="0"/>
              <a:t>Fake Debt Collection:</a:t>
            </a:r>
          </a:p>
          <a:p>
            <a:r>
              <a:rPr lang="en-US" sz="2200" dirty="0"/>
              <a:t>Phone call to a consumer to collect a fake debt</a:t>
            </a:r>
          </a:p>
          <a:p>
            <a:pPr marL="0" indent="0">
              <a:buNone/>
            </a:pPr>
            <a:r>
              <a:rPr lang="en-US" sz="2200" i="1" dirty="0"/>
              <a:t>Hints:</a:t>
            </a:r>
          </a:p>
          <a:p>
            <a:r>
              <a:rPr lang="en-US" sz="2200" dirty="0"/>
              <a:t>Caller requests a payment TODAY!!!</a:t>
            </a:r>
          </a:p>
          <a:p>
            <a:r>
              <a:rPr lang="en-US" sz="2200" dirty="0"/>
              <a:t>Caller refuses to provide a physical address</a:t>
            </a:r>
          </a:p>
          <a:p>
            <a:pPr marL="0" indent="0">
              <a:buNone/>
            </a:pPr>
            <a:r>
              <a:rPr lang="en-US" sz="2200" i="1" dirty="0"/>
              <a:t>Tips:</a:t>
            </a:r>
          </a:p>
          <a:p>
            <a:r>
              <a:rPr lang="en-US" sz="2200" dirty="0"/>
              <a:t>Do not provide any information or payments—make payments through the normal channels.</a:t>
            </a:r>
          </a:p>
          <a:p>
            <a:r>
              <a:rPr lang="en-US" sz="2200" dirty="0"/>
              <a:t>Do a Google search of the caller’s phone number</a:t>
            </a:r>
          </a:p>
          <a:p>
            <a:r>
              <a:rPr lang="en-US" sz="2200" dirty="0"/>
              <a:t>Contact the original lender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686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675244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File a Complaint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File a complaint if you have been victimized.</a:t>
            </a:r>
          </a:p>
          <a:p>
            <a:r>
              <a:rPr lang="en-US" dirty="0"/>
              <a:t>Illinois Attorney General </a:t>
            </a:r>
            <a:r>
              <a:rPr lang="en-US" dirty="0">
                <a:hlinkClick r:id="rId2"/>
              </a:rPr>
              <a:t>illinoisattorneygeneral.gov</a:t>
            </a:r>
            <a:endParaRPr lang="en-US" dirty="0"/>
          </a:p>
          <a:p>
            <a:pPr lvl="1"/>
            <a:r>
              <a:rPr lang="en-US" sz="2000" dirty="0"/>
              <a:t>Online submission form:</a:t>
            </a:r>
          </a:p>
          <a:p>
            <a:pPr lvl="2"/>
            <a:r>
              <a:rPr lang="en-US" sz="2000" dirty="0">
                <a:hlinkClick r:id="rId3"/>
              </a:rPr>
              <a:t>ccformsubmission.ilattorneygeneral.net</a:t>
            </a:r>
            <a:endParaRPr lang="en-US" sz="2000" dirty="0"/>
          </a:p>
          <a:p>
            <a:pPr marL="241300" lvl="2" indent="-228600">
              <a:buSzPct val="145000"/>
              <a:buFont typeface="Arial" charset="0"/>
              <a:buChar char="•"/>
            </a:pPr>
            <a:r>
              <a:rPr lang="en-US" sz="2000" dirty="0"/>
              <a:t>Federal Trade Commission</a:t>
            </a:r>
          </a:p>
          <a:p>
            <a:pPr marL="641342" lvl="3" indent="-285750">
              <a:buSzPct val="100000"/>
              <a:buFont typeface="Courier New" charset="0"/>
              <a:buChar char="o"/>
            </a:pPr>
            <a:r>
              <a:rPr lang="en-US" sz="2000" dirty="0"/>
              <a:t>Asks you to categorize your complaint and has an online chat feature</a:t>
            </a:r>
          </a:p>
          <a:p>
            <a:pPr marL="984234" lvl="4" indent="-285750">
              <a:buSzPct val="80000"/>
              <a:buFont typeface="Wingdings" charset="2"/>
              <a:buChar char="§"/>
            </a:pPr>
            <a:r>
              <a:rPr lang="en-US" sz="2000">
                <a:latin typeface="Tahoma" charset="0"/>
                <a:ea typeface="Tahoma" charset="0"/>
                <a:cs typeface="Tahoma" charset="0"/>
              </a:rPr>
              <a:t>www.ftc.gov/media/71268</a:t>
            </a:r>
            <a:endParaRPr lang="en-US" sz="2000" dirty="0">
              <a:latin typeface="Tahoma" charset="0"/>
              <a:ea typeface="Tahoma" charset="0"/>
              <a:cs typeface="Tahoma" charset="0"/>
            </a:endParaRPr>
          </a:p>
          <a:p>
            <a:pPr marL="298450" lvl="1" indent="-285750">
              <a:buClr>
                <a:srgbClr val="575759"/>
              </a:buClr>
              <a:buSzPct val="145000"/>
              <a:buFont typeface="Arial" charset="0"/>
              <a:buChar char="•"/>
            </a:pPr>
            <a:r>
              <a:rPr lang="en-US" sz="2000" dirty="0"/>
              <a:t>Consumer Financial Protection Bureau</a:t>
            </a:r>
          </a:p>
          <a:p>
            <a:pPr marL="641350" lvl="2" indent="-285750">
              <a:buClr>
                <a:srgbClr val="20BDDB"/>
              </a:buClr>
              <a:buSzPct val="100000"/>
              <a:buFont typeface="Courier New" charset="0"/>
              <a:buChar char="o"/>
            </a:pPr>
            <a:r>
              <a:rPr lang="en-US" sz="2000" dirty="0">
                <a:hlinkClick r:id="rId4"/>
              </a:rPr>
              <a:t>consumerfinance.gov/complaint</a:t>
            </a:r>
            <a:endParaRPr lang="en-US" sz="2000" dirty="0"/>
          </a:p>
          <a:p>
            <a:pPr marL="298450" lvl="1" indent="-285750">
              <a:buClr>
                <a:srgbClr val="575759"/>
              </a:buClr>
              <a:buSzPct val="145000"/>
              <a:buFont typeface="Arial" charset="0"/>
              <a:buChar char="•"/>
            </a:pPr>
            <a:r>
              <a:rPr lang="en-US" sz="2000" dirty="0"/>
              <a:t>Local Law Enforcement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33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your free credit reports from </a:t>
            </a:r>
            <a:r>
              <a:rPr lang="en-US" dirty="0">
                <a:hlinkClick r:id="rId2"/>
              </a:rPr>
              <a:t>annualcreditreport.com</a:t>
            </a:r>
            <a:endParaRPr lang="en-US" dirty="0"/>
          </a:p>
          <a:p>
            <a:r>
              <a:rPr lang="en-US" dirty="0"/>
              <a:t>Check your report for errors</a:t>
            </a:r>
          </a:p>
          <a:p>
            <a:r>
              <a:rPr lang="en-US" dirty="0"/>
              <a:t>Contact any lenders as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41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45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80314"/>
            <a:ext cx="8623935" cy="4540363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51526"/>
            <a:ext cx="8623935" cy="466915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We are going to start with a question for the group:</a:t>
            </a:r>
          </a:p>
          <a:p>
            <a:pPr marL="0" indent="0" algn="ctr">
              <a:spcAft>
                <a:spcPts val="3000"/>
              </a:spcAft>
              <a:buNone/>
              <a:defRPr/>
            </a:pPr>
            <a:r>
              <a:rPr lang="en-US" dirty="0"/>
              <a:t>True or False?</a:t>
            </a:r>
          </a:p>
          <a:p>
            <a:pPr marL="0" indent="0" algn="ctr">
              <a:spcAft>
                <a:spcPts val="3000"/>
              </a:spcAft>
              <a:buNone/>
              <a:defRPr/>
            </a:pPr>
            <a:r>
              <a:rPr lang="en-US" dirty="0"/>
              <a:t>A credit score is only important when I borrow money.</a:t>
            </a:r>
          </a:p>
          <a:p>
            <a:pPr marL="0" indent="0" algn="ctr">
              <a:buNone/>
              <a:defRPr/>
            </a:pPr>
            <a:r>
              <a:rPr lang="en-US" dirty="0"/>
              <a:t>Discussion: Tell us why you answered the way you did.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6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answer is False—credit is important for everyone, including people with disabilities, and a credit score is only one part of our credit profile.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3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Overview, Purpose and Expected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03042"/>
            <a:ext cx="8623935" cy="4617636"/>
          </a:xfrm>
        </p:spPr>
        <p:txBody>
          <a:bodyPr/>
          <a:lstStyle/>
          <a:p>
            <a:pPr>
              <a:defRPr/>
            </a:pPr>
            <a:r>
              <a:rPr lang="en-US" dirty="0"/>
              <a:t>Why is credit important?</a:t>
            </a:r>
          </a:p>
          <a:p>
            <a:pPr>
              <a:defRPr/>
            </a:pPr>
            <a:r>
              <a:rPr lang="en-US" dirty="0"/>
              <a:t>Why do people with disabilities need credit?</a:t>
            </a:r>
          </a:p>
          <a:p>
            <a:pPr>
              <a:defRPr/>
            </a:pPr>
            <a:r>
              <a:rPr lang="en-US" dirty="0"/>
              <a:t>Credit affects your life, in addition to when you borrow money.</a:t>
            </a:r>
          </a:p>
          <a:p>
            <a:pPr>
              <a:defRPr/>
            </a:pPr>
            <a:r>
              <a:rPr lang="en-US" dirty="0"/>
              <a:t>How do I establish credit?</a:t>
            </a:r>
          </a:p>
          <a:p>
            <a:pPr>
              <a:defRPr/>
            </a:pPr>
            <a:r>
              <a:rPr lang="en-US" dirty="0"/>
              <a:t>Your credit profile: credit report and credit score basics.</a:t>
            </a:r>
          </a:p>
          <a:p>
            <a:pPr>
              <a:defRPr/>
            </a:pPr>
            <a:r>
              <a:rPr lang="en-US" dirty="0"/>
              <a:t>What to do when bill collectors call or notices come in the mail.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1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Credit?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Credit: our ability to borrow money now and pay it back later</a:t>
            </a:r>
          </a:p>
          <a:p>
            <a:r>
              <a:rPr lang="en-US" dirty="0"/>
              <a:t>Our credit profile is created over our lifespan</a:t>
            </a:r>
          </a:p>
          <a:p>
            <a:r>
              <a:rPr lang="en-US" dirty="0"/>
              <a:t>Credit report—accompanying information</a:t>
            </a:r>
          </a:p>
          <a:p>
            <a:r>
              <a:rPr lang="en-US" dirty="0"/>
              <a:t>Credit score—point-in-time snapshot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64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Four 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6072"/>
            <a:ext cx="8623935" cy="4514605"/>
          </a:xfrm>
        </p:spPr>
        <p:txBody>
          <a:bodyPr/>
          <a:lstStyle/>
          <a:p>
            <a:r>
              <a:rPr lang="en-US" dirty="0"/>
              <a:t>Financial institutions refer to the four C’s of credit:</a:t>
            </a:r>
          </a:p>
          <a:p>
            <a:pPr lvl="1"/>
            <a:r>
              <a:rPr lang="en-US" sz="2000" dirty="0"/>
              <a:t>Capacity: present and future ability to meet your payments</a:t>
            </a:r>
          </a:p>
          <a:p>
            <a:pPr lvl="1"/>
            <a:r>
              <a:rPr lang="en-US" sz="2000" dirty="0"/>
              <a:t>Capital: value of your assets and net worth</a:t>
            </a:r>
          </a:p>
          <a:p>
            <a:pPr lvl="1"/>
            <a:r>
              <a:rPr lang="en-US" sz="2000" dirty="0"/>
              <a:t>Character: how you have paid your bills in the past</a:t>
            </a:r>
          </a:p>
          <a:p>
            <a:pPr lvl="1"/>
            <a:r>
              <a:rPr lang="en-US" sz="2000" dirty="0"/>
              <a:t>Collateral: property or assets used to secure the loan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4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Why Does Credit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15920"/>
            <a:ext cx="8623935" cy="4604757"/>
          </a:xfrm>
        </p:spPr>
        <p:txBody>
          <a:bodyPr/>
          <a:lstStyle/>
          <a:p>
            <a:pPr>
              <a:defRPr/>
            </a:pPr>
            <a:r>
              <a:rPr lang="en-US" dirty="0"/>
              <a:t>Credit is used for a variety of life purposes:</a:t>
            </a:r>
          </a:p>
          <a:p>
            <a:pPr>
              <a:defRPr/>
            </a:pPr>
            <a:r>
              <a:rPr lang="en-US" dirty="0"/>
              <a:t>Employment</a:t>
            </a:r>
          </a:p>
          <a:p>
            <a:pPr>
              <a:defRPr/>
            </a:pPr>
            <a:r>
              <a:rPr lang="en-US" dirty="0"/>
              <a:t>Insurance policies</a:t>
            </a:r>
          </a:p>
          <a:p>
            <a:pPr>
              <a:defRPr/>
            </a:pPr>
            <a:r>
              <a:rPr lang="en-US" dirty="0"/>
              <a:t>Renting apartments</a:t>
            </a:r>
          </a:p>
          <a:p>
            <a:pPr>
              <a:defRPr/>
            </a:pPr>
            <a:r>
              <a:rPr lang="en-US" dirty="0"/>
              <a:t>Utilities: water, power, phone/internet</a:t>
            </a:r>
          </a:p>
          <a:p>
            <a:pPr>
              <a:defRPr/>
            </a:pPr>
            <a:r>
              <a:rPr lang="en-US" dirty="0"/>
              <a:t>Emergencies</a:t>
            </a:r>
          </a:p>
          <a:p>
            <a:pPr>
              <a:defRPr/>
            </a:pPr>
            <a:r>
              <a:rPr lang="en-US" dirty="0"/>
              <a:t>Convenience</a:t>
            </a:r>
          </a:p>
          <a:p>
            <a:pPr>
              <a:defRPr/>
            </a:pPr>
            <a:r>
              <a:rPr lang="en-US" dirty="0"/>
              <a:t>Large purchases—cars and homes</a:t>
            </a:r>
          </a:p>
          <a:p>
            <a:pPr>
              <a:defRPr/>
            </a:pPr>
            <a:r>
              <a:rPr lang="en-US" dirty="0"/>
              <a:t>Borrowing at a reasonable rate of interest</a:t>
            </a:r>
          </a:p>
          <a:p>
            <a:pPr>
              <a:defRPr/>
            </a:pPr>
            <a:r>
              <a:rPr lang="en-US" dirty="0"/>
              <a:t>Purchasing assistive 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7325"/>
      </p:ext>
    </p:extLst>
  </p:cSld>
  <p:clrMapOvr>
    <a:masterClrMapping/>
  </p:clrMapOvr>
</p:sld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3100</TotalTime>
  <Words>1896</Words>
  <Application>Microsoft Macintosh PowerPoint</Application>
  <PresentationFormat>On-screen Show (4:3)</PresentationFormat>
  <Paragraphs>250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Arial Rounded MT Bold</vt:lpstr>
      <vt:lpstr>Calibri</vt:lpstr>
      <vt:lpstr>Courier New</vt:lpstr>
      <vt:lpstr>Franklin Gothic Book</vt:lpstr>
      <vt:lpstr>Tahoma</vt:lpstr>
      <vt:lpstr>Warnock Pro</vt:lpstr>
      <vt:lpstr>Wingdings</vt:lpstr>
      <vt:lpstr>NDI Template</vt:lpstr>
      <vt:lpstr>Module 4: Credit Matters   2023</vt:lpstr>
      <vt:lpstr>Welcome &amp; Housekeeping</vt:lpstr>
      <vt:lpstr>Agenda</vt:lpstr>
      <vt:lpstr>Activity</vt:lpstr>
      <vt:lpstr>Answer</vt:lpstr>
      <vt:lpstr>Overview, Purpose and Expected Outcomes</vt:lpstr>
      <vt:lpstr>What Is Credit?</vt:lpstr>
      <vt:lpstr>The Four Cs</vt:lpstr>
      <vt:lpstr>Why Does Credit Matter?</vt:lpstr>
      <vt:lpstr>Video</vt:lpstr>
      <vt:lpstr>Question #1</vt:lpstr>
      <vt:lpstr>Question #1 (Continued)</vt:lpstr>
      <vt:lpstr>Question #2</vt:lpstr>
      <vt:lpstr>Question #2 (Continued)</vt:lpstr>
      <vt:lpstr>Credit Scores and Credit Reports</vt:lpstr>
      <vt:lpstr>How Is the Score Figured Out?</vt:lpstr>
      <vt:lpstr>Free Credit Scores</vt:lpstr>
      <vt:lpstr>How to Improve Your Score</vt:lpstr>
      <vt:lpstr>Credit Reports</vt:lpstr>
      <vt:lpstr>Question #3</vt:lpstr>
      <vt:lpstr>Question #3 (Continued)</vt:lpstr>
      <vt:lpstr>Credit Reports (Continued)</vt:lpstr>
      <vt:lpstr>Credit Reports Include</vt:lpstr>
      <vt:lpstr>Different Types of Debt</vt:lpstr>
      <vt:lpstr>Revolving Debt</vt:lpstr>
      <vt:lpstr>Installment Debt</vt:lpstr>
      <vt:lpstr>Smart Alternatives to Borrowing</vt:lpstr>
      <vt:lpstr>Predatory Lending</vt:lpstr>
      <vt:lpstr>Laws That Protect You</vt:lpstr>
      <vt:lpstr>Laws That Protect Your Credit</vt:lpstr>
      <vt:lpstr>Laws That Protect Your Credit Reporting</vt:lpstr>
      <vt:lpstr>Laws That Protect You in Collections</vt:lpstr>
      <vt:lpstr>How To Establish Credit</vt:lpstr>
      <vt:lpstr>Avoid Scams</vt:lpstr>
      <vt:lpstr>Scam Examples</vt:lpstr>
      <vt:lpstr>File a Complaint</vt:lpstr>
      <vt:lpstr>Homework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Wellness Training Module 4</dc:title>
  <dc:creator>National Disability Institute</dc:creator>
  <cp:lastModifiedBy>Kish Pisani</cp:lastModifiedBy>
  <cp:revision>65</cp:revision>
  <dcterms:created xsi:type="dcterms:W3CDTF">2019-01-10T23:31:07Z</dcterms:created>
  <dcterms:modified xsi:type="dcterms:W3CDTF">2023-05-10T18:44:19Z</dcterms:modified>
</cp:coreProperties>
</file>