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notesSlides/notesSlide7.xml" ContentType="application/vnd.openxmlformats-officedocument.presentationml.notesSlide+xml"/>
  <Override PartName="/ppt/tags/tag10.xml" ContentType="application/vnd.openxmlformats-officedocument.presentationml.tags+xml"/>
  <Override PartName="/ppt/notesSlides/notesSlide8.xml" ContentType="application/vnd.openxmlformats-officedocument.presentationml.notesSlide+xml"/>
  <Override PartName="/ppt/tags/tag11.xml" ContentType="application/vnd.openxmlformats-officedocument.presentationml.tags+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4"/>
  </p:notesMasterIdLst>
  <p:sldIdLst>
    <p:sldId id="256" r:id="rId5"/>
    <p:sldId id="259" r:id="rId6"/>
    <p:sldId id="266" r:id="rId7"/>
    <p:sldId id="267" r:id="rId8"/>
    <p:sldId id="269" r:id="rId9"/>
    <p:sldId id="270" r:id="rId10"/>
    <p:sldId id="271" r:id="rId11"/>
    <p:sldId id="343" r:id="rId12"/>
    <p:sldId id="273" r:id="rId13"/>
    <p:sldId id="272" r:id="rId14"/>
    <p:sldId id="342" r:id="rId15"/>
    <p:sldId id="339" r:id="rId16"/>
    <p:sldId id="341" r:id="rId17"/>
    <p:sldId id="274" r:id="rId18"/>
    <p:sldId id="351" r:id="rId19"/>
    <p:sldId id="352" r:id="rId20"/>
    <p:sldId id="353" r:id="rId21"/>
    <p:sldId id="277" r:id="rId22"/>
    <p:sldId id="344" r:id="rId23"/>
    <p:sldId id="345" r:id="rId24"/>
    <p:sldId id="346" r:id="rId25"/>
    <p:sldId id="347" r:id="rId26"/>
    <p:sldId id="348" r:id="rId27"/>
    <p:sldId id="349" r:id="rId28"/>
    <p:sldId id="350" r:id="rId29"/>
    <p:sldId id="276" r:id="rId30"/>
    <p:sldId id="261" r:id="rId31"/>
    <p:sldId id="278" r:id="rId32"/>
    <p:sldId id="265" r:id="rId33"/>
  </p:sldIdLst>
  <p:sldSz cx="9144000" cy="6858000" type="screen4x3"/>
  <p:notesSz cx="6858000" cy="9144000"/>
  <p:custDataLst>
    <p:tags r:id="rId3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5759"/>
    <a:srgbClr val="20BDDB"/>
    <a:srgbClr val="3EA9C0"/>
    <a:srgbClr val="274448"/>
    <a:srgbClr val="1B4989"/>
    <a:srgbClr val="0069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44F402F-4E1B-46C2-8B8E-708A1747A204}" v="185" dt="2024-07-08T16:10:15.1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34555" autoAdjust="0"/>
    <p:restoredTop sz="86453" autoAdjust="0"/>
  </p:normalViewPr>
  <p:slideViewPr>
    <p:cSldViewPr snapToGrid="0" snapToObjects="1">
      <p:cViewPr varScale="1">
        <p:scale>
          <a:sx n="112" d="100"/>
          <a:sy n="112" d="100"/>
        </p:scale>
        <p:origin x="1182" y="144"/>
      </p:cViewPr>
      <p:guideLst/>
    </p:cSldViewPr>
  </p:slideViewPr>
  <p:outlineViewPr>
    <p:cViewPr>
      <p:scale>
        <a:sx n="33" d="100"/>
        <a:sy n="33" d="100"/>
      </p:scale>
      <p:origin x="0" y="-1778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gs" Target="tags/tag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 Milioto" userId="617140de-21b0-47c6-b708-67f94e1bef6d" providerId="ADAL" clId="{D44F402F-4E1B-46C2-8B8E-708A1747A204}"/>
    <pc:docChg chg="modSld modMainMaster">
      <pc:chgData name="Al Milioto" userId="617140de-21b0-47c6-b708-67f94e1bef6d" providerId="ADAL" clId="{D44F402F-4E1B-46C2-8B8E-708A1747A204}" dt="2024-07-08T16:10:45.596" v="177" actId="14100"/>
      <pc:docMkLst>
        <pc:docMk/>
      </pc:docMkLst>
      <pc:sldChg chg="modSp">
        <pc:chgData name="Al Milioto" userId="617140de-21b0-47c6-b708-67f94e1bef6d" providerId="ADAL" clId="{D44F402F-4E1B-46C2-8B8E-708A1747A204}" dt="2024-07-08T14:52:38.350" v="105" actId="20577"/>
        <pc:sldMkLst>
          <pc:docMk/>
          <pc:sldMk cId="2239901878" sldId="270"/>
        </pc:sldMkLst>
        <pc:spChg chg="mod">
          <ac:chgData name="Al Milioto" userId="617140de-21b0-47c6-b708-67f94e1bef6d" providerId="ADAL" clId="{D44F402F-4E1B-46C2-8B8E-708A1747A204}" dt="2024-07-08T14:52:38.350" v="105" actId="20577"/>
          <ac:spMkLst>
            <pc:docMk/>
            <pc:sldMk cId="2239901878" sldId="270"/>
            <ac:spMk id="9218" creationId="{00000000-0000-0000-0000-000000000000}"/>
          </ac:spMkLst>
        </pc:spChg>
      </pc:sldChg>
      <pc:sldChg chg="modSp">
        <pc:chgData name="Al Milioto" userId="617140de-21b0-47c6-b708-67f94e1bef6d" providerId="ADAL" clId="{D44F402F-4E1B-46C2-8B8E-708A1747A204}" dt="2024-07-08T14:53:02.223" v="106" actId="20577"/>
        <pc:sldMkLst>
          <pc:docMk/>
          <pc:sldMk cId="1833865315" sldId="271"/>
        </pc:sldMkLst>
        <pc:spChg chg="mod">
          <ac:chgData name="Al Milioto" userId="617140de-21b0-47c6-b708-67f94e1bef6d" providerId="ADAL" clId="{D44F402F-4E1B-46C2-8B8E-708A1747A204}" dt="2024-07-08T14:53:02.223" v="106" actId="20577"/>
          <ac:spMkLst>
            <pc:docMk/>
            <pc:sldMk cId="1833865315" sldId="271"/>
            <ac:spMk id="3" creationId="{DF6F9360-C6F5-A084-CBF0-83AF2ED41510}"/>
          </ac:spMkLst>
        </pc:spChg>
      </pc:sldChg>
      <pc:sldChg chg="modSp">
        <pc:chgData name="Al Milioto" userId="617140de-21b0-47c6-b708-67f94e1bef6d" providerId="ADAL" clId="{D44F402F-4E1B-46C2-8B8E-708A1747A204}" dt="2024-07-08T14:56:46.593" v="125" actId="20577"/>
        <pc:sldMkLst>
          <pc:docMk/>
          <pc:sldMk cId="631207642" sldId="274"/>
        </pc:sldMkLst>
        <pc:spChg chg="mod">
          <ac:chgData name="Al Milioto" userId="617140de-21b0-47c6-b708-67f94e1bef6d" providerId="ADAL" clId="{D44F402F-4E1B-46C2-8B8E-708A1747A204}" dt="2024-07-08T14:56:46.593" v="125" actId="20577"/>
          <ac:spMkLst>
            <pc:docMk/>
            <pc:sldMk cId="631207642" sldId="274"/>
            <ac:spMk id="3" creationId="{B7213559-642D-8D92-573D-F505778B1ED2}"/>
          </ac:spMkLst>
        </pc:spChg>
      </pc:sldChg>
      <pc:sldChg chg="modSp">
        <pc:chgData name="Al Milioto" userId="617140de-21b0-47c6-b708-67f94e1bef6d" providerId="ADAL" clId="{D44F402F-4E1B-46C2-8B8E-708A1747A204}" dt="2024-07-08T15:02:53.068" v="170" actId="962"/>
        <pc:sldMkLst>
          <pc:docMk/>
          <pc:sldMk cId="581150223" sldId="276"/>
        </pc:sldMkLst>
        <pc:picChg chg="mod">
          <ac:chgData name="Al Milioto" userId="617140de-21b0-47c6-b708-67f94e1bef6d" providerId="ADAL" clId="{D44F402F-4E1B-46C2-8B8E-708A1747A204}" dt="2024-07-08T15:02:53.068" v="170" actId="962"/>
          <ac:picMkLst>
            <pc:docMk/>
            <pc:sldMk cId="581150223" sldId="276"/>
            <ac:picMk id="5" creationId="{00000000-0000-0000-0000-000000000000}"/>
          </ac:picMkLst>
        </pc:picChg>
      </pc:sldChg>
      <pc:sldChg chg="modSp">
        <pc:chgData name="Al Milioto" userId="617140de-21b0-47c6-b708-67f94e1bef6d" providerId="ADAL" clId="{D44F402F-4E1B-46C2-8B8E-708A1747A204}" dt="2024-07-08T14:58:52.113" v="138" actId="20577"/>
        <pc:sldMkLst>
          <pc:docMk/>
          <pc:sldMk cId="166556762" sldId="277"/>
        </pc:sldMkLst>
        <pc:spChg chg="mod">
          <ac:chgData name="Al Milioto" userId="617140de-21b0-47c6-b708-67f94e1bef6d" providerId="ADAL" clId="{D44F402F-4E1B-46C2-8B8E-708A1747A204}" dt="2024-07-08T14:58:52.113" v="138" actId="20577"/>
          <ac:spMkLst>
            <pc:docMk/>
            <pc:sldMk cId="166556762" sldId="277"/>
            <ac:spMk id="32771" creationId="{00000000-0000-0000-0000-000000000000}"/>
          </ac:spMkLst>
        </pc:spChg>
      </pc:sldChg>
      <pc:sldChg chg="modSp">
        <pc:chgData name="Al Milioto" userId="617140de-21b0-47c6-b708-67f94e1bef6d" providerId="ADAL" clId="{D44F402F-4E1B-46C2-8B8E-708A1747A204}" dt="2024-07-08T14:55:46.915" v="119" actId="20577"/>
        <pc:sldMkLst>
          <pc:docMk/>
          <pc:sldMk cId="2238616322" sldId="339"/>
        </pc:sldMkLst>
        <pc:spChg chg="mod">
          <ac:chgData name="Al Milioto" userId="617140de-21b0-47c6-b708-67f94e1bef6d" providerId="ADAL" clId="{D44F402F-4E1B-46C2-8B8E-708A1747A204}" dt="2024-07-08T14:55:46.915" v="119" actId="20577"/>
          <ac:spMkLst>
            <pc:docMk/>
            <pc:sldMk cId="2238616322" sldId="339"/>
            <ac:spMk id="3" creationId="{00000000-0000-0000-0000-000000000000}"/>
          </ac:spMkLst>
        </pc:spChg>
      </pc:sldChg>
      <pc:sldChg chg="modSp">
        <pc:chgData name="Al Milioto" userId="617140de-21b0-47c6-b708-67f94e1bef6d" providerId="ADAL" clId="{D44F402F-4E1B-46C2-8B8E-708A1747A204}" dt="2024-07-08T14:55:58.468" v="124" actId="20577"/>
        <pc:sldMkLst>
          <pc:docMk/>
          <pc:sldMk cId="3380624181" sldId="341"/>
        </pc:sldMkLst>
        <pc:spChg chg="mod">
          <ac:chgData name="Al Milioto" userId="617140de-21b0-47c6-b708-67f94e1bef6d" providerId="ADAL" clId="{D44F402F-4E1B-46C2-8B8E-708A1747A204}" dt="2024-07-08T14:55:58.468" v="124" actId="20577"/>
          <ac:spMkLst>
            <pc:docMk/>
            <pc:sldMk cId="3380624181" sldId="341"/>
            <ac:spMk id="21507" creationId="{00000000-0000-0000-0000-000000000000}"/>
          </ac:spMkLst>
        </pc:spChg>
      </pc:sldChg>
      <pc:sldChg chg="modSp">
        <pc:chgData name="Al Milioto" userId="617140de-21b0-47c6-b708-67f94e1bef6d" providerId="ADAL" clId="{D44F402F-4E1B-46C2-8B8E-708A1747A204}" dt="2024-07-08T14:54:50.751" v="110" actId="20577"/>
        <pc:sldMkLst>
          <pc:docMk/>
          <pc:sldMk cId="401130968" sldId="342"/>
        </pc:sldMkLst>
        <pc:spChg chg="mod">
          <ac:chgData name="Al Milioto" userId="617140de-21b0-47c6-b708-67f94e1bef6d" providerId="ADAL" clId="{D44F402F-4E1B-46C2-8B8E-708A1747A204}" dt="2024-07-08T14:54:22.603" v="107" actId="403"/>
          <ac:spMkLst>
            <pc:docMk/>
            <pc:sldMk cId="401130968" sldId="342"/>
            <ac:spMk id="2" creationId="{2803D962-1D71-EB1D-FC91-66454214A27D}"/>
          </ac:spMkLst>
        </pc:spChg>
        <pc:spChg chg="mod">
          <ac:chgData name="Al Milioto" userId="617140de-21b0-47c6-b708-67f94e1bef6d" providerId="ADAL" clId="{D44F402F-4E1B-46C2-8B8E-708A1747A204}" dt="2024-07-08T14:54:50.751" v="110" actId="20577"/>
          <ac:spMkLst>
            <pc:docMk/>
            <pc:sldMk cId="401130968" sldId="342"/>
            <ac:spMk id="3" creationId="{DF6F9360-C6F5-A084-CBF0-83AF2ED41510}"/>
          </ac:spMkLst>
        </pc:spChg>
      </pc:sldChg>
      <pc:sldChg chg="modSp">
        <pc:chgData name="Al Milioto" userId="617140de-21b0-47c6-b708-67f94e1bef6d" providerId="ADAL" clId="{D44F402F-4E1B-46C2-8B8E-708A1747A204}" dt="2024-07-08T14:59:25.538" v="144" actId="20577"/>
        <pc:sldMkLst>
          <pc:docMk/>
          <pc:sldMk cId="3660656884" sldId="345"/>
        </pc:sldMkLst>
        <pc:spChg chg="mod">
          <ac:chgData name="Al Milioto" userId="617140de-21b0-47c6-b708-67f94e1bef6d" providerId="ADAL" clId="{D44F402F-4E1B-46C2-8B8E-708A1747A204}" dt="2024-07-08T14:59:25.538" v="144" actId="20577"/>
          <ac:spMkLst>
            <pc:docMk/>
            <pc:sldMk cId="3660656884" sldId="345"/>
            <ac:spMk id="3" creationId="{CDF5C8D0-BBBB-C3E0-9073-D44156C144DC}"/>
          </ac:spMkLst>
        </pc:spChg>
      </pc:sldChg>
      <pc:sldChg chg="modSp">
        <pc:chgData name="Al Milioto" userId="617140de-21b0-47c6-b708-67f94e1bef6d" providerId="ADAL" clId="{D44F402F-4E1B-46C2-8B8E-708A1747A204}" dt="2024-07-08T15:00:52.169" v="148" actId="20577"/>
        <pc:sldMkLst>
          <pc:docMk/>
          <pc:sldMk cId="1557606688" sldId="347"/>
        </pc:sldMkLst>
        <pc:spChg chg="mod">
          <ac:chgData name="Al Milioto" userId="617140de-21b0-47c6-b708-67f94e1bef6d" providerId="ADAL" clId="{D44F402F-4E1B-46C2-8B8E-708A1747A204}" dt="2024-07-08T15:00:52.169" v="148" actId="20577"/>
          <ac:spMkLst>
            <pc:docMk/>
            <pc:sldMk cId="1557606688" sldId="347"/>
            <ac:spMk id="3" creationId="{CDF5C8D0-BBBB-C3E0-9073-D44156C144DC}"/>
          </ac:spMkLst>
        </pc:spChg>
      </pc:sldChg>
      <pc:sldChg chg="modSp">
        <pc:chgData name="Al Milioto" userId="617140de-21b0-47c6-b708-67f94e1bef6d" providerId="ADAL" clId="{D44F402F-4E1B-46C2-8B8E-708A1747A204}" dt="2024-07-08T15:02:09.034" v="152" actId="20577"/>
        <pc:sldMkLst>
          <pc:docMk/>
          <pc:sldMk cId="491606987" sldId="349"/>
        </pc:sldMkLst>
        <pc:spChg chg="mod">
          <ac:chgData name="Al Milioto" userId="617140de-21b0-47c6-b708-67f94e1bef6d" providerId="ADAL" clId="{D44F402F-4E1B-46C2-8B8E-708A1747A204}" dt="2024-07-08T15:02:09.034" v="152" actId="20577"/>
          <ac:spMkLst>
            <pc:docMk/>
            <pc:sldMk cId="491606987" sldId="349"/>
            <ac:spMk id="3" creationId="{CDF5C8D0-BBBB-C3E0-9073-D44156C144DC}"/>
          </ac:spMkLst>
        </pc:spChg>
      </pc:sldChg>
      <pc:sldChg chg="modSp">
        <pc:chgData name="Al Milioto" userId="617140de-21b0-47c6-b708-67f94e1bef6d" providerId="ADAL" clId="{D44F402F-4E1B-46C2-8B8E-708A1747A204}" dt="2024-07-08T14:57:23.632" v="126" actId="20577"/>
        <pc:sldMkLst>
          <pc:docMk/>
          <pc:sldMk cId="3820769181" sldId="352"/>
        </pc:sldMkLst>
        <pc:spChg chg="mod">
          <ac:chgData name="Al Milioto" userId="617140de-21b0-47c6-b708-67f94e1bef6d" providerId="ADAL" clId="{D44F402F-4E1B-46C2-8B8E-708A1747A204}" dt="2024-07-08T14:57:23.632" v="126" actId="20577"/>
          <ac:spMkLst>
            <pc:docMk/>
            <pc:sldMk cId="3820769181" sldId="352"/>
            <ac:spMk id="18434" creationId="{00000000-0000-0000-0000-000000000000}"/>
          </ac:spMkLst>
        </pc:spChg>
      </pc:sldChg>
      <pc:sldChg chg="modSp">
        <pc:chgData name="Al Milioto" userId="617140de-21b0-47c6-b708-67f94e1bef6d" providerId="ADAL" clId="{D44F402F-4E1B-46C2-8B8E-708A1747A204}" dt="2024-07-08T14:58:13.475" v="134" actId="20577"/>
        <pc:sldMkLst>
          <pc:docMk/>
          <pc:sldMk cId="3751463767" sldId="353"/>
        </pc:sldMkLst>
        <pc:spChg chg="mod">
          <ac:chgData name="Al Milioto" userId="617140de-21b0-47c6-b708-67f94e1bef6d" providerId="ADAL" clId="{D44F402F-4E1B-46C2-8B8E-708A1747A204}" dt="2024-07-08T14:58:13.475" v="134" actId="20577"/>
          <ac:spMkLst>
            <pc:docMk/>
            <pc:sldMk cId="3751463767" sldId="353"/>
            <ac:spMk id="30723" creationId="{00000000-0000-0000-0000-000000000000}"/>
          </ac:spMkLst>
        </pc:spChg>
      </pc:sldChg>
      <pc:sldMasterChg chg="modSldLayout">
        <pc:chgData name="Al Milioto" userId="617140de-21b0-47c6-b708-67f94e1bef6d" providerId="ADAL" clId="{D44F402F-4E1B-46C2-8B8E-708A1747A204}" dt="2024-07-08T16:10:45.596" v="177" actId="14100"/>
        <pc:sldMasterMkLst>
          <pc:docMk/>
          <pc:sldMasterMk cId="1018128377" sldId="2147483648"/>
        </pc:sldMasterMkLst>
        <pc:sldLayoutChg chg="modSp mod">
          <pc:chgData name="Al Milioto" userId="617140de-21b0-47c6-b708-67f94e1bef6d" providerId="ADAL" clId="{D44F402F-4E1B-46C2-8B8E-708A1747A204}" dt="2024-07-08T16:10:45.596" v="177" actId="14100"/>
          <pc:sldLayoutMkLst>
            <pc:docMk/>
            <pc:sldMasterMk cId="1018128377" sldId="2147483648"/>
            <pc:sldLayoutMk cId="217993459" sldId="2147483652"/>
          </pc:sldLayoutMkLst>
          <pc:spChg chg="mod">
            <ac:chgData name="Al Milioto" userId="617140de-21b0-47c6-b708-67f94e1bef6d" providerId="ADAL" clId="{D44F402F-4E1B-46C2-8B8E-708A1747A204}" dt="2024-07-08T16:10:45.596" v="177" actId="14100"/>
            <ac:spMkLst>
              <pc:docMk/>
              <pc:sldMasterMk cId="1018128377" sldId="2147483648"/>
              <pc:sldLayoutMk cId="217993459" sldId="2147483652"/>
              <ac:spMk id="20" creationId="{00000000-0000-0000-0000-000000000000}"/>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62151D-F9E7-EC4E-948B-C286334C11BA}" type="datetimeFigureOut">
              <a:rPr lang="en-US" smtClean="0"/>
              <a:t>7/8/2024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8414FB-CF86-D943-8F0A-913E7D5F2E56}" type="slidenum">
              <a:rPr lang="en-US" smtClean="0"/>
              <a:t>‹#›</a:t>
            </a:fld>
            <a:endParaRPr lang="en-US"/>
          </a:p>
        </p:txBody>
      </p:sp>
    </p:spTree>
    <p:extLst>
      <p:ext uri="{BB962C8B-B14F-4D97-AF65-F5344CB8AC3E}">
        <p14:creationId xmlns:p14="http://schemas.microsoft.com/office/powerpoint/2010/main" val="1856744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Michael</a:t>
            </a:r>
          </a:p>
        </p:txBody>
      </p:sp>
      <p:sp>
        <p:nvSpPr>
          <p:cNvPr id="4" name="Slide Number Placeholder 3"/>
          <p:cNvSpPr>
            <a:spLocks noGrp="1"/>
          </p:cNvSpPr>
          <p:nvPr>
            <p:ph type="sldNum" sz="quarter" idx="10"/>
          </p:nvPr>
        </p:nvSpPr>
        <p:spPr/>
        <p:txBody>
          <a:bodyPr/>
          <a:lstStyle/>
          <a:p>
            <a:fld id="{198414FB-CF86-D943-8F0A-913E7D5F2E56}" type="slidenum">
              <a:rPr lang="en-US" smtClean="0"/>
              <a:t>2</a:t>
            </a:fld>
            <a:endParaRPr lang="en-US"/>
          </a:p>
        </p:txBody>
      </p:sp>
    </p:spTree>
    <p:extLst>
      <p:ext uri="{BB962C8B-B14F-4D97-AF65-F5344CB8AC3E}">
        <p14:creationId xmlns:p14="http://schemas.microsoft.com/office/powerpoint/2010/main" val="19295234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Michael</a:t>
            </a:r>
          </a:p>
        </p:txBody>
      </p:sp>
      <p:sp>
        <p:nvSpPr>
          <p:cNvPr id="4" name="Slide Number Placeholder 3"/>
          <p:cNvSpPr>
            <a:spLocks noGrp="1"/>
          </p:cNvSpPr>
          <p:nvPr>
            <p:ph type="sldNum" sz="quarter" idx="10"/>
          </p:nvPr>
        </p:nvSpPr>
        <p:spPr/>
        <p:txBody>
          <a:bodyPr/>
          <a:lstStyle/>
          <a:p>
            <a:fld id="{198414FB-CF86-D943-8F0A-913E7D5F2E56}" type="slidenum">
              <a:rPr lang="en-US" smtClean="0"/>
              <a:t>3</a:t>
            </a:fld>
            <a:endParaRPr lang="en-US"/>
          </a:p>
        </p:txBody>
      </p:sp>
    </p:spTree>
    <p:extLst>
      <p:ext uri="{BB962C8B-B14F-4D97-AF65-F5344CB8AC3E}">
        <p14:creationId xmlns:p14="http://schemas.microsoft.com/office/powerpoint/2010/main" val="18733278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Michael</a:t>
            </a:r>
          </a:p>
        </p:txBody>
      </p:sp>
      <p:sp>
        <p:nvSpPr>
          <p:cNvPr id="4" name="Slide Number Placeholder 3"/>
          <p:cNvSpPr>
            <a:spLocks noGrp="1"/>
          </p:cNvSpPr>
          <p:nvPr>
            <p:ph type="sldNum" sz="quarter" idx="10"/>
          </p:nvPr>
        </p:nvSpPr>
        <p:spPr/>
        <p:txBody>
          <a:bodyPr/>
          <a:lstStyle/>
          <a:p>
            <a:fld id="{198414FB-CF86-D943-8F0A-913E7D5F2E56}" type="slidenum">
              <a:rPr lang="en-US" smtClean="0"/>
              <a:t>4</a:t>
            </a:fld>
            <a:endParaRPr lang="en-US"/>
          </a:p>
        </p:txBody>
      </p:sp>
    </p:spTree>
    <p:extLst>
      <p:ext uri="{BB962C8B-B14F-4D97-AF65-F5344CB8AC3E}">
        <p14:creationId xmlns:p14="http://schemas.microsoft.com/office/powerpoint/2010/main" val="15390813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Michael</a:t>
            </a:r>
          </a:p>
        </p:txBody>
      </p:sp>
      <p:sp>
        <p:nvSpPr>
          <p:cNvPr id="4" name="Slide Number Placeholder 3"/>
          <p:cNvSpPr>
            <a:spLocks noGrp="1"/>
          </p:cNvSpPr>
          <p:nvPr>
            <p:ph type="sldNum" sz="quarter" idx="10"/>
          </p:nvPr>
        </p:nvSpPr>
        <p:spPr/>
        <p:txBody>
          <a:bodyPr/>
          <a:lstStyle/>
          <a:p>
            <a:fld id="{198414FB-CF86-D943-8F0A-913E7D5F2E56}" type="slidenum">
              <a:rPr lang="en-US" smtClean="0"/>
              <a:t>5</a:t>
            </a:fld>
            <a:endParaRPr lang="en-US"/>
          </a:p>
        </p:txBody>
      </p:sp>
    </p:spTree>
    <p:extLst>
      <p:ext uri="{BB962C8B-B14F-4D97-AF65-F5344CB8AC3E}">
        <p14:creationId xmlns:p14="http://schemas.microsoft.com/office/powerpoint/2010/main" val="10447928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sz="2200" dirty="0">
                <a:latin typeface="Tahoma" panose="020B0604030504040204" pitchFamily="34" charset="0"/>
                <a:ea typeface="Tahoma" panose="020B0604030504040204" pitchFamily="34" charset="0"/>
                <a:cs typeface="Tahoma" panose="020B0604030504040204" pitchFamily="34" charset="0"/>
              </a:rPr>
              <a:t>The continuing existence of unfair and unnecessary discrimination and prejudice denies people with disabilities the opportunity to compete on an equal basis and to pursue those opportunities for which our free society is justifiably famous, and costs the United States billions of dollars in unnecessary expenses resulting from dependency and non-productivity. </a:t>
            </a:r>
          </a:p>
          <a:p>
            <a:pPr lvl="1"/>
            <a:r>
              <a:rPr lang="en-US" dirty="0">
                <a:latin typeface="Aial"/>
                <a:ea typeface="Tahoma" panose="020B0604030504040204" pitchFamily="34" charset="0"/>
                <a:cs typeface="Tahoma" panose="020B0604030504040204" pitchFamily="34" charset="0"/>
              </a:rPr>
              <a:t>42 U.S.C. § 1201(a)(9) (2005)</a:t>
            </a:r>
          </a:p>
          <a:p>
            <a:endParaRPr lang="en-US" dirty="0">
              <a:latin typeface="Aial"/>
              <a:ea typeface="Tahoma" panose="020B0604030504040204" pitchFamily="34" charset="0"/>
              <a:cs typeface="Tahoma" panose="020B0604030504040204" pitchFamily="34" charset="0"/>
            </a:endParaRPr>
          </a:p>
          <a:p>
            <a:endParaRPr lang="en-US" dirty="0"/>
          </a:p>
        </p:txBody>
      </p:sp>
      <p:sp>
        <p:nvSpPr>
          <p:cNvPr id="4" name="Slide Number Placeholder 3"/>
          <p:cNvSpPr>
            <a:spLocks noGrp="1"/>
          </p:cNvSpPr>
          <p:nvPr>
            <p:ph type="sldNum" sz="quarter" idx="10"/>
          </p:nvPr>
        </p:nvSpPr>
        <p:spPr/>
        <p:txBody>
          <a:bodyPr/>
          <a:lstStyle/>
          <a:p>
            <a:fld id="{198414FB-CF86-D943-8F0A-913E7D5F2E56}" type="slidenum">
              <a:rPr lang="en-US" smtClean="0"/>
              <a:t>6</a:t>
            </a:fld>
            <a:endParaRPr lang="en-US"/>
          </a:p>
        </p:txBody>
      </p:sp>
    </p:spTree>
    <p:extLst>
      <p:ext uri="{BB962C8B-B14F-4D97-AF65-F5344CB8AC3E}">
        <p14:creationId xmlns:p14="http://schemas.microsoft.com/office/powerpoint/2010/main" val="23952837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11" eaLnBrk="0" hangingPunct="0">
              <a:defRPr>
                <a:solidFill>
                  <a:schemeClr val="tx1"/>
                </a:solidFill>
                <a:latin typeface="Calibri" charset="0"/>
                <a:cs typeface="Arial" charset="0"/>
              </a:defRPr>
            </a:lvl1pPr>
            <a:lvl2pPr marL="742909" indent="-285734" defTabSz="931811" eaLnBrk="0" hangingPunct="0">
              <a:defRPr>
                <a:solidFill>
                  <a:schemeClr val="tx1"/>
                </a:solidFill>
                <a:latin typeface="Calibri" charset="0"/>
                <a:cs typeface="Arial" charset="0"/>
              </a:defRPr>
            </a:lvl2pPr>
            <a:lvl3pPr marL="1142937" indent="-228587" defTabSz="931811" eaLnBrk="0" hangingPunct="0">
              <a:defRPr>
                <a:solidFill>
                  <a:schemeClr val="tx1"/>
                </a:solidFill>
                <a:latin typeface="Calibri" charset="0"/>
                <a:cs typeface="Arial" charset="0"/>
              </a:defRPr>
            </a:lvl3pPr>
            <a:lvl4pPr marL="1600111" indent="-228587" defTabSz="931811" eaLnBrk="0" hangingPunct="0">
              <a:defRPr>
                <a:solidFill>
                  <a:schemeClr val="tx1"/>
                </a:solidFill>
                <a:latin typeface="Calibri" charset="0"/>
                <a:cs typeface="Arial" charset="0"/>
              </a:defRPr>
            </a:lvl4pPr>
            <a:lvl5pPr marL="2057287" indent="-228587" defTabSz="931811" eaLnBrk="0" hangingPunct="0">
              <a:defRPr>
                <a:solidFill>
                  <a:schemeClr val="tx1"/>
                </a:solidFill>
                <a:latin typeface="Calibri" charset="0"/>
                <a:cs typeface="Arial" charset="0"/>
              </a:defRPr>
            </a:lvl5pPr>
            <a:lvl6pPr marL="2514461" indent="-228587" defTabSz="931811" eaLnBrk="0" fontAlgn="base" hangingPunct="0">
              <a:spcBef>
                <a:spcPct val="0"/>
              </a:spcBef>
              <a:spcAft>
                <a:spcPct val="0"/>
              </a:spcAft>
              <a:defRPr>
                <a:solidFill>
                  <a:schemeClr val="tx1"/>
                </a:solidFill>
                <a:latin typeface="Calibri" charset="0"/>
                <a:cs typeface="Arial" charset="0"/>
              </a:defRPr>
            </a:lvl6pPr>
            <a:lvl7pPr marL="2971635" indent="-228587" defTabSz="931811" eaLnBrk="0" fontAlgn="base" hangingPunct="0">
              <a:spcBef>
                <a:spcPct val="0"/>
              </a:spcBef>
              <a:spcAft>
                <a:spcPct val="0"/>
              </a:spcAft>
              <a:defRPr>
                <a:solidFill>
                  <a:schemeClr val="tx1"/>
                </a:solidFill>
                <a:latin typeface="Calibri" charset="0"/>
                <a:cs typeface="Arial" charset="0"/>
              </a:defRPr>
            </a:lvl7pPr>
            <a:lvl8pPr marL="3428811" indent="-228587" defTabSz="931811" eaLnBrk="0" fontAlgn="base" hangingPunct="0">
              <a:spcBef>
                <a:spcPct val="0"/>
              </a:spcBef>
              <a:spcAft>
                <a:spcPct val="0"/>
              </a:spcAft>
              <a:defRPr>
                <a:solidFill>
                  <a:schemeClr val="tx1"/>
                </a:solidFill>
                <a:latin typeface="Calibri" charset="0"/>
                <a:cs typeface="Arial" charset="0"/>
              </a:defRPr>
            </a:lvl8pPr>
            <a:lvl9pPr marL="3885985" indent="-228587" defTabSz="931811" eaLnBrk="0" fontAlgn="base" hangingPunct="0">
              <a:spcBef>
                <a:spcPct val="0"/>
              </a:spcBef>
              <a:spcAft>
                <a:spcPct val="0"/>
              </a:spcAft>
              <a:defRPr>
                <a:solidFill>
                  <a:schemeClr val="tx1"/>
                </a:solidFill>
                <a:latin typeface="Calibri" charset="0"/>
                <a:cs typeface="Arial" charset="0"/>
              </a:defRPr>
            </a:lvl9pPr>
          </a:lstStyle>
          <a:p>
            <a:pPr eaLnBrk="1" hangingPunct="1"/>
            <a:fld id="{F264DB6B-3904-4C1F-B39A-AEF38A8CBF0A}" type="slidenum">
              <a:rPr lang="en-US"/>
              <a:pPr eaLnBrk="1" hangingPunct="1"/>
              <a:t>13</a:t>
            </a:fld>
            <a:endParaRPr lang="en-US" dirty="0"/>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2200" dirty="0">
                <a:latin typeface="Tahoma" panose="020B0604030504040204" pitchFamily="34" charset="0"/>
                <a:ea typeface="Tahoma" panose="020B0604030504040204" pitchFamily="34" charset="0"/>
                <a:cs typeface="Tahoma" panose="020B0604030504040204" pitchFamily="34" charset="0"/>
              </a:rPr>
              <a:t>The continuing existence of unfair and unnecessary discrimination and prejudice denies people with disabilities the opportunity to compete on an equal basis and to pursue those opportunities for which our free society is justifiably famous, and costs the United States billions of dollars in unnecessary expenses resulting from dependency and non-productivity. </a:t>
            </a:r>
          </a:p>
          <a:p>
            <a:pPr lvl="1"/>
            <a:r>
              <a:rPr lang="en-US" dirty="0">
                <a:latin typeface="Aial"/>
                <a:ea typeface="Tahoma" panose="020B0604030504040204" pitchFamily="34" charset="0"/>
                <a:cs typeface="Tahoma" panose="020B0604030504040204" pitchFamily="34" charset="0"/>
              </a:rPr>
              <a:t>42 U.S.C. § 1201(a)(9) (2005)</a:t>
            </a:r>
          </a:p>
          <a:p>
            <a:endParaRPr lang="en-US" dirty="0">
              <a:latin typeface="Aial"/>
              <a:ea typeface="Tahoma" panose="020B0604030504040204" pitchFamily="34" charset="0"/>
              <a:cs typeface="Tahoma" panose="020B0604030504040204" pitchFamily="34" charset="0"/>
            </a:endParaRPr>
          </a:p>
          <a:p>
            <a:pPr eaLnBrk="1" hangingPunct="1"/>
            <a:endParaRPr lang="en-US" dirty="0">
              <a:ea typeface="ＭＳ Ｐゴシック" charset="-128"/>
            </a:endParaRPr>
          </a:p>
        </p:txBody>
      </p:sp>
    </p:spTree>
    <p:extLst>
      <p:ext uri="{BB962C8B-B14F-4D97-AF65-F5344CB8AC3E}">
        <p14:creationId xmlns:p14="http://schemas.microsoft.com/office/powerpoint/2010/main" val="13012438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11" eaLnBrk="0" hangingPunct="0">
              <a:defRPr>
                <a:solidFill>
                  <a:schemeClr val="tx1"/>
                </a:solidFill>
                <a:latin typeface="Calibri" charset="0"/>
                <a:cs typeface="Arial" charset="0"/>
              </a:defRPr>
            </a:lvl1pPr>
            <a:lvl2pPr marL="742909" indent="-285734" defTabSz="931811" eaLnBrk="0" hangingPunct="0">
              <a:defRPr>
                <a:solidFill>
                  <a:schemeClr val="tx1"/>
                </a:solidFill>
                <a:latin typeface="Calibri" charset="0"/>
                <a:cs typeface="Arial" charset="0"/>
              </a:defRPr>
            </a:lvl2pPr>
            <a:lvl3pPr marL="1142937" indent="-228587" defTabSz="931811" eaLnBrk="0" hangingPunct="0">
              <a:defRPr>
                <a:solidFill>
                  <a:schemeClr val="tx1"/>
                </a:solidFill>
                <a:latin typeface="Calibri" charset="0"/>
                <a:cs typeface="Arial" charset="0"/>
              </a:defRPr>
            </a:lvl3pPr>
            <a:lvl4pPr marL="1600111" indent="-228587" defTabSz="931811" eaLnBrk="0" hangingPunct="0">
              <a:defRPr>
                <a:solidFill>
                  <a:schemeClr val="tx1"/>
                </a:solidFill>
                <a:latin typeface="Calibri" charset="0"/>
                <a:cs typeface="Arial" charset="0"/>
              </a:defRPr>
            </a:lvl4pPr>
            <a:lvl5pPr marL="2057287" indent="-228587" defTabSz="931811" eaLnBrk="0" hangingPunct="0">
              <a:defRPr>
                <a:solidFill>
                  <a:schemeClr val="tx1"/>
                </a:solidFill>
                <a:latin typeface="Calibri" charset="0"/>
                <a:cs typeface="Arial" charset="0"/>
              </a:defRPr>
            </a:lvl5pPr>
            <a:lvl6pPr marL="2514461" indent="-228587" defTabSz="931811" eaLnBrk="0" fontAlgn="base" hangingPunct="0">
              <a:spcBef>
                <a:spcPct val="0"/>
              </a:spcBef>
              <a:spcAft>
                <a:spcPct val="0"/>
              </a:spcAft>
              <a:defRPr>
                <a:solidFill>
                  <a:schemeClr val="tx1"/>
                </a:solidFill>
                <a:latin typeface="Calibri" charset="0"/>
                <a:cs typeface="Arial" charset="0"/>
              </a:defRPr>
            </a:lvl6pPr>
            <a:lvl7pPr marL="2971635" indent="-228587" defTabSz="931811" eaLnBrk="0" fontAlgn="base" hangingPunct="0">
              <a:spcBef>
                <a:spcPct val="0"/>
              </a:spcBef>
              <a:spcAft>
                <a:spcPct val="0"/>
              </a:spcAft>
              <a:defRPr>
                <a:solidFill>
                  <a:schemeClr val="tx1"/>
                </a:solidFill>
                <a:latin typeface="Calibri" charset="0"/>
                <a:cs typeface="Arial" charset="0"/>
              </a:defRPr>
            </a:lvl7pPr>
            <a:lvl8pPr marL="3428811" indent="-228587" defTabSz="931811" eaLnBrk="0" fontAlgn="base" hangingPunct="0">
              <a:spcBef>
                <a:spcPct val="0"/>
              </a:spcBef>
              <a:spcAft>
                <a:spcPct val="0"/>
              </a:spcAft>
              <a:defRPr>
                <a:solidFill>
                  <a:schemeClr val="tx1"/>
                </a:solidFill>
                <a:latin typeface="Calibri" charset="0"/>
                <a:cs typeface="Arial" charset="0"/>
              </a:defRPr>
            </a:lvl8pPr>
            <a:lvl9pPr marL="3885985" indent="-228587" defTabSz="931811" eaLnBrk="0" fontAlgn="base" hangingPunct="0">
              <a:spcBef>
                <a:spcPct val="0"/>
              </a:spcBef>
              <a:spcAft>
                <a:spcPct val="0"/>
              </a:spcAft>
              <a:defRPr>
                <a:solidFill>
                  <a:schemeClr val="tx1"/>
                </a:solidFill>
                <a:latin typeface="Calibri" charset="0"/>
                <a:cs typeface="Arial" charset="0"/>
              </a:defRPr>
            </a:lvl9pPr>
          </a:lstStyle>
          <a:p>
            <a:pPr marL="0" marR="0" lvl="0" indent="0" algn="r" defTabSz="931811" rtl="0" eaLnBrk="1" fontAlgn="auto" latinLnBrk="0" hangingPunct="1">
              <a:lnSpc>
                <a:spcPct val="100000"/>
              </a:lnSpc>
              <a:spcBef>
                <a:spcPts val="0"/>
              </a:spcBef>
              <a:spcAft>
                <a:spcPts val="0"/>
              </a:spcAft>
              <a:buClrTx/>
              <a:buSzTx/>
              <a:buFontTx/>
              <a:buNone/>
              <a:tabLst/>
              <a:defRPr/>
            </a:pPr>
            <a:fld id="{09BA45C8-2900-4819-AC4A-BDB540B79A55}" type="slidenum">
              <a:rPr kumimoji="0" lang="en-US" sz="1200" b="0" i="0" u="none" strike="noStrike" kern="1200" cap="none" spc="0" normalizeH="0" baseline="0" noProof="0">
                <a:ln>
                  <a:noFill/>
                </a:ln>
                <a:solidFill>
                  <a:prstClr val="black"/>
                </a:solidFill>
                <a:effectLst/>
                <a:uLnTx/>
                <a:uFillTx/>
                <a:latin typeface="Calibri" charset="0"/>
                <a:ea typeface="+mn-ea"/>
                <a:cs typeface="Arial" charset="0"/>
              </a:rPr>
              <a:pPr marL="0" marR="0" lvl="0" indent="0" algn="r" defTabSz="931811"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charset="0"/>
              <a:ea typeface="+mn-ea"/>
              <a:cs typeface="Arial" charset="0"/>
            </a:endParaRPr>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ea typeface="ＭＳ Ｐゴシック" charset="-128"/>
              </a:rPr>
              <a:t>DJ</a:t>
            </a:r>
          </a:p>
        </p:txBody>
      </p:sp>
    </p:spTree>
    <p:extLst>
      <p:ext uri="{BB962C8B-B14F-4D97-AF65-F5344CB8AC3E}">
        <p14:creationId xmlns:p14="http://schemas.microsoft.com/office/powerpoint/2010/main" val="294208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11" eaLnBrk="0" hangingPunct="0">
              <a:defRPr>
                <a:solidFill>
                  <a:schemeClr val="tx1"/>
                </a:solidFill>
                <a:latin typeface="Calibri" charset="0"/>
                <a:cs typeface="Arial" charset="0"/>
              </a:defRPr>
            </a:lvl1pPr>
            <a:lvl2pPr marL="742909" indent="-285734" defTabSz="931811" eaLnBrk="0" hangingPunct="0">
              <a:defRPr>
                <a:solidFill>
                  <a:schemeClr val="tx1"/>
                </a:solidFill>
                <a:latin typeface="Calibri" charset="0"/>
                <a:cs typeface="Arial" charset="0"/>
              </a:defRPr>
            </a:lvl2pPr>
            <a:lvl3pPr marL="1142937" indent="-228587" defTabSz="931811" eaLnBrk="0" hangingPunct="0">
              <a:defRPr>
                <a:solidFill>
                  <a:schemeClr val="tx1"/>
                </a:solidFill>
                <a:latin typeface="Calibri" charset="0"/>
                <a:cs typeface="Arial" charset="0"/>
              </a:defRPr>
            </a:lvl3pPr>
            <a:lvl4pPr marL="1600111" indent="-228587" defTabSz="931811" eaLnBrk="0" hangingPunct="0">
              <a:defRPr>
                <a:solidFill>
                  <a:schemeClr val="tx1"/>
                </a:solidFill>
                <a:latin typeface="Calibri" charset="0"/>
                <a:cs typeface="Arial" charset="0"/>
              </a:defRPr>
            </a:lvl4pPr>
            <a:lvl5pPr marL="2057287" indent="-228587" defTabSz="931811" eaLnBrk="0" hangingPunct="0">
              <a:defRPr>
                <a:solidFill>
                  <a:schemeClr val="tx1"/>
                </a:solidFill>
                <a:latin typeface="Calibri" charset="0"/>
                <a:cs typeface="Arial" charset="0"/>
              </a:defRPr>
            </a:lvl5pPr>
            <a:lvl6pPr marL="2514461" indent="-228587" defTabSz="931811" eaLnBrk="0" fontAlgn="base" hangingPunct="0">
              <a:spcBef>
                <a:spcPct val="0"/>
              </a:spcBef>
              <a:spcAft>
                <a:spcPct val="0"/>
              </a:spcAft>
              <a:defRPr>
                <a:solidFill>
                  <a:schemeClr val="tx1"/>
                </a:solidFill>
                <a:latin typeface="Calibri" charset="0"/>
                <a:cs typeface="Arial" charset="0"/>
              </a:defRPr>
            </a:lvl6pPr>
            <a:lvl7pPr marL="2971635" indent="-228587" defTabSz="931811" eaLnBrk="0" fontAlgn="base" hangingPunct="0">
              <a:spcBef>
                <a:spcPct val="0"/>
              </a:spcBef>
              <a:spcAft>
                <a:spcPct val="0"/>
              </a:spcAft>
              <a:defRPr>
                <a:solidFill>
                  <a:schemeClr val="tx1"/>
                </a:solidFill>
                <a:latin typeface="Calibri" charset="0"/>
                <a:cs typeface="Arial" charset="0"/>
              </a:defRPr>
            </a:lvl7pPr>
            <a:lvl8pPr marL="3428811" indent="-228587" defTabSz="931811" eaLnBrk="0" fontAlgn="base" hangingPunct="0">
              <a:spcBef>
                <a:spcPct val="0"/>
              </a:spcBef>
              <a:spcAft>
                <a:spcPct val="0"/>
              </a:spcAft>
              <a:defRPr>
                <a:solidFill>
                  <a:schemeClr val="tx1"/>
                </a:solidFill>
                <a:latin typeface="Calibri" charset="0"/>
                <a:cs typeface="Arial" charset="0"/>
              </a:defRPr>
            </a:lvl8pPr>
            <a:lvl9pPr marL="3885985" indent="-228587" defTabSz="931811" eaLnBrk="0" fontAlgn="base" hangingPunct="0">
              <a:spcBef>
                <a:spcPct val="0"/>
              </a:spcBef>
              <a:spcAft>
                <a:spcPct val="0"/>
              </a:spcAft>
              <a:defRPr>
                <a:solidFill>
                  <a:schemeClr val="tx1"/>
                </a:solidFill>
                <a:latin typeface="Calibri" charset="0"/>
                <a:cs typeface="Arial" charset="0"/>
              </a:defRPr>
            </a:lvl9pPr>
          </a:lstStyle>
          <a:p>
            <a:pPr marL="0" marR="0" lvl="0" indent="0" algn="r" defTabSz="931811" rtl="0" eaLnBrk="1" fontAlgn="auto" latinLnBrk="0" hangingPunct="1">
              <a:lnSpc>
                <a:spcPct val="100000"/>
              </a:lnSpc>
              <a:spcBef>
                <a:spcPts val="0"/>
              </a:spcBef>
              <a:spcAft>
                <a:spcPts val="0"/>
              </a:spcAft>
              <a:buClrTx/>
              <a:buSzTx/>
              <a:buFontTx/>
              <a:buNone/>
              <a:tabLst/>
              <a:defRPr/>
            </a:pPr>
            <a:fld id="{BA6AF506-EAA4-408C-A56F-C7F8686F0AFD}" type="slidenum">
              <a:rPr kumimoji="0" lang="en-US" sz="1200" b="0" i="0" u="none" strike="noStrike" kern="1200" cap="none" spc="0" normalizeH="0" baseline="0" noProof="0">
                <a:ln>
                  <a:noFill/>
                </a:ln>
                <a:solidFill>
                  <a:prstClr val="black"/>
                </a:solidFill>
                <a:effectLst/>
                <a:uLnTx/>
                <a:uFillTx/>
                <a:latin typeface="Calibri" charset="0"/>
                <a:ea typeface="+mn-ea"/>
                <a:cs typeface="Arial" charset="0"/>
              </a:rPr>
              <a:pPr marL="0" marR="0" lvl="0" indent="0" algn="r" defTabSz="931811"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black"/>
              </a:solidFill>
              <a:effectLst/>
              <a:uLnTx/>
              <a:uFillTx/>
              <a:latin typeface="Calibri" charset="0"/>
              <a:ea typeface="+mn-ea"/>
              <a:cs typeface="Arial" charset="0"/>
            </a:endParaRPr>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ea typeface="ＭＳ Ｐゴシック" charset="-128"/>
              </a:rPr>
              <a:t>Michael</a:t>
            </a:r>
          </a:p>
        </p:txBody>
      </p:sp>
    </p:spTree>
    <p:extLst>
      <p:ext uri="{BB962C8B-B14F-4D97-AF65-F5344CB8AC3E}">
        <p14:creationId xmlns:p14="http://schemas.microsoft.com/office/powerpoint/2010/main" val="26176448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11" eaLnBrk="0" hangingPunct="0">
              <a:defRPr>
                <a:solidFill>
                  <a:schemeClr val="tx1"/>
                </a:solidFill>
                <a:latin typeface="Calibri" charset="0"/>
                <a:cs typeface="Arial" charset="0"/>
              </a:defRPr>
            </a:lvl1pPr>
            <a:lvl2pPr marL="742909" indent="-285734" defTabSz="931811" eaLnBrk="0" hangingPunct="0">
              <a:defRPr>
                <a:solidFill>
                  <a:schemeClr val="tx1"/>
                </a:solidFill>
                <a:latin typeface="Calibri" charset="0"/>
                <a:cs typeface="Arial" charset="0"/>
              </a:defRPr>
            </a:lvl2pPr>
            <a:lvl3pPr marL="1142937" indent="-228587" defTabSz="931811" eaLnBrk="0" hangingPunct="0">
              <a:defRPr>
                <a:solidFill>
                  <a:schemeClr val="tx1"/>
                </a:solidFill>
                <a:latin typeface="Calibri" charset="0"/>
                <a:cs typeface="Arial" charset="0"/>
              </a:defRPr>
            </a:lvl3pPr>
            <a:lvl4pPr marL="1600111" indent="-228587" defTabSz="931811" eaLnBrk="0" hangingPunct="0">
              <a:defRPr>
                <a:solidFill>
                  <a:schemeClr val="tx1"/>
                </a:solidFill>
                <a:latin typeface="Calibri" charset="0"/>
                <a:cs typeface="Arial" charset="0"/>
              </a:defRPr>
            </a:lvl4pPr>
            <a:lvl5pPr marL="2057287" indent="-228587" defTabSz="931811" eaLnBrk="0" hangingPunct="0">
              <a:defRPr>
                <a:solidFill>
                  <a:schemeClr val="tx1"/>
                </a:solidFill>
                <a:latin typeface="Calibri" charset="0"/>
                <a:cs typeface="Arial" charset="0"/>
              </a:defRPr>
            </a:lvl5pPr>
            <a:lvl6pPr marL="2514461" indent="-228587" defTabSz="931811" eaLnBrk="0" fontAlgn="base" hangingPunct="0">
              <a:spcBef>
                <a:spcPct val="0"/>
              </a:spcBef>
              <a:spcAft>
                <a:spcPct val="0"/>
              </a:spcAft>
              <a:defRPr>
                <a:solidFill>
                  <a:schemeClr val="tx1"/>
                </a:solidFill>
                <a:latin typeface="Calibri" charset="0"/>
                <a:cs typeface="Arial" charset="0"/>
              </a:defRPr>
            </a:lvl6pPr>
            <a:lvl7pPr marL="2971635" indent="-228587" defTabSz="931811" eaLnBrk="0" fontAlgn="base" hangingPunct="0">
              <a:spcBef>
                <a:spcPct val="0"/>
              </a:spcBef>
              <a:spcAft>
                <a:spcPct val="0"/>
              </a:spcAft>
              <a:defRPr>
                <a:solidFill>
                  <a:schemeClr val="tx1"/>
                </a:solidFill>
                <a:latin typeface="Calibri" charset="0"/>
                <a:cs typeface="Arial" charset="0"/>
              </a:defRPr>
            </a:lvl7pPr>
            <a:lvl8pPr marL="3428811" indent="-228587" defTabSz="931811" eaLnBrk="0" fontAlgn="base" hangingPunct="0">
              <a:spcBef>
                <a:spcPct val="0"/>
              </a:spcBef>
              <a:spcAft>
                <a:spcPct val="0"/>
              </a:spcAft>
              <a:defRPr>
                <a:solidFill>
                  <a:schemeClr val="tx1"/>
                </a:solidFill>
                <a:latin typeface="Calibri" charset="0"/>
                <a:cs typeface="Arial" charset="0"/>
              </a:defRPr>
            </a:lvl8pPr>
            <a:lvl9pPr marL="3885985" indent="-228587" defTabSz="931811" eaLnBrk="0" fontAlgn="base" hangingPunct="0">
              <a:spcBef>
                <a:spcPct val="0"/>
              </a:spcBef>
              <a:spcAft>
                <a:spcPct val="0"/>
              </a:spcAft>
              <a:defRPr>
                <a:solidFill>
                  <a:schemeClr val="tx1"/>
                </a:solidFill>
                <a:latin typeface="Calibri" charset="0"/>
                <a:cs typeface="Arial" charset="0"/>
              </a:defRPr>
            </a:lvl9pPr>
          </a:lstStyle>
          <a:p>
            <a:pPr marL="0" marR="0" lvl="0" indent="0" algn="r" defTabSz="931811" rtl="0" eaLnBrk="1" fontAlgn="auto" latinLnBrk="0" hangingPunct="1">
              <a:lnSpc>
                <a:spcPct val="100000"/>
              </a:lnSpc>
              <a:spcBef>
                <a:spcPts val="0"/>
              </a:spcBef>
              <a:spcAft>
                <a:spcPts val="0"/>
              </a:spcAft>
              <a:buClrTx/>
              <a:buSzTx/>
              <a:buFontTx/>
              <a:buNone/>
              <a:tabLst/>
              <a:defRPr/>
            </a:pPr>
            <a:fld id="{FE038D1B-CE1B-4DE0-825F-E235EF786497}" type="slidenum">
              <a:rPr kumimoji="0" lang="en-US" sz="1200" b="0" i="0" u="none" strike="noStrike" kern="1200" cap="none" spc="0" normalizeH="0" baseline="0" noProof="0">
                <a:ln>
                  <a:noFill/>
                </a:ln>
                <a:solidFill>
                  <a:prstClr val="black"/>
                </a:solidFill>
                <a:effectLst/>
                <a:uLnTx/>
                <a:uFillTx/>
                <a:latin typeface="Calibri" charset="0"/>
                <a:ea typeface="+mn-ea"/>
                <a:cs typeface="Arial" charset="0"/>
              </a:rPr>
              <a:pPr marL="0" marR="0" lvl="0" indent="0" algn="r" defTabSz="931811"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charset="0"/>
              <a:ea typeface="+mn-ea"/>
              <a:cs typeface="Arial" charset="0"/>
            </a:endParaRPr>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ea typeface="ＭＳ Ｐゴシック" charset="-128"/>
              </a:rPr>
              <a:t>Michael</a:t>
            </a:r>
          </a:p>
        </p:txBody>
      </p:sp>
    </p:spTree>
    <p:extLst>
      <p:ext uri="{BB962C8B-B14F-4D97-AF65-F5344CB8AC3E}">
        <p14:creationId xmlns:p14="http://schemas.microsoft.com/office/powerpoint/2010/main" val="84868341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spTree>
      <p:nvGrpSpPr>
        <p:cNvPr id="1" name=""/>
        <p:cNvGrpSpPr/>
        <p:nvPr/>
      </p:nvGrpSpPr>
      <p:grpSpPr>
        <a:xfrm>
          <a:off x="0" y="0"/>
          <a:ext cx="0" cy="0"/>
          <a:chOff x="0" y="0"/>
          <a:chExt cx="0" cy="0"/>
        </a:xfrm>
      </p:grpSpPr>
      <p:pic>
        <p:nvPicPr>
          <p:cNvPr id="13" name="Picture 12">
            <a:extLst>
              <a:ext uri="{C183D7F6-B498-43B3-948B-1728B52AA6E4}">
                <adec:decorative xmlns:adec="http://schemas.microsoft.com/office/drawing/2017/decorative" val="1"/>
              </a:ext>
            </a:extLst>
          </p:cNvPr>
          <p:cNvPicPr>
            <a:picLocks noChangeAspect="1"/>
          </p:cNvPicPr>
          <p:nvPr userDrawn="1"/>
        </p:nvPicPr>
        <p:blipFill rotWithShape="1">
          <a:blip r:embed="rId2">
            <a:alphaModFix amt="82000"/>
            <a:extLst>
              <a:ext uri="{28A0092B-C50C-407E-A947-70E740481C1C}">
                <a14:useLocalDpi xmlns:a14="http://schemas.microsoft.com/office/drawing/2010/main" val="0"/>
              </a:ext>
            </a:extLst>
          </a:blip>
          <a:srcRect t="-27868" b="49854"/>
          <a:stretch/>
        </p:blipFill>
        <p:spPr>
          <a:xfrm>
            <a:off x="0" y="-1703856"/>
            <a:ext cx="9144000" cy="5270613"/>
          </a:xfrm>
          <a:prstGeom prst="rect">
            <a:avLst/>
          </a:prstGeom>
        </p:spPr>
      </p:pic>
      <p:sp>
        <p:nvSpPr>
          <p:cNvPr id="2" name="Title 1"/>
          <p:cNvSpPr>
            <a:spLocks noGrp="1"/>
          </p:cNvSpPr>
          <p:nvPr>
            <p:ph type="title" hasCustomPrompt="1"/>
          </p:nvPr>
        </p:nvSpPr>
        <p:spPr>
          <a:xfrm>
            <a:off x="609876" y="1718763"/>
            <a:ext cx="7785100" cy="924339"/>
          </a:xfrm>
        </p:spPr>
        <p:txBody>
          <a:bodyPr>
            <a:normAutofit/>
          </a:bodyPr>
          <a:lstStyle>
            <a:lvl1pPr algn="ctr">
              <a:defRPr sz="3200" baseline="0">
                <a:solidFill>
                  <a:schemeClr val="tx1"/>
                </a:solidFill>
                <a:latin typeface="Tahoma" charset="0"/>
                <a:ea typeface="Tahoma" charset="0"/>
                <a:cs typeface="Tahoma" charset="0"/>
              </a:defRPr>
            </a:lvl1pPr>
          </a:lstStyle>
          <a:p>
            <a:r>
              <a:rPr lang="en-US" dirty="0"/>
              <a:t>This is my subtitle</a:t>
            </a:r>
          </a:p>
        </p:txBody>
      </p:sp>
      <p:sp>
        <p:nvSpPr>
          <p:cNvPr id="14" name="Title 1"/>
          <p:cNvSpPr txBox="1">
            <a:spLocks/>
          </p:cNvSpPr>
          <p:nvPr userDrawn="1"/>
        </p:nvSpPr>
        <p:spPr>
          <a:xfrm>
            <a:off x="147145" y="931451"/>
            <a:ext cx="8839200" cy="924339"/>
          </a:xfrm>
          <a:prstGeom prst="rect">
            <a:avLst/>
          </a:prstGeom>
          <a:ln>
            <a:noFill/>
          </a:ln>
        </p:spPr>
        <p:txBody>
          <a:bodyPr vert="horz" lIns="91440" tIns="45720" rIns="91440" bIns="45720" rtlCol="0" anchor="ctr">
            <a:noAutofit/>
          </a:bodyPr>
          <a:lstStyle>
            <a:lvl1pPr algn="ctr" defTabSz="685783" rtl="0" eaLnBrk="1" latinLnBrk="0" hangingPunct="1">
              <a:lnSpc>
                <a:spcPct val="90000"/>
              </a:lnSpc>
              <a:spcBef>
                <a:spcPct val="0"/>
              </a:spcBef>
              <a:buNone/>
              <a:defRPr sz="3300" b="1" kern="120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sz="2800" dirty="0">
                <a:solidFill>
                  <a:schemeClr val="tx1"/>
                </a:solidFill>
                <a:latin typeface="Tahoma" charset="0"/>
                <a:ea typeface="Tahoma" charset="0"/>
                <a:cs typeface="Tahoma" charset="0"/>
              </a:rPr>
              <a:t>Financial Wellness for People with Disabilities</a:t>
            </a:r>
          </a:p>
        </p:txBody>
      </p:sp>
      <p:sp>
        <p:nvSpPr>
          <p:cNvPr id="15" name="Rectangle 14">
            <a:extLst>
              <a:ext uri="{C183D7F6-B498-43B3-948B-1728B52AA6E4}">
                <adec:decorative xmlns:adec="http://schemas.microsoft.com/office/drawing/2017/decorative" val="1"/>
              </a:ext>
            </a:extLst>
          </p:cNvPr>
          <p:cNvSpPr/>
          <p:nvPr userDrawn="1"/>
        </p:nvSpPr>
        <p:spPr>
          <a:xfrm>
            <a:off x="0" y="3438940"/>
            <a:ext cx="9144000" cy="397564"/>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7"/>
          <p:cNvSpPr txBox="1"/>
          <p:nvPr userDrawn="1"/>
        </p:nvSpPr>
        <p:spPr>
          <a:xfrm>
            <a:off x="1337485" y="4107836"/>
            <a:ext cx="2652395" cy="447675"/>
          </a:xfrm>
          <a:prstGeom prst="rect">
            <a:avLst/>
          </a:prstGeom>
          <a:no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0000"/>
              </a:lnSpc>
              <a:spcBef>
                <a:spcPts val="1200"/>
              </a:spcBef>
              <a:spcAft>
                <a:spcPts val="1200"/>
              </a:spcAft>
            </a:pPr>
            <a:r>
              <a:rPr lang="en-US" sz="2000" b="1" baseline="0" dirty="0">
                <a:solidFill>
                  <a:srgbClr val="575759"/>
                </a:solidFill>
                <a:effectLst/>
                <a:latin typeface="Tahoma" charset="0"/>
                <a:ea typeface="Tahoma" charset="0"/>
                <a:cs typeface="Tahoma" charset="0"/>
              </a:rPr>
              <a:t>Developed by:</a:t>
            </a:r>
            <a:endParaRPr lang="en-US" sz="2000" baseline="0" dirty="0">
              <a:solidFill>
                <a:srgbClr val="575759"/>
              </a:solidFill>
              <a:effectLst/>
              <a:latin typeface="Tahoma" charset="0"/>
              <a:ea typeface="Tahoma" charset="0"/>
              <a:cs typeface="Tahoma" charset="0"/>
            </a:endParaRPr>
          </a:p>
          <a:p>
            <a:pPr marL="0" marR="0">
              <a:lnSpc>
                <a:spcPct val="100000"/>
              </a:lnSpc>
              <a:spcBef>
                <a:spcPts val="600"/>
              </a:spcBef>
              <a:spcAft>
                <a:spcPts val="600"/>
              </a:spcAft>
            </a:pPr>
            <a:r>
              <a:rPr lang="en-US" sz="1200" dirty="0">
                <a:solidFill>
                  <a:srgbClr val="7F7F7F"/>
                </a:solidFill>
                <a:effectLst/>
                <a:latin typeface="Arial Rounded MT Bold" charset="0"/>
                <a:ea typeface="Times New Roman" charset="0"/>
                <a:cs typeface="Times New Roman" charset="0"/>
              </a:rPr>
              <a:t> </a:t>
            </a:r>
            <a:endParaRPr lang="en-US" sz="1200" dirty="0">
              <a:solidFill>
                <a:srgbClr val="404040"/>
              </a:solidFill>
              <a:effectLst/>
              <a:ea typeface="Times New Roman" charset="0"/>
              <a:cs typeface="Times New Roman" charset="0"/>
            </a:endParaRPr>
          </a:p>
        </p:txBody>
      </p:sp>
      <p:pic>
        <p:nvPicPr>
          <p:cNvPr id="19" name="Picture 18" descr="CDD - Illinois Council on Developmental Disabilities logo"/>
          <p:cNvPicPr/>
          <p:nvPr userDrawn="1"/>
        </p:nvPicPr>
        <p:blipFill>
          <a:blip r:embed="rId3">
            <a:extLst>
              <a:ext uri="{28A0092B-C50C-407E-A947-70E740481C1C}">
                <a14:useLocalDpi xmlns:a14="http://schemas.microsoft.com/office/drawing/2010/main" val="0"/>
              </a:ext>
            </a:extLst>
          </a:blip>
          <a:stretch>
            <a:fillRect/>
          </a:stretch>
        </p:blipFill>
        <p:spPr bwMode="auto">
          <a:xfrm>
            <a:off x="5633530" y="5120491"/>
            <a:ext cx="1653803" cy="985561"/>
          </a:xfrm>
          <a:prstGeom prst="rect">
            <a:avLst/>
          </a:prstGeom>
          <a:noFill/>
          <a:ln>
            <a:noFill/>
          </a:ln>
        </p:spPr>
      </p:pic>
      <p:sp>
        <p:nvSpPr>
          <p:cNvPr id="20" name="TextBox 19"/>
          <p:cNvSpPr txBox="1"/>
          <p:nvPr userDrawn="1"/>
        </p:nvSpPr>
        <p:spPr>
          <a:xfrm>
            <a:off x="914400" y="4494986"/>
            <a:ext cx="3529413" cy="1015663"/>
          </a:xfrm>
          <a:prstGeom prst="rect">
            <a:avLst/>
          </a:prstGeom>
          <a:noFill/>
        </p:spPr>
        <p:txBody>
          <a:bodyPr wrap="square" rtlCol="0">
            <a:spAutoFit/>
          </a:bodyPr>
          <a:lstStyle/>
          <a:p>
            <a:pPr algn="ctr"/>
            <a:r>
              <a:rPr lang="en-US" sz="2000" baseline="0" dirty="0">
                <a:solidFill>
                  <a:srgbClr val="575759"/>
                </a:solidFill>
                <a:latin typeface="Tahoma" charset="0"/>
                <a:ea typeface="Tahoma" charset="0"/>
                <a:cs typeface="Tahoma" charset="0"/>
              </a:rPr>
              <a:t>National Disability Institute</a:t>
            </a:r>
          </a:p>
          <a:p>
            <a:pPr algn="ctr"/>
            <a:r>
              <a:rPr lang="en-US" sz="2000" baseline="0" dirty="0">
                <a:solidFill>
                  <a:srgbClr val="575759"/>
                </a:solidFill>
                <a:latin typeface="Tahoma" charset="0"/>
                <a:ea typeface="Tahoma" charset="0"/>
                <a:cs typeface="Tahoma" charset="0"/>
              </a:rPr>
              <a:t>Washington, DC</a:t>
            </a:r>
          </a:p>
          <a:p>
            <a:pPr algn="ctr"/>
            <a:r>
              <a:rPr lang="en-US" sz="2000" baseline="0" dirty="0">
                <a:solidFill>
                  <a:srgbClr val="575759"/>
                </a:solidFill>
                <a:latin typeface="Tahoma" charset="0"/>
                <a:ea typeface="Tahoma" charset="0"/>
                <a:cs typeface="Tahoma" charset="0"/>
              </a:rPr>
              <a:t>NationalDisabilityInstitute.org</a:t>
            </a:r>
          </a:p>
        </p:txBody>
      </p:sp>
      <p:sp>
        <p:nvSpPr>
          <p:cNvPr id="21" name="TextBox 20"/>
          <p:cNvSpPr txBox="1"/>
          <p:nvPr userDrawn="1"/>
        </p:nvSpPr>
        <p:spPr>
          <a:xfrm>
            <a:off x="4981104" y="4141043"/>
            <a:ext cx="2958654" cy="707886"/>
          </a:xfrm>
          <a:prstGeom prst="rect">
            <a:avLst/>
          </a:prstGeom>
          <a:noFill/>
        </p:spPr>
        <p:txBody>
          <a:bodyPr wrap="square" rtlCol="0">
            <a:spAutoFit/>
          </a:bodyPr>
          <a:lstStyle/>
          <a:p>
            <a:pPr algn="ctr"/>
            <a:r>
              <a:rPr lang="en-US" sz="2000" b="1" i="0" baseline="0" dirty="0">
                <a:solidFill>
                  <a:srgbClr val="575759"/>
                </a:solidFill>
                <a:latin typeface="Tahoma" charset="0"/>
                <a:ea typeface="Tahoma" charset="0"/>
                <a:cs typeface="Tahoma" charset="0"/>
              </a:rPr>
              <a:t>This training program </a:t>
            </a:r>
          </a:p>
          <a:p>
            <a:pPr algn="ctr"/>
            <a:r>
              <a:rPr lang="en-US" sz="2000" b="1" i="0" baseline="0" dirty="0">
                <a:solidFill>
                  <a:srgbClr val="575759"/>
                </a:solidFill>
                <a:latin typeface="Tahoma" charset="0"/>
                <a:ea typeface="Tahoma" charset="0"/>
                <a:cs typeface="Tahoma" charset="0"/>
              </a:rPr>
              <a:t>is supported by:</a:t>
            </a:r>
          </a:p>
        </p:txBody>
      </p:sp>
      <p:pic>
        <p:nvPicPr>
          <p:cNvPr id="22" name="Picture 21" descr="National Disability Institute (NDI) logo"/>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59260" y="5592570"/>
            <a:ext cx="1809448" cy="480542"/>
          </a:xfrm>
          <a:prstGeom prst="rect">
            <a:avLst/>
          </a:prstGeom>
        </p:spPr>
      </p:pic>
    </p:spTree>
    <p:extLst>
      <p:ext uri="{BB962C8B-B14F-4D97-AF65-F5344CB8AC3E}">
        <p14:creationId xmlns:p14="http://schemas.microsoft.com/office/powerpoint/2010/main" val="217993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31" y="791154"/>
            <a:ext cx="8623935" cy="640080"/>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32" y="1570384"/>
            <a:ext cx="8623935" cy="4850294"/>
          </a:xfrm>
        </p:spPr>
        <p:txBody>
          <a:bodyPr/>
          <a:lstStyle>
            <a:lvl1pPr marL="260741" indent="-260741">
              <a:buFont typeface="Arial" panose="020B0604020202020204" pitchFamily="34" charset="0"/>
              <a:buChar char="•"/>
              <a:defRPr sz="2000">
                <a:latin typeface="Tahoma" charset="0"/>
                <a:ea typeface="Tahoma" charset="0"/>
                <a:cs typeface="Tahoma" charset="0"/>
              </a:defRPr>
            </a:lvl1pPr>
            <a:lvl2pPr>
              <a:buClr>
                <a:srgbClr val="20BDDB"/>
              </a:buClr>
              <a:defRPr sz="1800" baseline="0">
                <a:latin typeface="Tahoma" charset="0"/>
                <a:ea typeface="Tahoma" charset="0"/>
                <a:cs typeface="Tahoma" charset="0"/>
              </a:defRPr>
            </a:lvl2pPr>
            <a:lvl3pPr marL="857228" indent="-171446">
              <a:buFont typeface="Wingdings" panose="05000000000000000000" pitchFamily="2" charset="2"/>
              <a:buChar char="§"/>
              <a:defRPr sz="1800" baseline="0">
                <a:latin typeface="Tahoma" charset="0"/>
                <a:ea typeface="Tahoma" charset="0"/>
                <a:cs typeface="Tahoma" charset="0"/>
              </a:defRPr>
            </a:lvl3pPr>
            <a:lvl4pPr>
              <a:defRPr sz="18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Slide Number Placeholder 3">
            <a:extLst>
              <a:ext uri="{C183D7F6-B498-43B3-948B-1728B52AA6E4}">
                <adec:decorative xmlns:adec="http://schemas.microsoft.com/office/drawing/2017/decorative" val="1"/>
              </a:ext>
            </a:extLst>
          </p:cNvPr>
          <p:cNvSpPr>
            <a:spLocks noGrp="1"/>
          </p:cNvSpPr>
          <p:nvPr>
            <p:ph type="sldNum" sz="quarter" idx="10"/>
          </p:nvPr>
        </p:nvSpPr>
        <p:spPr/>
        <p:txBody>
          <a:bodyPr/>
          <a:lstStyle/>
          <a:p>
            <a:fld id="{4FACB3E1-20E2-D24F-8BE6-CB5F27E61535}" type="slidenum">
              <a:rPr lang="en-US" smtClean="0"/>
              <a:pPr/>
              <a:t>‹#›</a:t>
            </a:fld>
            <a:endParaRPr lang="en-US" dirty="0"/>
          </a:p>
        </p:txBody>
      </p:sp>
    </p:spTree>
    <p:extLst>
      <p:ext uri="{BB962C8B-B14F-4D97-AF65-F5344CB8AC3E}">
        <p14:creationId xmlns:p14="http://schemas.microsoft.com/office/powerpoint/2010/main" val="1624295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2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29" y="810489"/>
            <a:ext cx="8635613" cy="650564"/>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29" y="1590261"/>
            <a:ext cx="4153067" cy="4800600"/>
          </a:xfrm>
        </p:spPr>
        <p:txBody>
          <a:bodyPr/>
          <a:lstStyle>
            <a:lvl1pPr marL="260741" indent="-260741">
              <a:buFont typeface="Arial" panose="020B0604020202020204" pitchFamily="34" charset="0"/>
              <a:buChar char="•"/>
              <a:defRPr sz="2000" baseline="0">
                <a:solidFill>
                  <a:srgbClr val="575759"/>
                </a:solidFill>
                <a:latin typeface="Tahoma" charset="0"/>
                <a:ea typeface="Tahoma" charset="0"/>
                <a:cs typeface="Tahoma" charset="0"/>
              </a:defRPr>
            </a:lvl1pPr>
            <a:lvl2pPr>
              <a:defRPr sz="1800" baseline="0">
                <a:latin typeface="Tahoma" charset="0"/>
                <a:ea typeface="Tahoma" charset="0"/>
                <a:cs typeface="Tahoma" charset="0"/>
              </a:defRPr>
            </a:lvl2pPr>
            <a:lvl3pPr marL="857228" indent="-171446">
              <a:buFont typeface="Wingdings" panose="05000000000000000000" pitchFamily="2" charset="2"/>
              <a:buChar char="§"/>
              <a:defRPr sz="1800" baseline="0">
                <a:latin typeface="Tahoma" charset="0"/>
                <a:ea typeface="Tahoma" charset="0"/>
                <a:cs typeface="Tahoma" charset="0"/>
              </a:defRPr>
            </a:lvl3pPr>
            <a:lvl4pPr>
              <a:defRPr sz="18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5" name="Content Placeholder 4"/>
          <p:cNvSpPr>
            <a:spLocks noGrp="1"/>
          </p:cNvSpPr>
          <p:nvPr>
            <p:ph sz="quarter" idx="10"/>
          </p:nvPr>
        </p:nvSpPr>
        <p:spPr>
          <a:xfrm>
            <a:off x="4722575" y="1590261"/>
            <a:ext cx="4153067" cy="4800600"/>
          </a:xfrm>
        </p:spPr>
        <p:txBody>
          <a:bodyPr/>
          <a:lstStyle>
            <a:lvl1pPr>
              <a:defRPr>
                <a:latin typeface="Tahoma" charset="0"/>
                <a:ea typeface="Tahoma" charset="0"/>
                <a:cs typeface="Tahoma" charset="0"/>
              </a:defRPr>
            </a:lvl1pPr>
            <a:lvl2pPr>
              <a:defRPr sz="1800">
                <a:latin typeface="Tahoma" charset="0"/>
                <a:ea typeface="Tahoma" charset="0"/>
                <a:cs typeface="Tahoma" charset="0"/>
              </a:defRPr>
            </a:lvl2pPr>
            <a:lvl3pPr>
              <a:defRPr sz="1800">
                <a:latin typeface="Tahoma" charset="0"/>
                <a:ea typeface="Tahoma" charset="0"/>
                <a:cs typeface="Tahoma" charset="0"/>
              </a:defRPr>
            </a:lvl3pPr>
            <a:lvl4pPr>
              <a:defRPr sz="1800">
                <a:latin typeface="Tahoma" charset="0"/>
                <a:ea typeface="Tahoma" charset="0"/>
                <a:cs typeface="Tahoma" charset="0"/>
              </a:defRPr>
            </a:lvl4pPr>
            <a:lvl5pPr marL="1371566"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Slide Number Placeholder 3">
            <a:extLst>
              <a:ext uri="{C183D7F6-B498-43B3-948B-1728B52AA6E4}">
                <adec:decorative xmlns:adec="http://schemas.microsoft.com/office/drawing/2017/decorative" val="1"/>
              </a:ext>
            </a:extLst>
          </p:cNvPr>
          <p:cNvSpPr>
            <a:spLocks noGrp="1"/>
          </p:cNvSpPr>
          <p:nvPr>
            <p:ph type="sldNum" sz="quarter" idx="4"/>
          </p:nvPr>
        </p:nvSpPr>
        <p:spPr>
          <a:xfrm>
            <a:off x="8448261" y="6480313"/>
            <a:ext cx="427381" cy="287398"/>
          </a:xfrm>
          <a:prstGeom prst="rect">
            <a:avLst/>
          </a:prstGeom>
        </p:spPr>
        <p:txBody>
          <a:bodyPr vert="horz" lIns="91440" tIns="45720" rIns="91440" bIns="45720" rtlCol="0" anchor="ctr"/>
          <a:lstStyle>
            <a:lvl1pPr algn="ctr">
              <a:defRPr sz="1200" b="1" baseline="0">
                <a:solidFill>
                  <a:schemeClr val="bg1"/>
                </a:solidFill>
                <a:latin typeface="Arial" panose="020B0604020202020204" pitchFamily="34" charset="0"/>
                <a:cs typeface="Arial" panose="020B0604020202020204" pitchFamily="34" charset="0"/>
              </a:defRPr>
            </a:lvl1pPr>
          </a:lstStyle>
          <a:p>
            <a:fld id="{485AC5E9-28C9-498F-BCCA-E3048E5B58DF}" type="slidenum">
              <a:rPr lang="en-US" smtClean="0"/>
              <a:pPr/>
              <a:t>‹#›</a:t>
            </a:fld>
            <a:endParaRPr lang="en-US" dirty="0"/>
          </a:p>
        </p:txBody>
      </p:sp>
    </p:spTree>
    <p:extLst>
      <p:ext uri="{BB962C8B-B14F-4D97-AF65-F5344CB8AC3E}">
        <p14:creationId xmlns:p14="http://schemas.microsoft.com/office/powerpoint/2010/main" val="86107754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8660" y="782456"/>
            <a:ext cx="8676861" cy="688944"/>
          </a:xfrm>
          <a:prstGeom prst="rect">
            <a:avLst/>
          </a:prstGeom>
          <a:ln>
            <a:noFill/>
          </a:ln>
        </p:spPr>
        <p:txBody>
          <a:bodyPr vert="horz" lIns="91440" tIns="45720" rIns="91440" bIns="45720" rtlCol="0" anchor="ctr">
            <a:normAutofit/>
          </a:bodyPr>
          <a:lstStyle/>
          <a:p>
            <a:r>
              <a:rPr lang="en-US" dirty="0"/>
              <a:t>This is my page title.</a:t>
            </a:r>
          </a:p>
        </p:txBody>
      </p:sp>
      <p:sp>
        <p:nvSpPr>
          <p:cNvPr id="3" name="Text Placeholder 2"/>
          <p:cNvSpPr>
            <a:spLocks noGrp="1"/>
          </p:cNvSpPr>
          <p:nvPr>
            <p:ph type="body" idx="1"/>
          </p:nvPr>
        </p:nvSpPr>
        <p:spPr>
          <a:xfrm>
            <a:off x="218660" y="1610138"/>
            <a:ext cx="8676861" cy="476084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a:extLst>
              <a:ext uri="{C183D7F6-B498-43B3-948B-1728B52AA6E4}">
                <adec:decorative xmlns:adec="http://schemas.microsoft.com/office/drawing/2017/decorative" val="1"/>
              </a:ext>
            </a:extLst>
          </p:cNvPr>
          <p:cNvSpPr/>
          <p:nvPr userDrawn="1"/>
        </p:nvSpPr>
        <p:spPr>
          <a:xfrm>
            <a:off x="0" y="0"/>
            <a:ext cx="9144000" cy="212627"/>
          </a:xfrm>
          <a:prstGeom prst="rect">
            <a:avLst/>
          </a:prstGeom>
          <a:solidFill>
            <a:srgbClr val="20BDD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 name="Rectangle 10">
            <a:extLst>
              <a:ext uri="{C183D7F6-B498-43B3-948B-1728B52AA6E4}">
                <adec:decorative xmlns:adec="http://schemas.microsoft.com/office/drawing/2017/decorative" val="1"/>
              </a:ext>
            </a:extLst>
          </p:cNvPr>
          <p:cNvSpPr/>
          <p:nvPr userDrawn="1"/>
        </p:nvSpPr>
        <p:spPr>
          <a:xfrm>
            <a:off x="0" y="265894"/>
            <a:ext cx="9144000" cy="443416"/>
          </a:xfrm>
          <a:prstGeom prst="rect">
            <a:avLst/>
          </a:prstGeom>
          <a:solidFill>
            <a:srgbClr val="57575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Rectangle 13">
            <a:extLst>
              <a:ext uri="{C183D7F6-B498-43B3-948B-1728B52AA6E4}">
                <adec:decorative xmlns:adec="http://schemas.microsoft.com/office/drawing/2017/decorative" val="1"/>
              </a:ext>
            </a:extLst>
          </p:cNvPr>
          <p:cNvSpPr/>
          <p:nvPr userDrawn="1"/>
        </p:nvSpPr>
        <p:spPr>
          <a:xfrm>
            <a:off x="8457982" y="6489421"/>
            <a:ext cx="686017" cy="266142"/>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9" name="Picture 8">
            <a:extLst>
              <a:ext uri="{C183D7F6-B498-43B3-948B-1728B52AA6E4}">
                <adec:decorative xmlns:adec="http://schemas.microsoft.com/office/drawing/2017/decorative" val="1"/>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457983" y="53267"/>
            <a:ext cx="686017" cy="613259"/>
          </a:xfrm>
          <a:prstGeom prst="rect">
            <a:avLst/>
          </a:prstGeom>
          <a:effectLst/>
        </p:spPr>
      </p:pic>
      <p:sp>
        <p:nvSpPr>
          <p:cNvPr id="4" name="Slide Number Placeholder 3">
            <a:extLst>
              <a:ext uri="{C183D7F6-B498-43B3-948B-1728B52AA6E4}">
                <adec:decorative xmlns:adec="http://schemas.microsoft.com/office/drawing/2017/decorative" val="1"/>
              </a:ext>
            </a:extLst>
          </p:cNvPr>
          <p:cNvSpPr>
            <a:spLocks noGrp="1"/>
          </p:cNvSpPr>
          <p:nvPr>
            <p:ph type="sldNum" sz="quarter" idx="4"/>
          </p:nvPr>
        </p:nvSpPr>
        <p:spPr>
          <a:xfrm>
            <a:off x="8457981" y="6489421"/>
            <a:ext cx="437539" cy="266142"/>
          </a:xfrm>
          <a:prstGeom prst="rect">
            <a:avLst/>
          </a:prstGeom>
        </p:spPr>
        <p:txBody>
          <a:bodyPr vert="horz" lIns="91440" tIns="45720" rIns="91440" bIns="45720" rtlCol="0" anchor="ctr"/>
          <a:lstStyle>
            <a:lvl1pPr algn="r">
              <a:defRPr sz="1200" b="1" i="0" baseline="0">
                <a:solidFill>
                  <a:schemeClr val="bg1"/>
                </a:solidFill>
                <a:latin typeface="Arial" charset="0"/>
                <a:ea typeface="Arial" charset="0"/>
                <a:cs typeface="Arial" charset="0"/>
              </a:defRPr>
            </a:lvl1pPr>
          </a:lstStyle>
          <a:p>
            <a:fld id="{4FACB3E1-20E2-D24F-8BE6-CB5F27E61535}" type="slidenum">
              <a:rPr lang="en-US" smtClean="0"/>
              <a:pPr/>
              <a:t>‹#›</a:t>
            </a:fld>
            <a:endParaRPr lang="en-US" dirty="0"/>
          </a:p>
        </p:txBody>
      </p:sp>
    </p:spTree>
    <p:extLst>
      <p:ext uri="{BB962C8B-B14F-4D97-AF65-F5344CB8AC3E}">
        <p14:creationId xmlns:p14="http://schemas.microsoft.com/office/powerpoint/2010/main" val="1018128377"/>
      </p:ext>
    </p:extLst>
  </p:cSld>
  <p:clrMap bg1="lt1" tx1="dk1" bg2="lt2" tx2="dk2" accent1="accent1" accent2="accent2" accent3="accent3" accent4="accent4" accent5="accent5" accent6="accent6" hlink="hlink" folHlink="folHlink"/>
  <p:sldLayoutIdLst>
    <p:sldLayoutId id="2147483652" r:id="rId1"/>
    <p:sldLayoutId id="2147483650" r:id="rId2"/>
    <p:sldLayoutId id="2147483651" r:id="rId3"/>
  </p:sldLayoutIdLst>
  <p:hf hdr="0" ftr="0" dt="0"/>
  <p:txStyles>
    <p:titleStyle>
      <a:lvl1pPr algn="l" defTabSz="685783" rtl="0" eaLnBrk="1" latinLnBrk="0" hangingPunct="1">
        <a:lnSpc>
          <a:spcPct val="90000"/>
        </a:lnSpc>
        <a:spcBef>
          <a:spcPct val="0"/>
        </a:spcBef>
        <a:buNone/>
        <a:defRPr sz="3000" b="1" kern="1200" baseline="0">
          <a:solidFill>
            <a:srgbClr val="20BDDB"/>
          </a:solidFill>
          <a:latin typeface="Tahoma" charset="0"/>
          <a:ea typeface="Tahoma" charset="0"/>
          <a:cs typeface="Tahoma" charset="0"/>
        </a:defRPr>
      </a:lvl1pPr>
    </p:titleStyle>
    <p:bodyStyle>
      <a:lvl1pPr marL="260741" indent="-260741" algn="l" defTabSz="685783" rtl="0" eaLnBrk="1" latinLnBrk="0" hangingPunct="1">
        <a:lnSpc>
          <a:spcPct val="90000"/>
        </a:lnSpc>
        <a:spcBef>
          <a:spcPts val="450"/>
        </a:spcBef>
        <a:spcAft>
          <a:spcPts val="900"/>
        </a:spcAft>
        <a:buClr>
          <a:srgbClr val="274448"/>
        </a:buClr>
        <a:buSzPct val="145000"/>
        <a:buFont typeface="Arial" panose="020B0604020202020204" pitchFamily="34" charset="0"/>
        <a:buChar char="•"/>
        <a:defRPr sz="2000" kern="1200" baseline="0">
          <a:solidFill>
            <a:srgbClr val="575759"/>
          </a:solidFill>
          <a:latin typeface="Tahoma" charset="0"/>
          <a:ea typeface="Tahoma" charset="0"/>
          <a:cs typeface="Tahoma" charset="0"/>
        </a:defRPr>
      </a:lvl1pPr>
      <a:lvl2pPr marL="603632" indent="-260741" algn="l" defTabSz="685783" rtl="0" eaLnBrk="1" latinLnBrk="0" hangingPunct="1">
        <a:lnSpc>
          <a:spcPct val="90000"/>
        </a:lnSpc>
        <a:spcBef>
          <a:spcPts val="450"/>
        </a:spcBef>
        <a:spcAft>
          <a:spcPts val="900"/>
        </a:spcAft>
        <a:buClr>
          <a:srgbClr val="20BDDB"/>
        </a:buClr>
        <a:buFont typeface="Courier New" charset="0"/>
        <a:buChar char="o"/>
        <a:defRPr sz="1800" kern="1200" baseline="0">
          <a:solidFill>
            <a:srgbClr val="575759"/>
          </a:solidFill>
          <a:latin typeface="Tahoma" charset="0"/>
          <a:ea typeface="Tahoma" charset="0"/>
          <a:cs typeface="Tahoma" charset="0"/>
        </a:defRPr>
      </a:lvl2pPr>
      <a:lvl3pPr marL="857228" indent="-171446" algn="l" defTabSz="685783" rtl="0" eaLnBrk="1" latinLnBrk="0" hangingPunct="1">
        <a:lnSpc>
          <a:spcPct val="90000"/>
        </a:lnSpc>
        <a:spcBef>
          <a:spcPts val="450"/>
        </a:spcBef>
        <a:spcAft>
          <a:spcPts val="900"/>
        </a:spcAft>
        <a:buClr>
          <a:srgbClr val="575759"/>
        </a:buClr>
        <a:buSzPct val="80000"/>
        <a:buFont typeface="Wingdings" panose="05000000000000000000" pitchFamily="2" charset="2"/>
        <a:buChar char="§"/>
        <a:defRPr sz="1800" kern="1200" baseline="0">
          <a:solidFill>
            <a:srgbClr val="575759"/>
          </a:solidFill>
          <a:latin typeface="Tahoma" charset="0"/>
          <a:ea typeface="Tahoma" charset="0"/>
          <a:cs typeface="Tahoma" charset="0"/>
        </a:defRPr>
      </a:lvl3pPr>
      <a:lvl4pPr marL="1200120" indent="-171446" algn="l" defTabSz="685783" rtl="0" eaLnBrk="1" latinLnBrk="0" hangingPunct="1">
        <a:lnSpc>
          <a:spcPct val="90000"/>
        </a:lnSpc>
        <a:spcBef>
          <a:spcPts val="450"/>
        </a:spcBef>
        <a:spcAft>
          <a:spcPts val="900"/>
        </a:spcAft>
        <a:buClr>
          <a:srgbClr val="20BDDB"/>
        </a:buClr>
        <a:buFont typeface="Arial" charset="0"/>
        <a:buChar char="•"/>
        <a:defRPr sz="1800" kern="1200" baseline="0">
          <a:solidFill>
            <a:srgbClr val="575759"/>
          </a:solidFill>
          <a:latin typeface="Tahoma" charset="0"/>
          <a:ea typeface="Tahoma" charset="0"/>
          <a:cs typeface="Tahoma" charset="0"/>
        </a:defRPr>
      </a:lvl4pPr>
      <a:lvl5pPr marL="1543012" indent="-171446" algn="l" defTabSz="685783" rtl="0" eaLnBrk="1" latinLnBrk="0" hangingPunct="1">
        <a:lnSpc>
          <a:spcPct val="90000"/>
        </a:lnSpc>
        <a:spcBef>
          <a:spcPts val="450"/>
        </a:spcBef>
        <a:spcAft>
          <a:spcPts val="900"/>
        </a:spcAft>
        <a:buFont typeface="Arial"/>
        <a:buChar char="•"/>
        <a:defRPr sz="1350" kern="1200">
          <a:solidFill>
            <a:schemeClr val="tx1"/>
          </a:solidFill>
          <a:latin typeface="Warnock Pro" charset="0"/>
          <a:ea typeface="Warnock Pro" charset="0"/>
          <a:cs typeface="Warnock Pro" charset="0"/>
        </a:defRPr>
      </a:lvl5pPr>
      <a:lvl6pPr marL="1885903"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disabilitystatistics.or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hyperlink" Target="https://uscode.house.gov/view.xhtml?req=granuleid:USC-prelim-title42-section1201&amp;num=0&amp;edition=prelim"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creativecommons.org/licenses/by-sa/3.0/" TargetMode="External"/><Relationship Id="rId2" Type="http://schemas.openxmlformats.org/officeDocument/2006/relationships/hyperlink" Target="https://en.wikipedia.org/wiki/File:Notepad_icon.svg" TargetMode="Externa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hyperlink" Target="http://nationaldisabilityinstitute.org/" TargetMode="Externa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hyperlink" Target="https://www.nationaldisabilityinstitute.org/wp-content/uploads/2019/01/ndi-finra-report-2017.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Introduction</a:t>
            </a:r>
          </a:p>
        </p:txBody>
      </p:sp>
    </p:spTree>
    <p:extLst>
      <p:ext uri="{BB962C8B-B14F-4D97-AF65-F5344CB8AC3E}">
        <p14:creationId xmlns:p14="http://schemas.microsoft.com/office/powerpoint/2010/main" val="493312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3D962-1D71-EB1D-FC91-66454214A27D}"/>
              </a:ext>
            </a:extLst>
          </p:cNvPr>
          <p:cNvSpPr>
            <a:spLocks noGrp="1"/>
          </p:cNvSpPr>
          <p:nvPr>
            <p:ph type="title"/>
          </p:nvPr>
        </p:nvSpPr>
        <p:spPr/>
        <p:txBody>
          <a:bodyPr>
            <a:normAutofit/>
          </a:bodyPr>
          <a:lstStyle/>
          <a:p>
            <a:r>
              <a:rPr lang="en-US" dirty="0"/>
              <a:t>Disability and Poverty</a:t>
            </a:r>
          </a:p>
        </p:txBody>
      </p:sp>
      <p:sp>
        <p:nvSpPr>
          <p:cNvPr id="3" name="Content Placeholder 2">
            <a:extLst>
              <a:ext uri="{FF2B5EF4-FFF2-40B4-BE49-F238E27FC236}">
                <a16:creationId xmlns:a16="http://schemas.microsoft.com/office/drawing/2014/main" id="{DF6F9360-C6F5-A084-CBF0-83AF2ED41510}"/>
              </a:ext>
            </a:extLst>
          </p:cNvPr>
          <p:cNvSpPr>
            <a:spLocks noGrp="1"/>
          </p:cNvSpPr>
          <p:nvPr>
            <p:ph idx="1"/>
          </p:nvPr>
        </p:nvSpPr>
        <p:spPr>
          <a:xfrm>
            <a:off x="240030" y="1431233"/>
            <a:ext cx="8903970" cy="5058187"/>
          </a:xfrm>
        </p:spPr>
        <p:txBody>
          <a:bodyPr>
            <a:normAutofit/>
          </a:bodyPr>
          <a:lstStyle/>
          <a:p>
            <a:pPr>
              <a:buClrTx/>
            </a:pPr>
            <a:r>
              <a:rPr lang="en-US" sz="2400" dirty="0">
                <a:latin typeface="Tahoma" panose="020B0604030504040204" pitchFamily="34" charset="0"/>
                <a:ea typeface="Tahoma" panose="020B0604030504040204" pitchFamily="34" charset="0"/>
                <a:cs typeface="Tahoma" panose="020B0604030504040204" pitchFamily="34" charset="0"/>
              </a:rPr>
              <a:t>People with disabilities are more likely to be unemployed and to live in poverty than any other single demographic group in the United States today.</a:t>
            </a:r>
          </a:p>
          <a:p>
            <a:pPr>
              <a:buClrTx/>
            </a:pPr>
            <a:r>
              <a:rPr lang="en-US" sz="2400" dirty="0">
                <a:latin typeface="Tahoma" panose="020B0604030504040204" pitchFamily="34" charset="0"/>
                <a:ea typeface="Tahoma" panose="020B0604030504040204" pitchFamily="34" charset="0"/>
                <a:cs typeface="Tahoma" panose="020B0604030504040204" pitchFamily="34" charset="0"/>
              </a:rPr>
              <a:t>Public benefit programs for people with disabilities, especially Supplemental Security Income (SSI), are not aimed at increasing assets and independence for people with disabilities.</a:t>
            </a:r>
          </a:p>
          <a:p>
            <a:pPr lvl="2">
              <a:buClrTx/>
            </a:pPr>
            <a:r>
              <a:rPr lang="en-US" sz="2400" dirty="0">
                <a:latin typeface="Tahoma" panose="020B0604030504040204" pitchFamily="34" charset="0"/>
                <a:ea typeface="Tahoma" panose="020B0604030504040204" pitchFamily="34" charset="0"/>
                <a:cs typeface="Tahoma" panose="020B0604030504040204" pitchFamily="34" charset="0"/>
              </a:rPr>
              <a:t>More so than any other population on a fixed income, services and policies do not hold the expectation of economic self-sufficiency.</a:t>
            </a:r>
          </a:p>
        </p:txBody>
      </p:sp>
      <p:sp>
        <p:nvSpPr>
          <p:cNvPr id="4" name="Slide Number Placeholder 3">
            <a:extLst>
              <a:ext uri="{FF2B5EF4-FFF2-40B4-BE49-F238E27FC236}">
                <a16:creationId xmlns:a16="http://schemas.microsoft.com/office/drawing/2014/main" id="{034EEB2B-C30D-7704-A7EC-5A1084544996}"/>
              </a:ext>
            </a:extLst>
          </p:cNvPr>
          <p:cNvSpPr>
            <a:spLocks noGrp="1"/>
          </p:cNvSpPr>
          <p:nvPr>
            <p:ph type="sldNum" sz="quarter" idx="10"/>
          </p:nvPr>
        </p:nvSpPr>
        <p:spPr/>
        <p:txBody>
          <a:bodyPr/>
          <a:lstStyle/>
          <a:p>
            <a:fld id="{4FACB3E1-20E2-D24F-8BE6-CB5F27E61535}" type="slidenum">
              <a:rPr lang="en-US" smtClean="0"/>
              <a:pPr/>
              <a:t>10</a:t>
            </a:fld>
            <a:endParaRPr lang="en-US" dirty="0"/>
          </a:p>
        </p:txBody>
      </p:sp>
    </p:spTree>
    <p:extLst>
      <p:ext uri="{BB962C8B-B14F-4D97-AF65-F5344CB8AC3E}">
        <p14:creationId xmlns:p14="http://schemas.microsoft.com/office/powerpoint/2010/main" val="388947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3D962-1D71-EB1D-FC91-66454214A27D}"/>
              </a:ext>
            </a:extLst>
          </p:cNvPr>
          <p:cNvSpPr>
            <a:spLocks noGrp="1"/>
          </p:cNvSpPr>
          <p:nvPr>
            <p:ph type="title"/>
          </p:nvPr>
        </p:nvSpPr>
        <p:spPr/>
        <p:txBody>
          <a:bodyPr>
            <a:normAutofit/>
          </a:bodyPr>
          <a:lstStyle/>
          <a:p>
            <a:r>
              <a:rPr lang="en-US" dirty="0"/>
              <a:t>Disability and Poverty </a:t>
            </a:r>
            <a:r>
              <a:rPr lang="en-US" sz="1600" dirty="0"/>
              <a:t>continued</a:t>
            </a:r>
            <a:endParaRPr lang="en-US" sz="1400" dirty="0"/>
          </a:p>
        </p:txBody>
      </p:sp>
      <p:sp>
        <p:nvSpPr>
          <p:cNvPr id="3" name="Content Placeholder 2">
            <a:extLst>
              <a:ext uri="{FF2B5EF4-FFF2-40B4-BE49-F238E27FC236}">
                <a16:creationId xmlns:a16="http://schemas.microsoft.com/office/drawing/2014/main" id="{DF6F9360-C6F5-A084-CBF0-83AF2ED41510}"/>
              </a:ext>
            </a:extLst>
          </p:cNvPr>
          <p:cNvSpPr>
            <a:spLocks noGrp="1"/>
          </p:cNvSpPr>
          <p:nvPr>
            <p:ph idx="1"/>
          </p:nvPr>
        </p:nvSpPr>
        <p:spPr>
          <a:xfrm>
            <a:off x="240030" y="1431233"/>
            <a:ext cx="8122092" cy="5058187"/>
          </a:xfrm>
        </p:spPr>
        <p:txBody>
          <a:bodyPr vert="horz" lIns="91440" tIns="45720" rIns="91440" bIns="45720" rtlCol="0" anchor="t">
            <a:normAutofit/>
          </a:bodyPr>
          <a:lstStyle/>
          <a:p>
            <a:pPr marL="260350" indent="-260350">
              <a:lnSpc>
                <a:spcPct val="100000"/>
              </a:lnSpc>
            </a:pPr>
            <a:r>
              <a:rPr lang="en-US" sz="2800" dirty="0">
                <a:latin typeface="Aial"/>
                <a:ea typeface="Tahoma"/>
                <a:cs typeface="Tahoma"/>
              </a:rPr>
              <a:t>In 2022, it is estimated that 24.7 percent of non-institutionalized persons aged 21 to 64 years with a disability in the United States were living below the poverty line. The poverty rate for people without a disability was 9.6%.</a:t>
            </a:r>
            <a:endParaRPr lang="en-US" sz="2800" dirty="0">
              <a:latin typeface="Aial"/>
              <a:ea typeface="Tahoma" panose="020B0604030504040204" pitchFamily="34" charset="0"/>
              <a:cs typeface="Tahoma" panose="020B0604030504040204" pitchFamily="34" charset="0"/>
            </a:endParaRPr>
          </a:p>
          <a:p>
            <a:pPr marL="260350" indent="-260350">
              <a:lnSpc>
                <a:spcPct val="100000"/>
              </a:lnSpc>
            </a:pPr>
            <a:r>
              <a:rPr lang="en-US" sz="2800" dirty="0">
                <a:latin typeface="Aial"/>
                <a:ea typeface="Tahoma" panose="020B0604030504040204" pitchFamily="34" charset="0"/>
                <a:cs typeface="Tahoma" panose="020B0604030504040204" pitchFamily="34" charset="0"/>
              </a:rPr>
              <a:t>Enduring poverty and lack of economic empowerment diminishes choices and quality of life within communities and singularly diminishes freedom, opportunity and self-determination.</a:t>
            </a:r>
          </a:p>
        </p:txBody>
      </p:sp>
      <p:sp>
        <p:nvSpPr>
          <p:cNvPr id="4" name="Slide Number Placeholder 3">
            <a:extLst>
              <a:ext uri="{FF2B5EF4-FFF2-40B4-BE49-F238E27FC236}">
                <a16:creationId xmlns:a16="http://schemas.microsoft.com/office/drawing/2014/main" id="{034EEB2B-C30D-7704-A7EC-5A1084544996}"/>
              </a:ext>
            </a:extLst>
          </p:cNvPr>
          <p:cNvSpPr>
            <a:spLocks noGrp="1"/>
          </p:cNvSpPr>
          <p:nvPr>
            <p:ph type="sldNum" sz="quarter" idx="10"/>
          </p:nvPr>
        </p:nvSpPr>
        <p:spPr/>
        <p:txBody>
          <a:bodyPr/>
          <a:lstStyle/>
          <a:p>
            <a:fld id="{4FACB3E1-20E2-D24F-8BE6-CB5F27E61535}" type="slidenum">
              <a:rPr lang="en-US" smtClean="0"/>
              <a:pPr/>
              <a:t>11</a:t>
            </a:fld>
            <a:endParaRPr lang="en-US" dirty="0"/>
          </a:p>
        </p:txBody>
      </p:sp>
    </p:spTree>
    <p:extLst>
      <p:ext uri="{BB962C8B-B14F-4D97-AF65-F5344CB8AC3E}">
        <p14:creationId xmlns:p14="http://schemas.microsoft.com/office/powerpoint/2010/main" val="4011309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Illinois Disability Statistics</a:t>
            </a:r>
          </a:p>
        </p:txBody>
      </p:sp>
      <p:sp>
        <p:nvSpPr>
          <p:cNvPr id="3" name="Content Placeholder 2"/>
          <p:cNvSpPr>
            <a:spLocks noGrp="1"/>
          </p:cNvSpPr>
          <p:nvPr>
            <p:ph idx="1"/>
          </p:nvPr>
        </p:nvSpPr>
        <p:spPr>
          <a:xfrm>
            <a:off x="240031" y="1570384"/>
            <a:ext cx="8655489" cy="4850294"/>
          </a:xfrm>
        </p:spPr>
        <p:txBody>
          <a:bodyPr vert="horz" lIns="91440" tIns="45720" rIns="91440" bIns="45720" rtlCol="0" anchor="t">
            <a:normAutofit/>
          </a:bodyPr>
          <a:lstStyle/>
          <a:p>
            <a:pPr marL="260350" indent="-260350"/>
            <a:r>
              <a:rPr lang="en-US" dirty="0">
                <a:latin typeface="Tahoma"/>
                <a:ea typeface="Tahoma"/>
                <a:cs typeface="Tahoma"/>
              </a:rPr>
              <a:t>12% Of overall Illinois population report a disability;</a:t>
            </a:r>
          </a:p>
          <a:p>
            <a:pPr marL="260350" indent="-260350"/>
            <a:r>
              <a:rPr lang="en-US" dirty="0">
                <a:latin typeface="Tahoma"/>
                <a:ea typeface="Tahoma"/>
                <a:cs typeface="Tahoma"/>
              </a:rPr>
              <a:t>9.8% Of households report having an adult member (age 21-64) with a disability;</a:t>
            </a:r>
          </a:p>
          <a:p>
            <a:pPr marL="260350" indent="-260350"/>
            <a:r>
              <a:rPr lang="en-US" dirty="0">
                <a:latin typeface="Tahoma"/>
                <a:ea typeface="Tahoma"/>
                <a:cs typeface="Tahoma"/>
              </a:rPr>
              <a:t>46% Of adults are employed compared to 82% of those without a disability;</a:t>
            </a:r>
            <a:endParaRPr lang="en-US" dirty="0"/>
          </a:p>
          <a:p>
            <a:pPr marL="260350" indent="-260350"/>
            <a:r>
              <a:rPr lang="en-US" dirty="0">
                <a:latin typeface="Tahoma"/>
                <a:ea typeface="Tahoma"/>
                <a:cs typeface="Tahoma"/>
              </a:rPr>
              <a:t>Average annual income is $52,000 for households with a disability and $62,500 with no disability;</a:t>
            </a:r>
            <a:endParaRPr lang="en-US" dirty="0">
              <a:latin typeface="Tahoma" panose="020B0604030504040204" pitchFamily="34" charset="0"/>
              <a:ea typeface="Tahoma" panose="020B0604030504040204" pitchFamily="34" charset="0"/>
              <a:cs typeface="Tahoma" panose="020B0604030504040204" pitchFamily="34" charset="0"/>
            </a:endParaRPr>
          </a:p>
          <a:p>
            <a:pPr marL="260350" indent="-260350"/>
            <a:r>
              <a:rPr lang="en-US" dirty="0">
                <a:latin typeface="Tahoma"/>
                <a:ea typeface="Tahoma"/>
                <a:cs typeface="Tahoma"/>
              </a:rPr>
              <a:t>25% Of working-age people with a disability live in poverty;</a:t>
            </a:r>
          </a:p>
          <a:p>
            <a:pPr marL="260350" indent="-260350"/>
            <a:r>
              <a:rPr lang="en-US" dirty="0">
                <a:latin typeface="Tahoma"/>
                <a:ea typeface="Tahoma"/>
                <a:cs typeface="Tahoma"/>
              </a:rPr>
              <a:t>16% Receive Supplemental Security Income.</a:t>
            </a:r>
            <a:endParaRPr lang="en-US" dirty="0">
              <a:latin typeface="Calibri" panose="020F0502020204030204" pitchFamily="34" charset="0"/>
            </a:endParaRPr>
          </a:p>
          <a:p>
            <a:pPr marL="0" indent="0">
              <a:buNone/>
            </a:pPr>
            <a:r>
              <a:rPr lang="en-US" dirty="0">
                <a:latin typeface="Tahoma" panose="020B0604030504040204" pitchFamily="34" charset="0"/>
                <a:ea typeface="Tahoma" panose="020B0604030504040204" pitchFamily="34" charset="0"/>
                <a:cs typeface="Tahoma" panose="020B0604030504040204" pitchFamily="34" charset="0"/>
                <a:hlinkClick r:id="rId2"/>
              </a:rPr>
              <a:t>Cornell University: DisabilityStatistics.org</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10"/>
          </p:nvPr>
        </p:nvSpPr>
        <p:spPr/>
        <p:txBody>
          <a:bodyPr/>
          <a:lstStyle/>
          <a:p>
            <a:fld id="{4FACB3E1-20E2-D24F-8BE6-CB5F27E61535}" type="slidenum">
              <a:rPr lang="en-US" smtClean="0"/>
              <a:pPr/>
              <a:t>12</a:t>
            </a:fld>
            <a:endParaRPr lang="en-US" dirty="0"/>
          </a:p>
        </p:txBody>
      </p:sp>
    </p:spTree>
    <p:extLst>
      <p:ext uri="{BB962C8B-B14F-4D97-AF65-F5344CB8AC3E}">
        <p14:creationId xmlns:p14="http://schemas.microsoft.com/office/powerpoint/2010/main" val="22386163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p:nvPr>
        </p:nvSpPr>
        <p:spPr bwMode="auto">
          <a:xfrm>
            <a:off x="90233" y="890170"/>
            <a:ext cx="7603918" cy="7429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rtlCol="0" anchor="t" anchorCtr="0" compatLnSpc="1">
            <a:prstTxWarp prst="textNoShape">
              <a:avLst/>
            </a:prstTxWarp>
            <a:noAutofit/>
          </a:bodyPr>
          <a:lstStyle/>
          <a:p>
            <a:pPr eaLnBrk="1" hangingPunct="1"/>
            <a:r>
              <a:rPr lang="en-US" b="1" dirty="0">
                <a:latin typeface="Tahoma" panose="020B0604030504040204" pitchFamily="34" charset="0"/>
                <a:ea typeface="Tahoma" panose="020B0604030504040204" pitchFamily="34" charset="0"/>
                <a:cs typeface="Tahoma" panose="020B0604030504040204" pitchFamily="34" charset="0"/>
              </a:rPr>
              <a:t>Asset Poverty Varies Significantly</a:t>
            </a:r>
          </a:p>
        </p:txBody>
      </p:sp>
      <p:sp>
        <p:nvSpPr>
          <p:cNvPr id="21507" name="Rectangle 3"/>
          <p:cNvSpPr>
            <a:spLocks noGrp="1" noChangeArrowheads="1"/>
          </p:cNvSpPr>
          <p:nvPr>
            <p:ph idx="1"/>
          </p:nvPr>
        </p:nvSpPr>
        <p:spPr bwMode="auto">
          <a:xfrm>
            <a:off x="210142" y="1633120"/>
            <a:ext cx="8287682" cy="45088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rtlCol="0" anchor="t" anchorCtr="0" compatLnSpc="1">
            <a:prstTxWarp prst="textNoShape">
              <a:avLst/>
            </a:prstTxWarp>
            <a:normAutofit fontScale="62500" lnSpcReduction="20000"/>
          </a:bodyPr>
          <a:lstStyle/>
          <a:p>
            <a:pPr eaLnBrk="1" hangingPunct="1">
              <a:lnSpc>
                <a:spcPct val="90000"/>
              </a:lnSpc>
              <a:buClrTx/>
            </a:pPr>
            <a:r>
              <a:rPr lang="en-US" sz="3400" dirty="0">
                <a:latin typeface="Tahoma" panose="020B0604030504040204" pitchFamily="34" charset="0"/>
                <a:ea typeface="Tahoma" panose="020B0604030504040204" pitchFamily="34" charset="0"/>
                <a:cs typeface="Tahoma" panose="020B0604030504040204" pitchFamily="34" charset="0"/>
              </a:rPr>
              <a:t>33% Of all American households have no assets or are in debt.</a:t>
            </a:r>
          </a:p>
          <a:p>
            <a:pPr eaLnBrk="1" hangingPunct="1">
              <a:lnSpc>
                <a:spcPct val="90000"/>
              </a:lnSpc>
              <a:buClrTx/>
            </a:pPr>
            <a:r>
              <a:rPr lang="en-US" sz="3400" dirty="0">
                <a:latin typeface="Tahoma" panose="020B0604030504040204" pitchFamily="34" charset="0"/>
                <a:ea typeface="Tahoma" panose="020B0604030504040204" pitchFamily="34" charset="0"/>
                <a:cs typeface="Tahoma" panose="020B0604030504040204" pitchFamily="34" charset="0"/>
              </a:rPr>
              <a:t>54% Of Hispanic households have a similar status.</a:t>
            </a:r>
          </a:p>
          <a:p>
            <a:pPr eaLnBrk="1" hangingPunct="1">
              <a:lnSpc>
                <a:spcPct val="90000"/>
              </a:lnSpc>
              <a:buClrTx/>
            </a:pPr>
            <a:r>
              <a:rPr lang="en-US" sz="3400" dirty="0">
                <a:latin typeface="Tahoma" panose="020B0604030504040204" pitchFamily="34" charset="0"/>
                <a:ea typeface="Tahoma" panose="020B0604030504040204" pitchFamily="34" charset="0"/>
                <a:cs typeface="Tahoma" panose="020B0604030504040204" pitchFamily="34" charset="0"/>
              </a:rPr>
              <a:t>60% Of African American households have no net assets.</a:t>
            </a:r>
          </a:p>
          <a:p>
            <a:pPr eaLnBrk="1" hangingPunct="1">
              <a:lnSpc>
                <a:spcPct val="120000"/>
              </a:lnSpc>
              <a:buClrTx/>
            </a:pPr>
            <a:r>
              <a:rPr lang="en-US" sz="3400" b="1" dirty="0">
                <a:latin typeface="Tahoma" panose="020B0604030504040204" pitchFamily="34" charset="0"/>
                <a:ea typeface="Tahoma" panose="020B0604030504040204" pitchFamily="34" charset="0"/>
                <a:cs typeface="Tahoma" panose="020B0604030504040204" pitchFamily="34" charset="0"/>
              </a:rPr>
              <a:t>80% of persons with disabilities have no net assets.</a:t>
            </a:r>
          </a:p>
          <a:p>
            <a:pPr>
              <a:lnSpc>
                <a:spcPct val="120000"/>
              </a:lnSpc>
            </a:pPr>
            <a:r>
              <a:rPr lang="en-US" sz="3400" dirty="0">
                <a:latin typeface="Tahoma" panose="020B0604030504040204" pitchFamily="34" charset="0"/>
                <a:ea typeface="Tahoma" panose="020B0604030504040204" pitchFamily="34" charset="0"/>
                <a:cs typeface="Tahoma" panose="020B0604030504040204" pitchFamily="34" charset="0"/>
              </a:rPr>
              <a:t>The continuing existence of unfair and unnecessary discrimination and prejudice denies people with disabilities the opportunity to compete on an equal basis and to pursue those opportunities for which our free society is justifiably famous, costing the United States billions of dollars in unnecessary expenses resulting from dependency and non-productivity. </a:t>
            </a:r>
            <a:br>
              <a:rPr lang="en-US" sz="3400" dirty="0">
                <a:latin typeface="Tahoma" panose="020B0604030504040204" pitchFamily="34" charset="0"/>
                <a:ea typeface="Tahoma" panose="020B0604030504040204" pitchFamily="34" charset="0"/>
                <a:cs typeface="Tahoma" panose="020B0604030504040204" pitchFamily="34" charset="0"/>
              </a:rPr>
            </a:br>
            <a:r>
              <a:rPr lang="en-US" sz="3400" dirty="0">
                <a:latin typeface="Tahoma" panose="020B0604030504040204" pitchFamily="34" charset="0"/>
                <a:ea typeface="Tahoma" panose="020B0604030504040204" pitchFamily="34" charset="0"/>
                <a:cs typeface="Tahoma" panose="020B0604030504040204" pitchFamily="34" charset="0"/>
              </a:rPr>
              <a:t>(</a:t>
            </a:r>
            <a:r>
              <a:rPr lang="en-US" sz="3400" dirty="0">
                <a:latin typeface="Tahoma" panose="020B0604030504040204" pitchFamily="34" charset="0"/>
                <a:ea typeface="Tahoma" panose="020B0604030504040204" pitchFamily="34" charset="0"/>
                <a:cs typeface="Tahoma" panose="020B0604030504040204" pitchFamily="34" charset="0"/>
                <a:hlinkClick r:id="rId4"/>
              </a:rPr>
              <a:t>42 USC 1201: Authorization of appropriations</a:t>
            </a:r>
            <a:r>
              <a:rPr lang="en-US" sz="3400" dirty="0">
                <a:latin typeface="Tahoma" panose="020B0604030504040204" pitchFamily="34" charset="0"/>
                <a:ea typeface="Tahoma" panose="020B0604030504040204" pitchFamily="34" charset="0"/>
                <a:cs typeface="Tahoma" panose="020B0604030504040204" pitchFamily="34" charset="0"/>
              </a:rPr>
              <a:t>)</a:t>
            </a:r>
          </a:p>
        </p:txBody>
      </p:sp>
      <p:sp>
        <p:nvSpPr>
          <p:cNvPr id="2" name="Slide Number Placeholder 1">
            <a:extLst>
              <a:ext uri="{FF2B5EF4-FFF2-40B4-BE49-F238E27FC236}">
                <a16:creationId xmlns:a16="http://schemas.microsoft.com/office/drawing/2014/main" id="{2EC59D20-5A56-A9B5-7561-6BA848381D44}"/>
              </a:ext>
            </a:extLst>
          </p:cNvPr>
          <p:cNvSpPr>
            <a:spLocks noGrp="1"/>
          </p:cNvSpPr>
          <p:nvPr>
            <p:ph type="sldNum" sz="quarter" idx="10"/>
          </p:nvPr>
        </p:nvSpPr>
        <p:spPr/>
        <p:txBody>
          <a:bodyPr/>
          <a:lstStyle/>
          <a:p>
            <a:fld id="{4FACB3E1-20E2-D24F-8BE6-CB5F27E61535}" type="slidenum">
              <a:rPr lang="en-US" smtClean="0"/>
              <a:pPr/>
              <a:t>13</a:t>
            </a:fld>
            <a:endParaRPr lang="en-US" dirty="0"/>
          </a:p>
        </p:txBody>
      </p:sp>
    </p:spTree>
    <p:custDataLst>
      <p:tags r:id="rId1"/>
    </p:custDataLst>
    <p:extLst>
      <p:ext uri="{BB962C8B-B14F-4D97-AF65-F5344CB8AC3E}">
        <p14:creationId xmlns:p14="http://schemas.microsoft.com/office/powerpoint/2010/main" val="33806241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292DC-97A3-699C-268E-B3570FC19C5B}"/>
              </a:ext>
            </a:extLst>
          </p:cNvPr>
          <p:cNvSpPr>
            <a:spLocks noGrp="1"/>
          </p:cNvSpPr>
          <p:nvPr>
            <p:ph type="title"/>
          </p:nvPr>
        </p:nvSpPr>
        <p:spPr/>
        <p:txBody>
          <a:bodyPr/>
          <a:lstStyle/>
          <a:p>
            <a:r>
              <a:rPr lang="en-US" dirty="0"/>
              <a:t>Activity</a:t>
            </a:r>
          </a:p>
        </p:txBody>
      </p:sp>
      <p:sp>
        <p:nvSpPr>
          <p:cNvPr id="3" name="Content Placeholder 2">
            <a:extLst>
              <a:ext uri="{FF2B5EF4-FFF2-40B4-BE49-F238E27FC236}">
                <a16:creationId xmlns:a16="http://schemas.microsoft.com/office/drawing/2014/main" id="{B7213559-642D-8D92-573D-F505778B1ED2}"/>
              </a:ext>
            </a:extLst>
          </p:cNvPr>
          <p:cNvSpPr>
            <a:spLocks noGrp="1"/>
          </p:cNvSpPr>
          <p:nvPr>
            <p:ph idx="1"/>
          </p:nvPr>
        </p:nvSpPr>
        <p:spPr/>
        <p:txBody>
          <a:bodyPr>
            <a:normAutofit/>
          </a:bodyPr>
          <a:lstStyle/>
          <a:p>
            <a:r>
              <a:rPr lang="en-US" sz="2800" dirty="0"/>
              <a:t>What does Financial Wellness mean to you?</a:t>
            </a:r>
          </a:p>
          <a:p>
            <a:r>
              <a:rPr lang="en-US" sz="2800" dirty="0"/>
              <a:t>What might prevent us from achieving </a:t>
            </a:r>
            <a:br>
              <a:rPr lang="en-US" sz="2800" dirty="0"/>
            </a:br>
            <a:r>
              <a:rPr lang="en-US" sz="2800" dirty="0"/>
              <a:t>financial wellness?</a:t>
            </a:r>
          </a:p>
        </p:txBody>
      </p:sp>
      <p:sp>
        <p:nvSpPr>
          <p:cNvPr id="4" name="Slide Number Placeholder 3">
            <a:extLst>
              <a:ext uri="{FF2B5EF4-FFF2-40B4-BE49-F238E27FC236}">
                <a16:creationId xmlns:a16="http://schemas.microsoft.com/office/drawing/2014/main" id="{64DF4468-F1BD-01DA-0BC1-2864D0DE8326}"/>
              </a:ext>
            </a:extLst>
          </p:cNvPr>
          <p:cNvSpPr>
            <a:spLocks noGrp="1"/>
          </p:cNvSpPr>
          <p:nvPr>
            <p:ph type="sldNum" sz="quarter" idx="10"/>
          </p:nvPr>
        </p:nvSpPr>
        <p:spPr/>
        <p:txBody>
          <a:bodyPr/>
          <a:lstStyle/>
          <a:p>
            <a:fld id="{4FACB3E1-20E2-D24F-8BE6-CB5F27E61535}" type="slidenum">
              <a:rPr lang="en-US" smtClean="0"/>
              <a:pPr/>
              <a:t>14</a:t>
            </a:fld>
            <a:endParaRPr lang="en-US" dirty="0"/>
          </a:p>
        </p:txBody>
      </p:sp>
    </p:spTree>
    <p:extLst>
      <p:ext uri="{BB962C8B-B14F-4D97-AF65-F5344CB8AC3E}">
        <p14:creationId xmlns:p14="http://schemas.microsoft.com/office/powerpoint/2010/main" val="6312076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50" y="781077"/>
            <a:ext cx="8609770" cy="961997"/>
          </a:xfrm>
        </p:spPr>
        <p:txBody>
          <a:bodyPr>
            <a:noAutofit/>
          </a:bodyPr>
          <a:lstStyle/>
          <a:p>
            <a:r>
              <a:rPr lang="en-US" dirty="0">
                <a:latin typeface="Tahoma" panose="020B0604030504040204" pitchFamily="34" charset="0"/>
                <a:ea typeface="Tahoma" panose="020B0604030504040204" pitchFamily="34" charset="0"/>
                <a:cs typeface="Tahoma" panose="020B0604030504040204" pitchFamily="34" charset="0"/>
              </a:rPr>
              <a:t>Financial Education vs. Financial Capability vs. Financial Wellness</a:t>
            </a:r>
          </a:p>
        </p:txBody>
      </p:sp>
      <p:pic>
        <p:nvPicPr>
          <p:cNvPr id="4" name="Picture 3" descr="An arrow point right with text boxes reading (from left to right) Financial Education (Knowledge &amp; Skills), Financial Capability (Actions), and Financial Wellness (Outcomes)">
            <a:extLst>
              <a:ext uri="{FF2B5EF4-FFF2-40B4-BE49-F238E27FC236}">
                <a16:creationId xmlns:a16="http://schemas.microsoft.com/office/drawing/2014/main" id="{AC1A1146-416A-3DB2-0344-73278822174F}"/>
              </a:ext>
            </a:extLst>
          </p:cNvPr>
          <p:cNvPicPr>
            <a:picLocks noChangeAspect="1"/>
          </p:cNvPicPr>
          <p:nvPr/>
        </p:nvPicPr>
        <p:blipFill>
          <a:blip r:embed="rId3"/>
          <a:stretch>
            <a:fillRect/>
          </a:stretch>
        </p:blipFill>
        <p:spPr>
          <a:xfrm>
            <a:off x="630180" y="1743074"/>
            <a:ext cx="7541406" cy="3700593"/>
          </a:xfrm>
          <a:prstGeom prst="rect">
            <a:avLst/>
          </a:prstGeom>
        </p:spPr>
      </p:pic>
      <p:sp>
        <p:nvSpPr>
          <p:cNvPr id="3" name="Slide Number Placeholder 2">
            <a:extLst>
              <a:ext uri="{C183D7F6-B498-43B3-948B-1728B52AA6E4}">
                <adec:decorative xmlns:adec="http://schemas.microsoft.com/office/drawing/2017/decorative" val="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FACB3E1-20E2-D24F-8BE6-CB5F27E61535}" type="slidenum">
              <a:rPr kumimoji="0" lang="en-US" sz="1200" b="1" i="0" u="none" strike="noStrike" kern="1200" cap="none" spc="0" normalizeH="0" baseline="0" noProof="0" smtClean="0">
                <a:ln>
                  <a:noFill/>
                </a:ln>
                <a:solidFill>
                  <a:srgbClr val="FFFFFF"/>
                </a:solidFill>
                <a:effectLst/>
                <a:uLnTx/>
                <a:uFillTx/>
                <a:latin typeface="Arial" charset="0"/>
                <a:cs typeface="Arial" charset="0"/>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1" i="0" u="none" strike="noStrike" kern="1200" cap="none" spc="0" normalizeH="0" baseline="0" noProof="0" dirty="0">
              <a:ln>
                <a:noFill/>
              </a:ln>
              <a:solidFill>
                <a:srgbClr val="FFFFFF"/>
              </a:solidFill>
              <a:effectLst/>
              <a:uLnTx/>
              <a:uFillTx/>
              <a:latin typeface="Arial" charset="0"/>
              <a:cs typeface="Arial" charset="0"/>
            </a:endParaRPr>
          </a:p>
        </p:txBody>
      </p:sp>
    </p:spTree>
    <p:custDataLst>
      <p:tags r:id="rId1"/>
    </p:custDataLst>
    <p:extLst>
      <p:ext uri="{BB962C8B-B14F-4D97-AF65-F5344CB8AC3E}">
        <p14:creationId xmlns:p14="http://schemas.microsoft.com/office/powerpoint/2010/main" val="13467886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
          <p:cNvSpPr>
            <a:spLocks noGrp="1" noChangeArrowheads="1"/>
          </p:cNvSpPr>
          <p:nvPr>
            <p:ph type="title"/>
          </p:nvPr>
        </p:nvSpPr>
        <p:spPr bwMode="auto">
          <a:xfrm>
            <a:off x="248479" y="891384"/>
            <a:ext cx="8635488" cy="97447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rtlCol="0" anchor="t" anchorCtr="0" compatLnSpc="1">
            <a:prstTxWarp prst="textNoShape">
              <a:avLst/>
            </a:prstTxWarp>
            <a:noAutofit/>
          </a:bodyPr>
          <a:lstStyle/>
          <a:p>
            <a:pPr eaLnBrk="1" hangingPunct="1"/>
            <a:r>
              <a:rPr lang="en-US" dirty="0">
                <a:latin typeface="Tahoma" panose="020B0604030504040204" pitchFamily="34" charset="0"/>
                <a:ea typeface="Tahoma" panose="020B0604030504040204" pitchFamily="34" charset="0"/>
                <a:cs typeface="Tahoma" panose="020B0604030504040204" pitchFamily="34" charset="0"/>
              </a:rPr>
              <a:t>Why is Financial Wellness Important?</a:t>
            </a:r>
            <a:endParaRPr lang="en-US" b="1" dirty="0">
              <a:latin typeface="Tahoma" panose="020B0604030504040204" pitchFamily="34" charset="0"/>
              <a:ea typeface="Tahoma" panose="020B0604030504040204" pitchFamily="34" charset="0"/>
              <a:cs typeface="Tahoma" panose="020B0604030504040204" pitchFamily="34" charset="0"/>
            </a:endParaRPr>
          </a:p>
        </p:txBody>
      </p:sp>
      <p:sp>
        <p:nvSpPr>
          <p:cNvPr id="18435" name="Rectangle 3"/>
          <p:cNvSpPr>
            <a:spLocks noGrp="1" noChangeArrowheads="1"/>
          </p:cNvSpPr>
          <p:nvPr>
            <p:ph idx="1"/>
          </p:nvPr>
        </p:nvSpPr>
        <p:spPr bwMode="auto">
          <a:xfrm>
            <a:off x="260032" y="1641946"/>
            <a:ext cx="8623935" cy="485029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rtlCol="0" anchor="t" anchorCtr="0" compatLnSpc="1">
            <a:prstTxWarp prst="textNoShape">
              <a:avLst/>
            </a:prstTxWarp>
            <a:normAutofit/>
          </a:bodyPr>
          <a:lstStyle/>
          <a:p>
            <a:pPr eaLnBrk="1" hangingPunct="1">
              <a:buClrTx/>
            </a:pPr>
            <a:r>
              <a:rPr lang="en-US" b="1" dirty="0">
                <a:latin typeface="Tahoma" panose="020B0604030504040204" pitchFamily="34" charset="0"/>
                <a:ea typeface="Tahoma" panose="020B0604030504040204" pitchFamily="34" charset="0"/>
                <a:cs typeface="Tahoma" panose="020B0604030504040204" pitchFamily="34" charset="0"/>
              </a:rPr>
              <a:t>Whether it is access to</a:t>
            </a:r>
            <a:r>
              <a:rPr lang="en-US" dirty="0">
                <a:latin typeface="Tahoma" panose="020B0604030504040204" pitchFamily="34" charset="0"/>
                <a:ea typeface="Tahoma" panose="020B0604030504040204" pitchFamily="34" charset="0"/>
                <a:cs typeface="Tahoma" panose="020B0604030504040204" pitchFamily="34" charset="0"/>
              </a:rPr>
              <a:t>:</a:t>
            </a:r>
          </a:p>
          <a:p>
            <a:pPr lvl="1" eaLnBrk="1" hangingPunct="1"/>
            <a:r>
              <a:rPr lang="en-US" sz="2000" dirty="0">
                <a:latin typeface="Tahoma" panose="020B0604030504040204" pitchFamily="34" charset="0"/>
                <a:ea typeface="Tahoma" panose="020B0604030504040204" pitchFamily="34" charset="0"/>
                <a:cs typeface="Tahoma" panose="020B0604030504040204" pitchFamily="34" charset="0"/>
              </a:rPr>
              <a:t>A quality education</a:t>
            </a:r>
          </a:p>
          <a:p>
            <a:pPr lvl="1" eaLnBrk="1" hangingPunct="1"/>
            <a:r>
              <a:rPr lang="en-US" sz="2000" dirty="0">
                <a:latin typeface="Tahoma" panose="020B0604030504040204" pitchFamily="34" charset="0"/>
                <a:ea typeface="Tahoma" panose="020B0604030504040204" pitchFamily="34" charset="0"/>
                <a:cs typeface="Tahoma" panose="020B0604030504040204" pitchFamily="34" charset="0"/>
              </a:rPr>
              <a:t>Effective transition from school to work</a:t>
            </a:r>
          </a:p>
          <a:p>
            <a:pPr lvl="1" eaLnBrk="1" hangingPunct="1"/>
            <a:r>
              <a:rPr lang="en-US" sz="2000" dirty="0">
                <a:latin typeface="Tahoma" panose="020B0604030504040204" pitchFamily="34" charset="0"/>
                <a:ea typeface="Tahoma" panose="020B0604030504040204" pitchFamily="34" charset="0"/>
                <a:cs typeface="Tahoma" panose="020B0604030504040204" pitchFamily="34" charset="0"/>
              </a:rPr>
              <a:t>Affordable (accessible) transportation, housing, (technology or long-term supports)</a:t>
            </a:r>
            <a:endParaRPr lang="en-US" sz="2000" b="1" dirty="0">
              <a:latin typeface="Tahoma" panose="020B0604030504040204" pitchFamily="34" charset="0"/>
              <a:ea typeface="Tahoma" panose="020B0604030504040204" pitchFamily="34" charset="0"/>
              <a:cs typeface="Tahoma" panose="020B0604030504040204" pitchFamily="34" charset="0"/>
            </a:endParaRPr>
          </a:p>
          <a:p>
            <a:pPr eaLnBrk="1" hangingPunct="1">
              <a:buClrTx/>
            </a:pPr>
            <a:r>
              <a:rPr lang="en-US" b="1" dirty="0">
                <a:latin typeface="Tahoma" panose="020B0604030504040204" pitchFamily="34" charset="0"/>
                <a:ea typeface="Tahoma" panose="020B0604030504040204" pitchFamily="34" charset="0"/>
                <a:cs typeface="Tahoma" panose="020B0604030504040204" pitchFamily="34" charset="0"/>
              </a:rPr>
              <a:t>Enduring poverty and lack of economic empowerment will:</a:t>
            </a:r>
          </a:p>
          <a:p>
            <a:pPr lvl="1" eaLnBrk="1" hangingPunct="1"/>
            <a:r>
              <a:rPr lang="en-US" sz="2000" dirty="0">
                <a:latin typeface="Tahoma" panose="020B0604030504040204" pitchFamily="34" charset="0"/>
                <a:ea typeface="Tahoma" panose="020B0604030504040204" pitchFamily="34" charset="0"/>
                <a:cs typeface="Tahoma" panose="020B0604030504040204" pitchFamily="34" charset="0"/>
              </a:rPr>
              <a:t>Diminish choices and quality of life within communities, and</a:t>
            </a:r>
          </a:p>
          <a:p>
            <a:pPr lvl="1" eaLnBrk="1" hangingPunct="1"/>
            <a:r>
              <a:rPr lang="en-US" sz="2000" dirty="0">
                <a:latin typeface="Tahoma" panose="020B0604030504040204" pitchFamily="34" charset="0"/>
                <a:ea typeface="Tahoma" panose="020B0604030504040204" pitchFamily="34" charset="0"/>
                <a:cs typeface="Tahoma" panose="020B0604030504040204" pitchFamily="34" charset="0"/>
              </a:rPr>
              <a:t>Singularly diminish freedom, opportunity and self-determination</a:t>
            </a:r>
          </a:p>
        </p:txBody>
      </p:sp>
      <p:sp>
        <p:nvSpPr>
          <p:cNvPr id="2" name="Slide Number Placeholder 1"/>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FACB3E1-20E2-D24F-8BE6-CB5F27E61535}" type="slidenum">
              <a:rPr kumimoji="0" lang="en-US" sz="1200" b="1" i="0" u="none" strike="noStrike" kern="1200" cap="none" spc="0" normalizeH="0" baseline="0" noProof="0" smtClean="0">
                <a:ln>
                  <a:noFill/>
                </a:ln>
                <a:solidFill>
                  <a:srgbClr val="FFFFFF"/>
                </a:solidFill>
                <a:effectLst/>
                <a:uLnTx/>
                <a:uFillTx/>
                <a:latin typeface="Arial" charset="0"/>
                <a:cs typeface="Arial" charset="0"/>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1" i="0" u="none" strike="noStrike" kern="1200" cap="none" spc="0" normalizeH="0" baseline="0" noProof="0" dirty="0">
              <a:ln>
                <a:noFill/>
              </a:ln>
              <a:solidFill>
                <a:srgbClr val="FFFFFF"/>
              </a:solidFill>
              <a:effectLst/>
              <a:uLnTx/>
              <a:uFillTx/>
              <a:latin typeface="Arial" charset="0"/>
              <a:cs typeface="Arial" charset="0"/>
            </a:endParaRPr>
          </a:p>
        </p:txBody>
      </p:sp>
    </p:spTree>
    <p:custDataLst>
      <p:tags r:id="rId1"/>
    </p:custDataLst>
    <p:extLst>
      <p:ext uri="{BB962C8B-B14F-4D97-AF65-F5344CB8AC3E}">
        <p14:creationId xmlns:p14="http://schemas.microsoft.com/office/powerpoint/2010/main" val="38207691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AutoShape 2"/>
          <p:cNvSpPr>
            <a:spLocks noGrp="1" noChangeArrowheads="1"/>
          </p:cNvSpPr>
          <p:nvPr>
            <p:ph type="title"/>
          </p:nvPr>
        </p:nvSpPr>
        <p:spPr bwMode="auto">
          <a:xfrm>
            <a:off x="282060" y="800099"/>
            <a:ext cx="8613460" cy="72529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rtlCol="0" anchor="t" anchorCtr="0" compatLnSpc="1">
            <a:prstTxWarp prst="textNoShape">
              <a:avLst/>
            </a:prstTxWarp>
            <a:normAutofit/>
          </a:bodyPr>
          <a:lstStyle/>
          <a:p>
            <a:pPr eaLnBrk="1" hangingPunct="1"/>
            <a:r>
              <a:rPr lang="en-US" b="1" dirty="0">
                <a:latin typeface="Tahoma" panose="020B0604030504040204" pitchFamily="34" charset="0"/>
                <a:ea typeface="Tahoma" panose="020B0604030504040204" pitchFamily="34" charset="0"/>
                <a:cs typeface="Tahoma" panose="020B0604030504040204" pitchFamily="34" charset="0"/>
              </a:rPr>
              <a:t>So, </a:t>
            </a:r>
            <a:r>
              <a:rPr lang="en-US" dirty="0">
                <a:latin typeface="Tahoma" panose="020B0604030504040204" pitchFamily="34" charset="0"/>
                <a:ea typeface="Tahoma" panose="020B0604030504040204" pitchFamily="34" charset="0"/>
                <a:cs typeface="Tahoma" panose="020B0604030504040204" pitchFamily="34" charset="0"/>
              </a:rPr>
              <a:t>W</a:t>
            </a:r>
            <a:r>
              <a:rPr lang="en-US" b="1" dirty="0">
                <a:latin typeface="Tahoma" panose="020B0604030504040204" pitchFamily="34" charset="0"/>
                <a:ea typeface="Tahoma" panose="020B0604030504040204" pitchFamily="34" charset="0"/>
                <a:cs typeface="Tahoma" panose="020B0604030504040204" pitchFamily="34" charset="0"/>
              </a:rPr>
              <a:t>hat’s the Barrier?</a:t>
            </a:r>
          </a:p>
        </p:txBody>
      </p:sp>
      <p:sp>
        <p:nvSpPr>
          <p:cNvPr id="30723" name="Rectangle 3"/>
          <p:cNvSpPr>
            <a:spLocks noGrp="1" noChangeArrowheads="1"/>
          </p:cNvSpPr>
          <p:nvPr>
            <p:ph idx="1"/>
          </p:nvPr>
        </p:nvSpPr>
        <p:spPr bwMode="auto">
          <a:xfrm>
            <a:off x="282060" y="1525395"/>
            <a:ext cx="7788514" cy="396100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rtlCol="0" anchor="t" anchorCtr="0" compatLnSpc="1">
            <a:prstTxWarp prst="textNoShape">
              <a:avLst/>
            </a:prstTxWarp>
            <a:noAutofit/>
          </a:bodyPr>
          <a:lstStyle/>
          <a:p>
            <a:pPr>
              <a:buClrTx/>
              <a:buFont typeface="Arial" charset="0"/>
              <a:buChar char="•"/>
            </a:pPr>
            <a:r>
              <a:rPr lang="en-US" dirty="0">
                <a:latin typeface="Tahoma" panose="020B0604030504040204" pitchFamily="34" charset="0"/>
                <a:ea typeface="Tahoma" panose="020B0604030504040204" pitchFamily="34" charset="0"/>
                <a:cs typeface="Tahoma" panose="020B0604030504040204" pitchFamily="34" charset="0"/>
              </a:rPr>
              <a:t>Public attitudes </a:t>
            </a:r>
          </a:p>
          <a:p>
            <a:pPr>
              <a:buClrTx/>
              <a:buFont typeface="Arial" charset="0"/>
              <a:buChar char="•"/>
            </a:pPr>
            <a:r>
              <a:rPr lang="en-US" dirty="0">
                <a:latin typeface="Tahoma" panose="020B0604030504040204" pitchFamily="34" charset="0"/>
                <a:ea typeface="Tahoma" panose="020B0604030504040204" pitchFamily="34" charset="0"/>
                <a:cs typeface="Tahoma" panose="020B0604030504040204" pitchFamily="34" charset="0"/>
              </a:rPr>
              <a:t>Low expectations of and within the disability community </a:t>
            </a:r>
          </a:p>
          <a:p>
            <a:pPr>
              <a:buClrTx/>
              <a:buFont typeface="Arial" charset="0"/>
              <a:buChar char="•"/>
            </a:pPr>
            <a:r>
              <a:rPr lang="en-US" dirty="0">
                <a:latin typeface="Tahoma" panose="020B0604030504040204" pitchFamily="34" charset="0"/>
                <a:ea typeface="Tahoma" panose="020B0604030504040204" pitchFamily="34" charset="0"/>
                <a:cs typeface="Tahoma" panose="020B0604030504040204" pitchFamily="34" charset="0"/>
              </a:rPr>
              <a:t>Current partnerships don’t support savings and building a financial future</a:t>
            </a:r>
          </a:p>
          <a:p>
            <a:pPr>
              <a:buClrTx/>
              <a:buFont typeface="Arial" charset="0"/>
              <a:buChar char="•"/>
            </a:pPr>
            <a:r>
              <a:rPr lang="en-US" dirty="0">
                <a:latin typeface="Tahoma" panose="020B0604030504040204" pitchFamily="34" charset="0"/>
                <a:ea typeface="Tahoma" panose="020B0604030504040204" pitchFamily="34" charset="0"/>
                <a:cs typeface="Tahoma" panose="020B0604030504040204" pitchFamily="34" charset="0"/>
              </a:rPr>
              <a:t>Regulations discourage saving for the future: retirement, emergencies, etc.</a:t>
            </a:r>
          </a:p>
        </p:txBody>
      </p:sp>
      <p:sp>
        <p:nvSpPr>
          <p:cNvPr id="2" name="Slide Number Placeholder 1"/>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FACB3E1-20E2-D24F-8BE6-CB5F27E61535}" type="slidenum">
              <a:rPr kumimoji="0" lang="en-US" sz="1200" b="1" i="0" u="none" strike="noStrike" kern="1200" cap="none" spc="0" normalizeH="0" baseline="0" noProof="0" smtClean="0">
                <a:ln>
                  <a:noFill/>
                </a:ln>
                <a:solidFill>
                  <a:srgbClr val="FFFFFF"/>
                </a:solidFill>
                <a:effectLst/>
                <a:uLnTx/>
                <a:uFillTx/>
                <a:latin typeface="Arial" charset="0"/>
                <a:cs typeface="Arial" charset="0"/>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1" i="0" u="none" strike="noStrike" kern="1200" cap="none" spc="0" normalizeH="0" baseline="0" noProof="0" dirty="0">
              <a:ln>
                <a:noFill/>
              </a:ln>
              <a:solidFill>
                <a:srgbClr val="FFFFFF"/>
              </a:solidFill>
              <a:effectLst/>
              <a:uLnTx/>
              <a:uFillTx/>
              <a:latin typeface="Arial" charset="0"/>
              <a:cs typeface="Arial" charset="0"/>
            </a:endParaRPr>
          </a:p>
        </p:txBody>
      </p:sp>
    </p:spTree>
    <p:custDataLst>
      <p:tags r:id="rId1"/>
    </p:custDataLst>
    <p:extLst>
      <p:ext uri="{BB962C8B-B14F-4D97-AF65-F5344CB8AC3E}">
        <p14:creationId xmlns:p14="http://schemas.microsoft.com/office/powerpoint/2010/main" val="37514637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AutoShape 2"/>
          <p:cNvSpPr>
            <a:spLocks noGrp="1" noChangeArrowheads="1"/>
          </p:cNvSpPr>
          <p:nvPr>
            <p:ph type="title"/>
          </p:nvPr>
        </p:nvSpPr>
        <p:spPr bwMode="auto">
          <a:xfrm>
            <a:off x="229996" y="834625"/>
            <a:ext cx="8665523" cy="56554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rtlCol="0" anchor="t" anchorCtr="0" compatLnSpc="1">
            <a:prstTxWarp prst="textNoShape">
              <a:avLst/>
            </a:prstTxWarp>
            <a:noAutofit/>
          </a:bodyPr>
          <a:lstStyle/>
          <a:p>
            <a:pPr marL="18121313" indent="-18121313"/>
            <a:r>
              <a:rPr lang="en-US" b="1" dirty="0">
                <a:latin typeface="Tahoma" panose="020B0604030504040204" pitchFamily="34" charset="0"/>
                <a:ea typeface="Tahoma" panose="020B0604030504040204" pitchFamily="34" charset="0"/>
                <a:cs typeface="Tahoma" panose="020B0604030504040204" pitchFamily="34" charset="0"/>
              </a:rPr>
              <a:t>Create New Expectations</a:t>
            </a:r>
          </a:p>
        </p:txBody>
      </p:sp>
      <p:sp>
        <p:nvSpPr>
          <p:cNvPr id="32771" name="Rectangle 4"/>
          <p:cNvSpPr>
            <a:spLocks noGrp="1" noChangeArrowheads="1"/>
          </p:cNvSpPr>
          <p:nvPr>
            <p:ph idx="1"/>
          </p:nvPr>
        </p:nvSpPr>
        <p:spPr bwMode="auto">
          <a:xfrm>
            <a:off x="229997" y="1551165"/>
            <a:ext cx="7979726" cy="324234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rtlCol="0" anchor="t" anchorCtr="0" compatLnSpc="1">
            <a:prstTxWarp prst="textNoShape">
              <a:avLst/>
            </a:prstTxWarp>
            <a:noAutofit/>
          </a:bodyPr>
          <a:lstStyle/>
          <a:p>
            <a:pPr marL="400050" indent="-400050">
              <a:lnSpc>
                <a:spcPct val="80000"/>
              </a:lnSpc>
              <a:buClrTx/>
            </a:pPr>
            <a:r>
              <a:rPr lang="en-US" dirty="0">
                <a:latin typeface="Tahoma" panose="020B0604030504040204" pitchFamily="34" charset="0"/>
                <a:ea typeface="Tahoma" panose="020B0604030504040204" pitchFamily="34" charset="0"/>
                <a:cs typeface="Tahoma" panose="020B0604030504040204" pitchFamily="34" charset="0"/>
              </a:rPr>
              <a:t>Assume all people want to better their lives.</a:t>
            </a:r>
          </a:p>
          <a:p>
            <a:pPr marL="400050" indent="-400050">
              <a:lnSpc>
                <a:spcPct val="80000"/>
              </a:lnSpc>
              <a:buClrTx/>
            </a:pPr>
            <a:r>
              <a:rPr lang="en-US" dirty="0">
                <a:latin typeface="Tahoma" panose="020B0604030504040204" pitchFamily="34" charset="0"/>
                <a:ea typeface="Tahoma" panose="020B0604030504040204" pitchFamily="34" charset="0"/>
                <a:cs typeface="Tahoma" panose="020B0604030504040204" pitchFamily="34" charset="0"/>
              </a:rPr>
              <a:t>Engage people with disabilities in the conversation.</a:t>
            </a:r>
            <a:endParaRPr lang="en-US" i="1" dirty="0">
              <a:latin typeface="Tahoma" panose="020B0604030504040204" pitchFamily="34" charset="0"/>
              <a:ea typeface="Tahoma" panose="020B0604030504040204" pitchFamily="34" charset="0"/>
              <a:cs typeface="Tahoma" panose="020B0604030504040204" pitchFamily="34" charset="0"/>
            </a:endParaRPr>
          </a:p>
          <a:p>
            <a:pPr marL="400050" indent="-400050">
              <a:lnSpc>
                <a:spcPct val="80000"/>
              </a:lnSpc>
              <a:buClrTx/>
            </a:pPr>
            <a:r>
              <a:rPr lang="en-US" dirty="0">
                <a:latin typeface="Tahoma" panose="020B0604030504040204" pitchFamily="34" charset="0"/>
                <a:ea typeface="Tahoma" panose="020B0604030504040204" pitchFamily="34" charset="0"/>
                <a:cs typeface="Tahoma" panose="020B0604030504040204" pitchFamily="34" charset="0"/>
              </a:rPr>
              <a:t>Provide </a:t>
            </a:r>
            <a:r>
              <a:rPr lang="en-US" i="1" dirty="0">
                <a:latin typeface="Tahoma" panose="020B0604030504040204" pitchFamily="34" charset="0"/>
                <a:ea typeface="Tahoma" panose="020B0604030504040204" pitchFamily="34" charset="0"/>
                <a:cs typeface="Tahoma" panose="020B0604030504040204" pitchFamily="34" charset="0"/>
              </a:rPr>
              <a:t>simplified</a:t>
            </a:r>
            <a:r>
              <a:rPr lang="en-US" dirty="0">
                <a:latin typeface="Tahoma" panose="020B0604030504040204" pitchFamily="34" charset="0"/>
                <a:ea typeface="Tahoma" panose="020B0604030504040204" pitchFamily="34" charset="0"/>
                <a:cs typeface="Tahoma" panose="020B0604030504040204" pitchFamily="34" charset="0"/>
              </a:rPr>
              <a:t> opportunities for individuals to improve their financial stability.</a:t>
            </a:r>
          </a:p>
          <a:p>
            <a:pPr marL="400050" indent="-400050">
              <a:lnSpc>
                <a:spcPct val="80000"/>
              </a:lnSpc>
              <a:buClrTx/>
            </a:pPr>
            <a:r>
              <a:rPr lang="en-US" dirty="0">
                <a:latin typeface="Tahoma" panose="020B0604030504040204" pitchFamily="34" charset="0"/>
                <a:ea typeface="Tahoma" panose="020B0604030504040204" pitchFamily="34" charset="0"/>
                <a:cs typeface="Tahoma" panose="020B0604030504040204" pitchFamily="34" charset="0"/>
              </a:rPr>
              <a:t>Acknowledge the limited financial literacy of all Americans, including those with disabilities.</a:t>
            </a:r>
          </a:p>
          <a:p>
            <a:pPr marL="400050" indent="-400050">
              <a:lnSpc>
                <a:spcPct val="80000"/>
              </a:lnSpc>
              <a:buClrTx/>
            </a:pPr>
            <a:r>
              <a:rPr lang="en-US" dirty="0">
                <a:latin typeface="Tahoma" panose="020B0604030504040204" pitchFamily="34" charset="0"/>
                <a:ea typeface="Tahoma" panose="020B0604030504040204" pitchFamily="34" charset="0"/>
                <a:cs typeface="Tahoma" panose="020B0604030504040204" pitchFamily="34" charset="0"/>
              </a:rPr>
              <a:t>Just as you assume competence, assume the desire to live beyond poverty.</a:t>
            </a:r>
          </a:p>
          <a:p>
            <a:pPr marL="400050" indent="-400050">
              <a:lnSpc>
                <a:spcPct val="80000"/>
              </a:lnSpc>
              <a:buClrTx/>
            </a:pPr>
            <a:r>
              <a:rPr lang="en-US" dirty="0">
                <a:latin typeface="Tahoma" panose="020B0604030504040204" pitchFamily="34" charset="0"/>
                <a:ea typeface="Tahoma" panose="020B0604030504040204" pitchFamily="34" charset="0"/>
                <a:cs typeface="Tahoma" panose="020B0604030504040204" pitchFamily="34" charset="0"/>
              </a:rPr>
              <a:t>Expect the systems to adjust to support this movement.</a:t>
            </a:r>
          </a:p>
        </p:txBody>
      </p:sp>
      <p:sp>
        <p:nvSpPr>
          <p:cNvPr id="2" name="Slide Number Placeholder 1"/>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FACB3E1-20E2-D24F-8BE6-CB5F27E61535}" type="slidenum">
              <a:rPr kumimoji="0" lang="en-US" sz="1200" b="1" i="0" u="none" strike="noStrike" kern="1200" cap="none" spc="0" normalizeH="0" baseline="0" noProof="0" smtClean="0">
                <a:ln>
                  <a:noFill/>
                </a:ln>
                <a:solidFill>
                  <a:srgbClr val="FFFFFF"/>
                </a:solidFill>
                <a:effectLst/>
                <a:uLnTx/>
                <a:uFillTx/>
                <a:latin typeface="Arial" charset="0"/>
                <a:cs typeface="Arial" charset="0"/>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1" i="0" u="none" strike="noStrike" kern="1200" cap="none" spc="0" normalizeH="0" baseline="0" noProof="0" dirty="0">
              <a:ln>
                <a:noFill/>
              </a:ln>
              <a:solidFill>
                <a:srgbClr val="FFFFFF"/>
              </a:solidFill>
              <a:effectLst/>
              <a:uLnTx/>
              <a:uFillTx/>
              <a:latin typeface="Arial" charset="0"/>
              <a:cs typeface="Arial" charset="0"/>
            </a:endParaRPr>
          </a:p>
        </p:txBody>
      </p:sp>
    </p:spTree>
    <p:custDataLst>
      <p:tags r:id="rId1"/>
    </p:custDataLst>
    <p:extLst>
      <p:ext uri="{BB962C8B-B14F-4D97-AF65-F5344CB8AC3E}">
        <p14:creationId xmlns:p14="http://schemas.microsoft.com/office/powerpoint/2010/main" val="1665567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17370-5271-BD25-ED1F-1AE4C6239407}"/>
              </a:ext>
            </a:extLst>
          </p:cNvPr>
          <p:cNvSpPr>
            <a:spLocks noGrp="1"/>
          </p:cNvSpPr>
          <p:nvPr>
            <p:ph type="title"/>
          </p:nvPr>
        </p:nvSpPr>
        <p:spPr>
          <a:xfrm>
            <a:off x="120014" y="689554"/>
            <a:ext cx="8903969" cy="640080"/>
          </a:xfrm>
        </p:spPr>
        <p:txBody>
          <a:bodyPr>
            <a:normAutofit fontScale="90000"/>
          </a:bodyPr>
          <a:lstStyle/>
          <a:p>
            <a:r>
              <a:rPr lang="en-US" dirty="0"/>
              <a:t>Five Key Strategies for Building Financial Wellness</a:t>
            </a:r>
          </a:p>
        </p:txBody>
      </p:sp>
      <p:sp>
        <p:nvSpPr>
          <p:cNvPr id="4" name="Slide Number Placeholder 3">
            <a:extLst>
              <a:ext uri="{FF2B5EF4-FFF2-40B4-BE49-F238E27FC236}">
                <a16:creationId xmlns:a16="http://schemas.microsoft.com/office/drawing/2014/main" id="{013DB45C-A9FC-3E79-5A5F-30ED5187A37A}"/>
              </a:ext>
              <a:ext uri="{C183D7F6-B498-43B3-948B-1728B52AA6E4}">
                <adec:decorative xmlns:adec="http://schemas.microsoft.com/office/drawing/2017/decorative" val="1"/>
              </a:ext>
            </a:extLst>
          </p:cNvPr>
          <p:cNvSpPr>
            <a:spLocks noGrp="1"/>
          </p:cNvSpPr>
          <p:nvPr>
            <p:ph type="sldNum" sz="quarter" idx="10"/>
          </p:nvPr>
        </p:nvSpPr>
        <p:spPr/>
        <p:txBody>
          <a:bodyPr/>
          <a:lstStyle/>
          <a:p>
            <a:fld id="{4FACB3E1-20E2-D24F-8BE6-CB5F27E61535}" type="slidenum">
              <a:rPr lang="en-US" smtClean="0"/>
              <a:pPr/>
              <a:t>19</a:t>
            </a:fld>
            <a:endParaRPr lang="en-US" dirty="0"/>
          </a:p>
        </p:txBody>
      </p:sp>
      <p:pic>
        <p:nvPicPr>
          <p:cNvPr id="3" name="Picture 2" descr="A circular arrow with the strategies Benefits Planning and Work Supports, Employment, Free Tax Preparation, Financial Education/Financial Coaching, Asset Development, all pointing to the word Goal">
            <a:extLst>
              <a:ext uri="{FF2B5EF4-FFF2-40B4-BE49-F238E27FC236}">
                <a16:creationId xmlns:a16="http://schemas.microsoft.com/office/drawing/2014/main" id="{7312EE08-44C1-A7D1-4178-2E27BE9E0CCB}"/>
              </a:ext>
            </a:extLst>
          </p:cNvPr>
          <p:cNvPicPr>
            <a:picLocks noChangeAspect="1"/>
          </p:cNvPicPr>
          <p:nvPr/>
        </p:nvPicPr>
        <p:blipFill>
          <a:blip r:embed="rId2"/>
          <a:stretch>
            <a:fillRect/>
          </a:stretch>
        </p:blipFill>
        <p:spPr>
          <a:xfrm>
            <a:off x="2057180" y="1431234"/>
            <a:ext cx="5029636" cy="4663844"/>
          </a:xfrm>
          <a:prstGeom prst="rect">
            <a:avLst/>
          </a:prstGeom>
        </p:spPr>
      </p:pic>
    </p:spTree>
    <p:extLst>
      <p:ext uri="{BB962C8B-B14F-4D97-AF65-F5344CB8AC3E}">
        <p14:creationId xmlns:p14="http://schemas.microsoft.com/office/powerpoint/2010/main" val="2151957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le 1"/>
          <p:cNvSpPr>
            <a:spLocks noGrp="1"/>
          </p:cNvSpPr>
          <p:nvPr>
            <p:ph type="title"/>
          </p:nvPr>
        </p:nvSpPr>
        <p:spPr/>
        <p:txBody>
          <a:bodyPr>
            <a:normAutofit/>
          </a:bodyPr>
          <a:lstStyle/>
          <a:p>
            <a:pPr eaLnBrk="1" hangingPunct="1"/>
            <a:r>
              <a:rPr lang="en-US" dirty="0"/>
              <a:t>Welcome &amp; Housekeeping</a:t>
            </a:r>
          </a:p>
        </p:txBody>
      </p:sp>
      <p:sp>
        <p:nvSpPr>
          <p:cNvPr id="9218" name="Content Placeholder 2"/>
          <p:cNvSpPr>
            <a:spLocks noGrp="1"/>
          </p:cNvSpPr>
          <p:nvPr>
            <p:ph idx="1"/>
          </p:nvPr>
        </p:nvSpPr>
        <p:spPr>
          <a:xfrm>
            <a:off x="281940" y="1840283"/>
            <a:ext cx="8540115" cy="3196259"/>
          </a:xfrm>
        </p:spPr>
        <p:txBody>
          <a:bodyPr>
            <a:noAutofit/>
          </a:bodyPr>
          <a:lstStyle/>
          <a:p>
            <a:pPr lvl="1">
              <a:buFont typeface="Arial" panose="020B0604020202020204" pitchFamily="34" charset="0"/>
              <a:buChar char="•"/>
            </a:pPr>
            <a:r>
              <a:rPr lang="en-US" sz="2000" dirty="0"/>
              <a:t>Introduction</a:t>
            </a:r>
          </a:p>
          <a:p>
            <a:pPr lvl="1">
              <a:buFont typeface="Arial" panose="020B0604020202020204" pitchFamily="34" charset="0"/>
              <a:buChar char="•"/>
            </a:pPr>
            <a:r>
              <a:rPr lang="en-US" sz="2000" dirty="0"/>
              <a:t>Sign-in</a:t>
            </a:r>
          </a:p>
        </p:txBody>
      </p:sp>
      <p:sp>
        <p:nvSpPr>
          <p:cNvPr id="2" name="Slide Number Placeholder 1"/>
          <p:cNvSpPr>
            <a:spLocks noGrp="1"/>
          </p:cNvSpPr>
          <p:nvPr>
            <p:ph type="sldNum" sz="quarter" idx="10"/>
          </p:nvPr>
        </p:nvSpPr>
        <p:spPr/>
        <p:txBody>
          <a:bodyPr/>
          <a:lstStyle/>
          <a:p>
            <a:fld id="{4FACB3E1-20E2-D24F-8BE6-CB5F27E61535}" type="slidenum">
              <a:rPr lang="en-US" smtClean="0"/>
              <a:pPr/>
              <a:t>2</a:t>
            </a:fld>
            <a:endParaRPr lang="en-US" dirty="0"/>
          </a:p>
        </p:txBody>
      </p:sp>
    </p:spTree>
    <p:custDataLst>
      <p:tags r:id="rId1"/>
    </p:custDataLst>
    <p:extLst>
      <p:ext uri="{BB962C8B-B14F-4D97-AF65-F5344CB8AC3E}">
        <p14:creationId xmlns:p14="http://schemas.microsoft.com/office/powerpoint/2010/main" val="20190586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7A1B9-ED60-C718-7B58-BB9ABB650C83}"/>
              </a:ext>
            </a:extLst>
          </p:cNvPr>
          <p:cNvSpPr>
            <a:spLocks noGrp="1"/>
          </p:cNvSpPr>
          <p:nvPr>
            <p:ph type="title"/>
          </p:nvPr>
        </p:nvSpPr>
        <p:spPr/>
        <p:txBody>
          <a:bodyPr/>
          <a:lstStyle/>
          <a:p>
            <a:r>
              <a:rPr lang="en-US" dirty="0"/>
              <a:t>Benefits Planning &amp; Work Supports</a:t>
            </a:r>
          </a:p>
        </p:txBody>
      </p:sp>
      <p:sp>
        <p:nvSpPr>
          <p:cNvPr id="3" name="Content Placeholder 2">
            <a:extLst>
              <a:ext uri="{FF2B5EF4-FFF2-40B4-BE49-F238E27FC236}">
                <a16:creationId xmlns:a16="http://schemas.microsoft.com/office/drawing/2014/main" id="{CDF5C8D0-BBBB-C3E0-9073-D44156C144DC}"/>
              </a:ext>
            </a:extLst>
          </p:cNvPr>
          <p:cNvSpPr>
            <a:spLocks noGrp="1"/>
          </p:cNvSpPr>
          <p:nvPr>
            <p:ph idx="1"/>
          </p:nvPr>
        </p:nvSpPr>
        <p:spPr/>
        <p:txBody>
          <a:bodyPr/>
          <a:lstStyle/>
          <a:p>
            <a:pPr marL="0" indent="0">
              <a:buNone/>
            </a:pPr>
            <a:r>
              <a:rPr lang="en-US" dirty="0"/>
              <a:t>It is important to look at all </a:t>
            </a:r>
            <a:r>
              <a:rPr lang="en-US" b="1" dirty="0"/>
              <a:t>public benefits </a:t>
            </a:r>
            <a:r>
              <a:rPr lang="en-US" dirty="0"/>
              <a:t>an individual receives and those they might be eligible for. It’s also important to consider the </a:t>
            </a:r>
            <a:r>
              <a:rPr lang="en-US" b="1" dirty="0"/>
              <a:t>work supports </a:t>
            </a:r>
            <a:r>
              <a:rPr lang="en-US" dirty="0"/>
              <a:t>attached to each. </a:t>
            </a:r>
          </a:p>
          <a:p>
            <a:r>
              <a:rPr lang="en-US" b="1" dirty="0"/>
              <a:t>Public Benefits </a:t>
            </a:r>
            <a:r>
              <a:rPr lang="en-US" dirty="0"/>
              <a:t>– made available by federal, state or local government to assist people who need help with food, healthcare, housing and day-to-day-expenses. </a:t>
            </a:r>
          </a:p>
          <a:p>
            <a:r>
              <a:rPr lang="en-US" b="1" dirty="0"/>
              <a:t>SSA Work Supports </a:t>
            </a:r>
            <a:r>
              <a:rPr lang="en-US" dirty="0"/>
              <a:t>– for SSI and SSDI disability beneficiaries. Work supports can lead to an increase in employment earnings, job retention and career development. There are a variety of work supports available to individuals if they qualify.</a:t>
            </a:r>
          </a:p>
          <a:p>
            <a:pPr marL="0" indent="0">
              <a:buNone/>
            </a:pPr>
            <a:r>
              <a:rPr lang="en-US" dirty="0"/>
              <a:t>We will learn more about Benefits Planning and Work Supports in later modules. </a:t>
            </a:r>
          </a:p>
        </p:txBody>
      </p:sp>
      <p:sp>
        <p:nvSpPr>
          <p:cNvPr id="4" name="Slide Number Placeholder 3">
            <a:extLst>
              <a:ext uri="{FF2B5EF4-FFF2-40B4-BE49-F238E27FC236}">
                <a16:creationId xmlns:a16="http://schemas.microsoft.com/office/drawing/2014/main" id="{EA52A6FC-74E7-7999-7CBA-A48B510B1EAA}"/>
              </a:ext>
            </a:extLst>
          </p:cNvPr>
          <p:cNvSpPr>
            <a:spLocks noGrp="1"/>
          </p:cNvSpPr>
          <p:nvPr>
            <p:ph type="sldNum" sz="quarter" idx="10"/>
          </p:nvPr>
        </p:nvSpPr>
        <p:spPr/>
        <p:txBody>
          <a:bodyPr/>
          <a:lstStyle/>
          <a:p>
            <a:fld id="{4FACB3E1-20E2-D24F-8BE6-CB5F27E61535}" type="slidenum">
              <a:rPr lang="en-US" smtClean="0"/>
              <a:pPr/>
              <a:t>20</a:t>
            </a:fld>
            <a:endParaRPr lang="en-US" dirty="0"/>
          </a:p>
        </p:txBody>
      </p:sp>
    </p:spTree>
    <p:extLst>
      <p:ext uri="{BB962C8B-B14F-4D97-AF65-F5344CB8AC3E}">
        <p14:creationId xmlns:p14="http://schemas.microsoft.com/office/powerpoint/2010/main" val="36606568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7A1B9-ED60-C718-7B58-BB9ABB650C83}"/>
              </a:ext>
            </a:extLst>
          </p:cNvPr>
          <p:cNvSpPr>
            <a:spLocks noGrp="1"/>
          </p:cNvSpPr>
          <p:nvPr>
            <p:ph type="title"/>
          </p:nvPr>
        </p:nvSpPr>
        <p:spPr/>
        <p:txBody>
          <a:bodyPr/>
          <a:lstStyle/>
          <a:p>
            <a:r>
              <a:rPr lang="en-US" dirty="0"/>
              <a:t>Employment</a:t>
            </a:r>
          </a:p>
        </p:txBody>
      </p:sp>
      <p:sp>
        <p:nvSpPr>
          <p:cNvPr id="3" name="Content Placeholder 2">
            <a:extLst>
              <a:ext uri="{FF2B5EF4-FFF2-40B4-BE49-F238E27FC236}">
                <a16:creationId xmlns:a16="http://schemas.microsoft.com/office/drawing/2014/main" id="{CDF5C8D0-BBBB-C3E0-9073-D44156C144DC}"/>
              </a:ext>
            </a:extLst>
          </p:cNvPr>
          <p:cNvSpPr>
            <a:spLocks noGrp="1"/>
          </p:cNvSpPr>
          <p:nvPr>
            <p:ph idx="1"/>
          </p:nvPr>
        </p:nvSpPr>
        <p:spPr/>
        <p:txBody>
          <a:bodyPr/>
          <a:lstStyle/>
          <a:p>
            <a:pPr marL="0" indent="0">
              <a:buNone/>
            </a:pPr>
            <a:r>
              <a:rPr lang="en-US" dirty="0"/>
              <a:t>Once an individual understands benefits planning and available work supports, this can lead to better employment outcomes. Employment helps build our wealth. There are different types of employment.</a:t>
            </a:r>
          </a:p>
          <a:p>
            <a:pPr lvl="1">
              <a:buFont typeface="Arial" panose="020B0604020202020204" pitchFamily="34" charset="0"/>
              <a:buChar char="•"/>
            </a:pPr>
            <a:r>
              <a:rPr lang="en-US" sz="2000" dirty="0"/>
              <a:t>Full-time</a:t>
            </a:r>
          </a:p>
          <a:p>
            <a:pPr lvl="1">
              <a:buFont typeface="Arial" panose="020B0604020202020204" pitchFamily="34" charset="0"/>
              <a:buChar char="•"/>
            </a:pPr>
            <a:r>
              <a:rPr lang="en-US" sz="2000" dirty="0"/>
              <a:t>Part-time</a:t>
            </a:r>
          </a:p>
          <a:p>
            <a:pPr lvl="1">
              <a:buFont typeface="Arial" panose="020B0604020202020204" pitchFamily="34" charset="0"/>
              <a:buChar char="•"/>
            </a:pPr>
            <a:r>
              <a:rPr lang="en-US" sz="2000" dirty="0"/>
              <a:t>Self-Employment</a:t>
            </a:r>
          </a:p>
          <a:p>
            <a:pPr lvl="1">
              <a:buFont typeface="Arial" panose="020B0604020202020204" pitchFamily="34" charset="0"/>
              <a:buChar char="•"/>
            </a:pPr>
            <a:r>
              <a:rPr lang="en-US" sz="2000" dirty="0"/>
              <a:t>Competitive Employment</a:t>
            </a:r>
          </a:p>
          <a:p>
            <a:pPr lvl="1">
              <a:buFont typeface="Arial" panose="020B0604020202020204" pitchFamily="34" charset="0"/>
              <a:buChar char="•"/>
            </a:pPr>
            <a:r>
              <a:rPr lang="en-US" sz="2000" dirty="0"/>
              <a:t>Customized Employment</a:t>
            </a:r>
          </a:p>
          <a:p>
            <a:pPr lvl="1">
              <a:buFont typeface="Arial" panose="020B0604020202020204" pitchFamily="34" charset="0"/>
              <a:buChar char="•"/>
            </a:pPr>
            <a:r>
              <a:rPr lang="en-US" sz="2000" dirty="0"/>
              <a:t>Supported Employment</a:t>
            </a:r>
          </a:p>
          <a:p>
            <a:pPr lvl="1">
              <a:buFont typeface="Arial" panose="020B0604020202020204" pitchFamily="34" charset="0"/>
              <a:buChar char="•"/>
            </a:pPr>
            <a:r>
              <a:rPr lang="en-US" sz="2000" dirty="0"/>
              <a:t>Work Study</a:t>
            </a:r>
          </a:p>
          <a:p>
            <a:pPr marL="0" indent="0">
              <a:buNone/>
            </a:pPr>
            <a:r>
              <a:rPr lang="en-US" dirty="0"/>
              <a:t>We will learn more about Employment in later modules. </a:t>
            </a:r>
          </a:p>
        </p:txBody>
      </p:sp>
      <p:sp>
        <p:nvSpPr>
          <p:cNvPr id="4" name="Slide Number Placeholder 3">
            <a:extLst>
              <a:ext uri="{FF2B5EF4-FFF2-40B4-BE49-F238E27FC236}">
                <a16:creationId xmlns:a16="http://schemas.microsoft.com/office/drawing/2014/main" id="{EA52A6FC-74E7-7999-7CBA-A48B510B1EAA}"/>
              </a:ext>
            </a:extLst>
          </p:cNvPr>
          <p:cNvSpPr>
            <a:spLocks noGrp="1"/>
          </p:cNvSpPr>
          <p:nvPr>
            <p:ph type="sldNum" sz="quarter" idx="10"/>
          </p:nvPr>
        </p:nvSpPr>
        <p:spPr/>
        <p:txBody>
          <a:bodyPr/>
          <a:lstStyle/>
          <a:p>
            <a:fld id="{4FACB3E1-20E2-D24F-8BE6-CB5F27E61535}" type="slidenum">
              <a:rPr lang="en-US" smtClean="0"/>
              <a:pPr/>
              <a:t>21</a:t>
            </a:fld>
            <a:endParaRPr lang="en-US" dirty="0"/>
          </a:p>
        </p:txBody>
      </p:sp>
    </p:spTree>
    <p:extLst>
      <p:ext uri="{BB962C8B-B14F-4D97-AF65-F5344CB8AC3E}">
        <p14:creationId xmlns:p14="http://schemas.microsoft.com/office/powerpoint/2010/main" val="42717119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7A1B9-ED60-C718-7B58-BB9ABB650C83}"/>
              </a:ext>
            </a:extLst>
          </p:cNvPr>
          <p:cNvSpPr>
            <a:spLocks noGrp="1"/>
          </p:cNvSpPr>
          <p:nvPr>
            <p:ph type="title"/>
          </p:nvPr>
        </p:nvSpPr>
        <p:spPr/>
        <p:txBody>
          <a:bodyPr/>
          <a:lstStyle/>
          <a:p>
            <a:r>
              <a:rPr lang="en-US" dirty="0"/>
              <a:t>Free Tax Preparation Services</a:t>
            </a:r>
          </a:p>
        </p:txBody>
      </p:sp>
      <p:sp>
        <p:nvSpPr>
          <p:cNvPr id="3" name="Content Placeholder 2">
            <a:extLst>
              <a:ext uri="{FF2B5EF4-FFF2-40B4-BE49-F238E27FC236}">
                <a16:creationId xmlns:a16="http://schemas.microsoft.com/office/drawing/2014/main" id="{CDF5C8D0-BBBB-C3E0-9073-D44156C144DC}"/>
              </a:ext>
            </a:extLst>
          </p:cNvPr>
          <p:cNvSpPr>
            <a:spLocks noGrp="1"/>
          </p:cNvSpPr>
          <p:nvPr>
            <p:ph idx="1"/>
          </p:nvPr>
        </p:nvSpPr>
        <p:spPr/>
        <p:txBody>
          <a:bodyPr>
            <a:normAutofit/>
          </a:bodyPr>
          <a:lstStyle/>
          <a:p>
            <a:pPr marL="0" indent="0">
              <a:buNone/>
            </a:pPr>
            <a:r>
              <a:rPr lang="en-US" dirty="0"/>
              <a:t>People with disabilities often think they don’t need to file taxes due to low wages or they are afraid to receive a refund that would impact their public benefits. As a result, many people with disabilities do not receive a tax refund that could help them. They also miss out on many tax credits like the Earned Income Tax Credit and the Saver’s Credit. </a:t>
            </a:r>
          </a:p>
          <a:p>
            <a:pPr marL="0" indent="0">
              <a:buNone/>
            </a:pPr>
            <a:r>
              <a:rPr lang="en-US" dirty="0"/>
              <a:t>During the COVID pandemic, many people received missing stimulus checks by filing their income tax returns. Others have yet to receive stimulus checks because they have not filed taxes. (It’s not too late as returns may be amended going back three years.) Many people are eligible for free tax preparation services by IRS-trained volunteers, saving people hundreds of dollars. </a:t>
            </a:r>
          </a:p>
          <a:p>
            <a:pPr marL="0" indent="0">
              <a:buNone/>
            </a:pPr>
            <a:r>
              <a:rPr lang="en-US" dirty="0"/>
              <a:t>We will learn more about free tax preparation and favorable tax credits. </a:t>
            </a:r>
          </a:p>
        </p:txBody>
      </p:sp>
      <p:sp>
        <p:nvSpPr>
          <p:cNvPr id="4" name="Slide Number Placeholder 3">
            <a:extLst>
              <a:ext uri="{FF2B5EF4-FFF2-40B4-BE49-F238E27FC236}">
                <a16:creationId xmlns:a16="http://schemas.microsoft.com/office/drawing/2014/main" id="{EA52A6FC-74E7-7999-7CBA-A48B510B1EAA}"/>
              </a:ext>
            </a:extLst>
          </p:cNvPr>
          <p:cNvSpPr>
            <a:spLocks noGrp="1"/>
          </p:cNvSpPr>
          <p:nvPr>
            <p:ph type="sldNum" sz="quarter" idx="10"/>
          </p:nvPr>
        </p:nvSpPr>
        <p:spPr/>
        <p:txBody>
          <a:bodyPr/>
          <a:lstStyle/>
          <a:p>
            <a:fld id="{4FACB3E1-20E2-D24F-8BE6-CB5F27E61535}" type="slidenum">
              <a:rPr lang="en-US" smtClean="0"/>
              <a:pPr/>
              <a:t>22</a:t>
            </a:fld>
            <a:endParaRPr lang="en-US" dirty="0"/>
          </a:p>
        </p:txBody>
      </p:sp>
    </p:spTree>
    <p:extLst>
      <p:ext uri="{BB962C8B-B14F-4D97-AF65-F5344CB8AC3E}">
        <p14:creationId xmlns:p14="http://schemas.microsoft.com/office/powerpoint/2010/main" val="15576066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7A1B9-ED60-C718-7B58-BB9ABB650C83}"/>
              </a:ext>
            </a:extLst>
          </p:cNvPr>
          <p:cNvSpPr>
            <a:spLocks noGrp="1"/>
          </p:cNvSpPr>
          <p:nvPr>
            <p:ph type="title"/>
          </p:nvPr>
        </p:nvSpPr>
        <p:spPr/>
        <p:txBody>
          <a:bodyPr/>
          <a:lstStyle/>
          <a:p>
            <a:r>
              <a:rPr lang="en-US" dirty="0"/>
              <a:t>Financial Education/Financial Coaching</a:t>
            </a:r>
          </a:p>
        </p:txBody>
      </p:sp>
      <p:sp>
        <p:nvSpPr>
          <p:cNvPr id="3" name="Content Placeholder 2">
            <a:extLst>
              <a:ext uri="{FF2B5EF4-FFF2-40B4-BE49-F238E27FC236}">
                <a16:creationId xmlns:a16="http://schemas.microsoft.com/office/drawing/2014/main" id="{CDF5C8D0-BBBB-C3E0-9073-D44156C144DC}"/>
              </a:ext>
            </a:extLst>
          </p:cNvPr>
          <p:cNvSpPr>
            <a:spLocks noGrp="1"/>
          </p:cNvSpPr>
          <p:nvPr>
            <p:ph idx="1"/>
          </p:nvPr>
        </p:nvSpPr>
        <p:spPr>
          <a:xfrm>
            <a:off x="260032" y="1751309"/>
            <a:ext cx="8623935" cy="3682084"/>
          </a:xfrm>
        </p:spPr>
        <p:txBody>
          <a:bodyPr>
            <a:normAutofit/>
          </a:bodyPr>
          <a:lstStyle/>
          <a:p>
            <a:pPr marL="0" indent="0">
              <a:buNone/>
            </a:pPr>
            <a:r>
              <a:rPr lang="en-US" b="1" dirty="0"/>
              <a:t>Financial Education </a:t>
            </a:r>
            <a:r>
              <a:rPr lang="en-US" dirty="0"/>
              <a:t>is the possession of knowledge and the understanding of financial matters.</a:t>
            </a:r>
          </a:p>
          <a:p>
            <a:pPr marL="0" indent="0">
              <a:buNone/>
            </a:pPr>
            <a:r>
              <a:rPr lang="en-US" b="1" dirty="0"/>
              <a:t>Financial Coaching </a:t>
            </a:r>
            <a:r>
              <a:rPr lang="en-US" dirty="0"/>
              <a:t>is working with a financial coach to assist in achieving financial goals. </a:t>
            </a:r>
          </a:p>
          <a:p>
            <a:pPr marL="0" indent="0">
              <a:buNone/>
            </a:pPr>
            <a:r>
              <a:rPr lang="en-US" dirty="0"/>
              <a:t>We will gain knowledge and understanding of finances that are needed to build financial wellness in each module. </a:t>
            </a:r>
          </a:p>
        </p:txBody>
      </p:sp>
      <p:sp>
        <p:nvSpPr>
          <p:cNvPr id="4" name="Slide Number Placeholder 3">
            <a:extLst>
              <a:ext uri="{FF2B5EF4-FFF2-40B4-BE49-F238E27FC236}">
                <a16:creationId xmlns:a16="http://schemas.microsoft.com/office/drawing/2014/main" id="{EA52A6FC-74E7-7999-7CBA-A48B510B1EAA}"/>
              </a:ext>
            </a:extLst>
          </p:cNvPr>
          <p:cNvSpPr>
            <a:spLocks noGrp="1"/>
          </p:cNvSpPr>
          <p:nvPr>
            <p:ph type="sldNum" sz="quarter" idx="10"/>
          </p:nvPr>
        </p:nvSpPr>
        <p:spPr/>
        <p:txBody>
          <a:bodyPr/>
          <a:lstStyle/>
          <a:p>
            <a:fld id="{4FACB3E1-20E2-D24F-8BE6-CB5F27E61535}" type="slidenum">
              <a:rPr lang="en-US" smtClean="0"/>
              <a:pPr/>
              <a:t>23</a:t>
            </a:fld>
            <a:endParaRPr lang="en-US" dirty="0"/>
          </a:p>
        </p:txBody>
      </p:sp>
    </p:spTree>
    <p:extLst>
      <p:ext uri="{BB962C8B-B14F-4D97-AF65-F5344CB8AC3E}">
        <p14:creationId xmlns:p14="http://schemas.microsoft.com/office/powerpoint/2010/main" val="41893646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7A1B9-ED60-C718-7B58-BB9ABB650C83}"/>
              </a:ext>
            </a:extLst>
          </p:cNvPr>
          <p:cNvSpPr>
            <a:spLocks noGrp="1"/>
          </p:cNvSpPr>
          <p:nvPr>
            <p:ph type="title"/>
          </p:nvPr>
        </p:nvSpPr>
        <p:spPr/>
        <p:txBody>
          <a:bodyPr/>
          <a:lstStyle/>
          <a:p>
            <a:r>
              <a:rPr lang="en-US" dirty="0"/>
              <a:t>Asset Development</a:t>
            </a:r>
          </a:p>
        </p:txBody>
      </p:sp>
      <p:sp>
        <p:nvSpPr>
          <p:cNvPr id="3" name="Content Placeholder 2">
            <a:extLst>
              <a:ext uri="{FF2B5EF4-FFF2-40B4-BE49-F238E27FC236}">
                <a16:creationId xmlns:a16="http://schemas.microsoft.com/office/drawing/2014/main" id="{CDF5C8D0-BBBB-C3E0-9073-D44156C144DC}"/>
              </a:ext>
            </a:extLst>
          </p:cNvPr>
          <p:cNvSpPr>
            <a:spLocks noGrp="1"/>
          </p:cNvSpPr>
          <p:nvPr>
            <p:ph idx="1"/>
          </p:nvPr>
        </p:nvSpPr>
        <p:spPr>
          <a:xfrm>
            <a:off x="477080" y="1598128"/>
            <a:ext cx="7782338" cy="4724398"/>
          </a:xfrm>
        </p:spPr>
        <p:txBody>
          <a:bodyPr>
            <a:normAutofit/>
          </a:bodyPr>
          <a:lstStyle/>
          <a:p>
            <a:pPr marL="0" indent="0">
              <a:buNone/>
            </a:pPr>
            <a:r>
              <a:rPr lang="en-US" dirty="0"/>
              <a:t>As</a:t>
            </a:r>
            <a:r>
              <a:rPr lang="en-US" b="1" dirty="0"/>
              <a:t> Benefits Planning and Work Supports, Employment, Free Tax Preparation and Financial Education/Financial Coaching </a:t>
            </a:r>
            <a:r>
              <a:rPr lang="en-US" dirty="0"/>
              <a:t>are put into action, the next step is to open the door for individuals to build and protect their assets to achieve their goals. Assets might include:</a:t>
            </a:r>
          </a:p>
          <a:p>
            <a:pPr lvl="1">
              <a:lnSpc>
                <a:spcPct val="100000"/>
              </a:lnSpc>
              <a:spcBef>
                <a:spcPts val="100"/>
              </a:spcBef>
              <a:spcAft>
                <a:spcPts val="100"/>
              </a:spcAft>
            </a:pPr>
            <a:r>
              <a:rPr lang="en-US" dirty="0"/>
              <a:t>Money saved</a:t>
            </a:r>
          </a:p>
          <a:p>
            <a:pPr lvl="1">
              <a:lnSpc>
                <a:spcPct val="100000"/>
              </a:lnSpc>
              <a:spcBef>
                <a:spcPts val="100"/>
              </a:spcBef>
              <a:spcAft>
                <a:spcPts val="100"/>
              </a:spcAft>
            </a:pPr>
            <a:r>
              <a:rPr lang="en-US" dirty="0"/>
              <a:t>An ABLE account</a:t>
            </a:r>
          </a:p>
          <a:p>
            <a:pPr lvl="1">
              <a:lnSpc>
                <a:spcPct val="100000"/>
              </a:lnSpc>
              <a:spcBef>
                <a:spcPts val="100"/>
              </a:spcBef>
              <a:spcAft>
                <a:spcPts val="100"/>
              </a:spcAft>
            </a:pPr>
            <a:r>
              <a:rPr lang="en-US" dirty="0"/>
              <a:t>House, car, other items owned</a:t>
            </a:r>
          </a:p>
          <a:p>
            <a:pPr lvl="1">
              <a:lnSpc>
                <a:spcPct val="100000"/>
              </a:lnSpc>
              <a:spcBef>
                <a:spcPts val="100"/>
              </a:spcBef>
              <a:spcAft>
                <a:spcPts val="100"/>
              </a:spcAft>
            </a:pPr>
            <a:r>
              <a:rPr lang="en-US" dirty="0"/>
              <a:t>Education</a:t>
            </a:r>
          </a:p>
          <a:p>
            <a:pPr lvl="1">
              <a:lnSpc>
                <a:spcPct val="100000"/>
              </a:lnSpc>
              <a:spcBef>
                <a:spcPts val="100"/>
              </a:spcBef>
              <a:spcAft>
                <a:spcPts val="100"/>
              </a:spcAft>
            </a:pPr>
            <a:r>
              <a:rPr lang="en-US" dirty="0"/>
              <a:t>Circle of Support</a:t>
            </a:r>
          </a:p>
          <a:p>
            <a:pPr lvl="1">
              <a:lnSpc>
                <a:spcPct val="100000"/>
              </a:lnSpc>
              <a:spcBef>
                <a:spcPts val="100"/>
              </a:spcBef>
              <a:spcAft>
                <a:spcPts val="100"/>
              </a:spcAft>
            </a:pPr>
            <a:r>
              <a:rPr lang="en-US" dirty="0"/>
              <a:t>More!</a:t>
            </a:r>
          </a:p>
          <a:p>
            <a:pPr marL="0" indent="0">
              <a:buNone/>
            </a:pPr>
            <a:r>
              <a:rPr lang="en-US" dirty="0"/>
              <a:t>Each of these categories has tools and resources that can help an individual to achieve optimal financial stability and bring them closer to reaching their financial goals. This training will explore the tools and resources for each of the </a:t>
            </a:r>
            <a:r>
              <a:rPr lang="en-US" b="1" dirty="0"/>
              <a:t>Five Key Strategies</a:t>
            </a:r>
            <a:r>
              <a:rPr lang="en-US" dirty="0"/>
              <a:t>. </a:t>
            </a:r>
          </a:p>
        </p:txBody>
      </p:sp>
      <p:sp>
        <p:nvSpPr>
          <p:cNvPr id="4" name="Slide Number Placeholder 3">
            <a:extLst>
              <a:ext uri="{FF2B5EF4-FFF2-40B4-BE49-F238E27FC236}">
                <a16:creationId xmlns:a16="http://schemas.microsoft.com/office/drawing/2014/main" id="{EA52A6FC-74E7-7999-7CBA-A48B510B1EAA}"/>
              </a:ext>
            </a:extLst>
          </p:cNvPr>
          <p:cNvSpPr>
            <a:spLocks noGrp="1"/>
          </p:cNvSpPr>
          <p:nvPr>
            <p:ph type="sldNum" sz="quarter" idx="10"/>
          </p:nvPr>
        </p:nvSpPr>
        <p:spPr/>
        <p:txBody>
          <a:bodyPr/>
          <a:lstStyle/>
          <a:p>
            <a:fld id="{4FACB3E1-20E2-D24F-8BE6-CB5F27E61535}" type="slidenum">
              <a:rPr lang="en-US" smtClean="0"/>
              <a:pPr/>
              <a:t>24</a:t>
            </a:fld>
            <a:endParaRPr lang="en-US" dirty="0"/>
          </a:p>
        </p:txBody>
      </p:sp>
    </p:spTree>
    <p:extLst>
      <p:ext uri="{BB962C8B-B14F-4D97-AF65-F5344CB8AC3E}">
        <p14:creationId xmlns:p14="http://schemas.microsoft.com/office/powerpoint/2010/main" val="4916069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EB6B8-1686-AEC5-55C2-15AEF868F7C7}"/>
              </a:ext>
            </a:extLst>
          </p:cNvPr>
          <p:cNvSpPr>
            <a:spLocks noGrp="1"/>
          </p:cNvSpPr>
          <p:nvPr>
            <p:ph type="title"/>
          </p:nvPr>
        </p:nvSpPr>
        <p:spPr/>
        <p:txBody>
          <a:bodyPr/>
          <a:lstStyle/>
          <a:p>
            <a:r>
              <a:rPr lang="en-US" dirty="0"/>
              <a:t>Activity – American Dream</a:t>
            </a:r>
          </a:p>
        </p:txBody>
      </p:sp>
      <p:sp>
        <p:nvSpPr>
          <p:cNvPr id="3" name="Content Placeholder 2">
            <a:extLst>
              <a:ext uri="{FF2B5EF4-FFF2-40B4-BE49-F238E27FC236}">
                <a16:creationId xmlns:a16="http://schemas.microsoft.com/office/drawing/2014/main" id="{AA45C609-6AE0-A3B6-2092-D8170456C6A9}"/>
              </a:ext>
            </a:extLst>
          </p:cNvPr>
          <p:cNvSpPr>
            <a:spLocks noGrp="1"/>
          </p:cNvSpPr>
          <p:nvPr>
            <p:ph idx="1"/>
          </p:nvPr>
        </p:nvSpPr>
        <p:spPr/>
        <p:txBody>
          <a:bodyPr>
            <a:normAutofit/>
          </a:bodyPr>
          <a:lstStyle/>
          <a:p>
            <a:r>
              <a:rPr lang="en-US" sz="2800" dirty="0"/>
              <a:t>What is your American Dream?</a:t>
            </a:r>
          </a:p>
          <a:p>
            <a:r>
              <a:rPr lang="en-US" sz="2800" dirty="0"/>
              <a:t>What prevents you from achieving your goal?</a:t>
            </a:r>
          </a:p>
        </p:txBody>
      </p:sp>
      <p:sp>
        <p:nvSpPr>
          <p:cNvPr id="4" name="Slide Number Placeholder 3">
            <a:extLst>
              <a:ext uri="{FF2B5EF4-FFF2-40B4-BE49-F238E27FC236}">
                <a16:creationId xmlns:a16="http://schemas.microsoft.com/office/drawing/2014/main" id="{3DA54995-F69E-5981-C56B-94C324E63508}"/>
              </a:ext>
            </a:extLst>
          </p:cNvPr>
          <p:cNvSpPr>
            <a:spLocks noGrp="1"/>
          </p:cNvSpPr>
          <p:nvPr>
            <p:ph type="sldNum" sz="quarter" idx="10"/>
          </p:nvPr>
        </p:nvSpPr>
        <p:spPr/>
        <p:txBody>
          <a:bodyPr/>
          <a:lstStyle/>
          <a:p>
            <a:fld id="{4FACB3E1-20E2-D24F-8BE6-CB5F27E61535}" type="slidenum">
              <a:rPr lang="en-US" smtClean="0"/>
              <a:pPr/>
              <a:t>25</a:t>
            </a:fld>
            <a:endParaRPr lang="en-US" dirty="0"/>
          </a:p>
        </p:txBody>
      </p:sp>
    </p:spTree>
    <p:extLst>
      <p:ext uri="{BB962C8B-B14F-4D97-AF65-F5344CB8AC3E}">
        <p14:creationId xmlns:p14="http://schemas.microsoft.com/office/powerpoint/2010/main" val="10437147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CCDD6-984E-A04B-907C-ED393DB15621}"/>
              </a:ext>
            </a:extLst>
          </p:cNvPr>
          <p:cNvSpPr>
            <a:spLocks noGrp="1"/>
          </p:cNvSpPr>
          <p:nvPr>
            <p:ph type="title"/>
          </p:nvPr>
        </p:nvSpPr>
        <p:spPr/>
        <p:txBody>
          <a:bodyPr/>
          <a:lstStyle/>
          <a:p>
            <a:r>
              <a:rPr lang="en-US" dirty="0"/>
              <a:t>Homework and Wrap Up</a:t>
            </a:r>
          </a:p>
        </p:txBody>
      </p:sp>
      <p:sp>
        <p:nvSpPr>
          <p:cNvPr id="14" name="TextBox 13">
            <a:extLst>
              <a:ext uri="{FF2B5EF4-FFF2-40B4-BE49-F238E27FC236}">
                <a16:creationId xmlns:a16="http://schemas.microsoft.com/office/drawing/2014/main" id="{29A1B381-AB69-A24C-80C3-F859B2A6AF5C}"/>
              </a:ext>
            </a:extLst>
          </p:cNvPr>
          <p:cNvSpPr txBox="1"/>
          <p:nvPr/>
        </p:nvSpPr>
        <p:spPr>
          <a:xfrm>
            <a:off x="2941565" y="5353962"/>
            <a:ext cx="3220865" cy="646331"/>
          </a:xfrm>
          <a:prstGeom prst="rect">
            <a:avLst/>
          </a:prstGeom>
          <a:noFill/>
        </p:spPr>
        <p:txBody>
          <a:bodyPr wrap="square" rtlCol="0">
            <a:spAutoFit/>
          </a:bodyPr>
          <a:lstStyle/>
          <a:p>
            <a:r>
              <a:rPr lang="en-US" dirty="0">
                <a:hlinkClick r:id="rId2" tooltip="https://en.wikipedia.org/wiki/File:Notepad_icon.svg"/>
              </a:rPr>
              <a:t>This Photo</a:t>
            </a:r>
            <a:r>
              <a:rPr lang="en-US" dirty="0"/>
              <a:t> by Unknown Author is licensed under </a:t>
            </a:r>
            <a:r>
              <a:rPr lang="en-US" dirty="0">
                <a:hlinkClick r:id="rId3" tooltip="https://creativecommons.org/licenses/by-sa/3.0/"/>
              </a:rPr>
              <a:t>CC BY-SA</a:t>
            </a:r>
            <a:endParaRPr lang="en-US" dirty="0"/>
          </a:p>
        </p:txBody>
      </p:sp>
      <p:pic>
        <p:nvPicPr>
          <p:cNvPr id="5" name="Picture 4" descr="A notepad with a pencil."/>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48784" y="2771776"/>
            <a:ext cx="2207967" cy="2207967"/>
          </a:xfrm>
          <a:prstGeom prst="rect">
            <a:avLst/>
          </a:prstGeom>
        </p:spPr>
      </p:pic>
      <p:sp>
        <p:nvSpPr>
          <p:cNvPr id="4" name="Slide Number Placeholder 3">
            <a:extLst>
              <a:ext uri="{FF2B5EF4-FFF2-40B4-BE49-F238E27FC236}">
                <a16:creationId xmlns:a16="http://schemas.microsoft.com/office/drawing/2014/main" id="{880020D6-1D07-D04E-BCF7-CCEC7789B1DB}"/>
              </a:ext>
            </a:extLst>
          </p:cNvPr>
          <p:cNvSpPr>
            <a:spLocks noGrp="1"/>
          </p:cNvSpPr>
          <p:nvPr>
            <p:ph type="sldNum" sz="quarter" idx="10"/>
          </p:nvPr>
        </p:nvSpPr>
        <p:spPr/>
        <p:txBody>
          <a:bodyPr/>
          <a:lstStyle/>
          <a:p>
            <a:fld id="{4FACB3E1-20E2-D24F-8BE6-CB5F27E61535}" type="slidenum">
              <a:rPr lang="en-US" smtClean="0"/>
              <a:pPr/>
              <a:t>26</a:t>
            </a:fld>
            <a:endParaRPr lang="en-US" dirty="0"/>
          </a:p>
        </p:txBody>
      </p:sp>
    </p:spTree>
    <p:extLst>
      <p:ext uri="{BB962C8B-B14F-4D97-AF65-F5344CB8AC3E}">
        <p14:creationId xmlns:p14="http://schemas.microsoft.com/office/powerpoint/2010/main" val="5811502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5" name="Picture 4">
            <a:extLs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3248" y="2531577"/>
            <a:ext cx="2857500" cy="2857500"/>
          </a:xfrm>
          <a:prstGeom prst="rect">
            <a:avLst/>
          </a:prstGeom>
        </p:spPr>
      </p:pic>
      <p:sp>
        <p:nvSpPr>
          <p:cNvPr id="4" name="Slide Number Placeholder 3"/>
          <p:cNvSpPr>
            <a:spLocks noGrp="1"/>
          </p:cNvSpPr>
          <p:nvPr>
            <p:ph type="sldNum" sz="quarter" idx="10"/>
          </p:nvPr>
        </p:nvSpPr>
        <p:spPr/>
        <p:txBody>
          <a:bodyPr/>
          <a:lstStyle/>
          <a:p>
            <a:fld id="{4FACB3E1-20E2-D24F-8BE6-CB5F27E61535}" type="slidenum">
              <a:rPr lang="en-US" smtClean="0"/>
              <a:pPr/>
              <a:t>27</a:t>
            </a:fld>
            <a:endParaRPr lang="en-US" dirty="0"/>
          </a:p>
        </p:txBody>
      </p:sp>
    </p:spTree>
    <p:extLst>
      <p:ext uri="{BB962C8B-B14F-4D97-AF65-F5344CB8AC3E}">
        <p14:creationId xmlns:p14="http://schemas.microsoft.com/office/powerpoint/2010/main" val="6996279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F66EA-D410-1F4F-BCFF-8DF69E366122}"/>
              </a:ext>
            </a:extLst>
          </p:cNvPr>
          <p:cNvSpPr>
            <a:spLocks noGrp="1"/>
          </p:cNvSpPr>
          <p:nvPr>
            <p:ph type="title"/>
          </p:nvPr>
        </p:nvSpPr>
        <p:spPr/>
        <p:txBody>
          <a:bodyPr/>
          <a:lstStyle/>
          <a:p>
            <a:r>
              <a:rPr lang="en-US" dirty="0"/>
              <a:t>Evaluation and Closing</a:t>
            </a:r>
          </a:p>
        </p:txBody>
      </p:sp>
      <p:sp>
        <p:nvSpPr>
          <p:cNvPr id="3" name="Content Placeholder 2">
            <a:extLst>
              <a:ext uri="{FF2B5EF4-FFF2-40B4-BE49-F238E27FC236}">
                <a16:creationId xmlns:a16="http://schemas.microsoft.com/office/drawing/2014/main" id="{D9F9CADA-B9A7-1943-9231-B43AE27691AF}"/>
              </a:ext>
            </a:extLst>
          </p:cNvPr>
          <p:cNvSpPr>
            <a:spLocks noGrp="1"/>
          </p:cNvSpPr>
          <p:nvPr>
            <p:ph idx="1"/>
          </p:nvPr>
        </p:nvSpPr>
        <p:spPr>
          <a:xfrm>
            <a:off x="922973" y="2127596"/>
            <a:ext cx="7258050" cy="3358803"/>
          </a:xfrm>
        </p:spPr>
        <p:txBody>
          <a:bodyPr/>
          <a:lstStyle/>
          <a:p>
            <a:pPr marL="400050" indent="-400050" algn="ctr">
              <a:lnSpc>
                <a:spcPct val="100000"/>
              </a:lnSpc>
              <a:buNone/>
            </a:pPr>
            <a:r>
              <a:rPr lang="en-US" b="1" dirty="0"/>
              <a:t>Don’t Forget!</a:t>
            </a:r>
          </a:p>
          <a:p>
            <a:pPr marL="400050" indent="-400050" algn="ctr">
              <a:lnSpc>
                <a:spcPct val="100000"/>
              </a:lnSpc>
              <a:buNone/>
            </a:pPr>
            <a:r>
              <a:rPr lang="en-US" dirty="0"/>
              <a:t>Complete and turn in your evaluation. </a:t>
            </a:r>
          </a:p>
          <a:p>
            <a:pPr marL="400050" indent="-400050" algn="ctr">
              <a:lnSpc>
                <a:spcPct val="100000"/>
              </a:lnSpc>
              <a:buNone/>
            </a:pPr>
            <a:r>
              <a:rPr lang="en-US" dirty="0"/>
              <a:t>Congratulations on completing your first steps towards improving YOUR financial wellness.</a:t>
            </a:r>
          </a:p>
          <a:p>
            <a:pPr marL="400050" indent="-400050" algn="ctr">
              <a:lnSpc>
                <a:spcPct val="100000"/>
              </a:lnSpc>
              <a:buNone/>
            </a:pPr>
            <a:r>
              <a:rPr lang="en-US" dirty="0"/>
              <a:t>Thank YOU!</a:t>
            </a:r>
          </a:p>
        </p:txBody>
      </p:sp>
      <p:sp>
        <p:nvSpPr>
          <p:cNvPr id="7" name="Rectangle 6"/>
          <p:cNvSpPr/>
          <p:nvPr/>
        </p:nvSpPr>
        <p:spPr>
          <a:xfrm>
            <a:off x="8459100" y="6463540"/>
            <a:ext cx="517939" cy="276999"/>
          </a:xfrm>
          <a:prstGeom prst="rect">
            <a:avLst/>
          </a:prstGeom>
        </p:spPr>
        <p:txBody>
          <a:bodyPr wrap="square">
            <a:spAutoFit/>
          </a:bodyPr>
          <a:lstStyle/>
          <a:p>
            <a:fld id="{4FACB3E1-20E2-D24F-8BE6-CB5F27E61535}" type="slidenum">
              <a:rPr lang="en-US" sz="1200" b="1">
                <a:solidFill>
                  <a:schemeClr val="bg1"/>
                </a:solidFill>
                <a:latin typeface="Arial" charset="0"/>
                <a:ea typeface="Arial" charset="0"/>
                <a:cs typeface="Arial" charset="0"/>
              </a:rPr>
              <a:pPr/>
              <a:t>28</a:t>
            </a:fld>
            <a:endParaRPr lang="en-US" sz="1200" b="1" dirty="0">
              <a:solidFill>
                <a:schemeClr val="bg1"/>
              </a:solidFill>
              <a:latin typeface="Arial" charset="0"/>
              <a:ea typeface="Arial" charset="0"/>
              <a:cs typeface="Arial" charset="0"/>
            </a:endParaRPr>
          </a:p>
        </p:txBody>
      </p:sp>
    </p:spTree>
    <p:extLst>
      <p:ext uri="{BB962C8B-B14F-4D97-AF65-F5344CB8AC3E}">
        <p14:creationId xmlns:p14="http://schemas.microsoft.com/office/powerpoint/2010/main" val="19592090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5775" y="948317"/>
            <a:ext cx="9001125" cy="640080"/>
          </a:xfrm>
        </p:spPr>
        <p:txBody>
          <a:bodyPr>
            <a:noAutofit/>
          </a:bodyPr>
          <a:lstStyle/>
          <a:p>
            <a:pPr algn="ctr"/>
            <a:r>
              <a:rPr lang="en-US" dirty="0"/>
              <a:t>Financial Wellness for People with Disabilities</a:t>
            </a:r>
          </a:p>
        </p:txBody>
      </p:sp>
      <p:pic>
        <p:nvPicPr>
          <p:cNvPr id="5" name="Content Placeholder 6" descr="In partnership with the Illinois Council on Developmental Disability - Illinois CDD Logo"/>
          <p:cNvPicPr>
            <a:picLocks noGrp="1" noChangeAspect="1"/>
          </p:cNvPicPr>
          <p:nvPr>
            <p:ph idx="1"/>
          </p:nvPr>
        </p:nvPicPr>
        <p:blipFill>
          <a:blip r:embed="rId2"/>
          <a:stretch>
            <a:fillRect/>
          </a:stretch>
        </p:blipFill>
        <p:spPr>
          <a:xfrm>
            <a:off x="1131521" y="2628900"/>
            <a:ext cx="6849635" cy="2700337"/>
          </a:xfrm>
          <a:prstGeom prst="rect">
            <a:avLst/>
          </a:prstGeom>
        </p:spPr>
      </p:pic>
      <p:sp>
        <p:nvSpPr>
          <p:cNvPr id="4" name="Slide Number Placeholder 3">
            <a:extLst>
              <a:ext uri="{C183D7F6-B498-43B3-948B-1728B52AA6E4}">
                <adec:decorative xmlns:adec="http://schemas.microsoft.com/office/drawing/2017/decorative" val="1"/>
              </a:ext>
            </a:extLst>
          </p:cNvPr>
          <p:cNvSpPr>
            <a:spLocks noGrp="1"/>
          </p:cNvSpPr>
          <p:nvPr>
            <p:ph type="sldNum" sz="quarter" idx="10"/>
          </p:nvPr>
        </p:nvSpPr>
        <p:spPr/>
        <p:txBody>
          <a:bodyPr/>
          <a:lstStyle/>
          <a:p>
            <a:fld id="{4FACB3E1-20E2-D24F-8BE6-CB5F27E61535}" type="slidenum">
              <a:rPr lang="en-US" smtClean="0"/>
              <a:pPr/>
              <a:t>29</a:t>
            </a:fld>
            <a:endParaRPr lang="en-US" dirty="0"/>
          </a:p>
        </p:txBody>
      </p:sp>
    </p:spTree>
    <p:extLst>
      <p:ext uri="{BB962C8B-B14F-4D97-AF65-F5344CB8AC3E}">
        <p14:creationId xmlns:p14="http://schemas.microsoft.com/office/powerpoint/2010/main" val="1488062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le 1"/>
          <p:cNvSpPr>
            <a:spLocks noGrp="1"/>
          </p:cNvSpPr>
          <p:nvPr>
            <p:ph type="title"/>
          </p:nvPr>
        </p:nvSpPr>
        <p:spPr/>
        <p:txBody>
          <a:bodyPr>
            <a:normAutofit/>
          </a:bodyPr>
          <a:lstStyle/>
          <a:p>
            <a:pPr eaLnBrk="1" hangingPunct="1"/>
            <a:r>
              <a:rPr lang="en-US" dirty="0"/>
              <a:t>National Disability Institute (NDI)</a:t>
            </a:r>
          </a:p>
        </p:txBody>
      </p:sp>
      <p:sp>
        <p:nvSpPr>
          <p:cNvPr id="9218" name="Content Placeholder 2"/>
          <p:cNvSpPr>
            <a:spLocks noGrp="1"/>
          </p:cNvSpPr>
          <p:nvPr>
            <p:ph idx="1"/>
          </p:nvPr>
        </p:nvSpPr>
        <p:spPr>
          <a:xfrm>
            <a:off x="281940" y="1840283"/>
            <a:ext cx="8540115" cy="3196259"/>
          </a:xfrm>
        </p:spPr>
        <p:txBody>
          <a:bodyPr>
            <a:noAutofit/>
          </a:bodyPr>
          <a:lstStyle/>
          <a:p>
            <a:pPr marL="0" indent="0">
              <a:buNone/>
            </a:pPr>
            <a:r>
              <a:rPr lang="en-US" dirty="0"/>
              <a:t>This training series was created by National Disability Institute (NDI) with support from Illinois Council on Developmental Disabilities. </a:t>
            </a:r>
          </a:p>
          <a:p>
            <a:pPr marL="0" indent="0">
              <a:buNone/>
            </a:pPr>
            <a:r>
              <a:rPr lang="en-US" dirty="0"/>
              <a:t>I have attended a training series by National Disability Institute on Financial Wellness and am not a representative of National Disability Institute. </a:t>
            </a:r>
          </a:p>
          <a:p>
            <a:pPr marL="0" indent="0">
              <a:buNone/>
            </a:pPr>
            <a:r>
              <a:rPr lang="en-US" dirty="0"/>
              <a:t>To learn more about National Disability Institute, go to:</a:t>
            </a:r>
          </a:p>
          <a:p>
            <a:pPr marL="0" indent="0" algn="ctr">
              <a:buNone/>
            </a:pPr>
            <a:r>
              <a:rPr lang="en-US" dirty="0">
                <a:hlinkClick r:id="rId4"/>
              </a:rPr>
              <a:t>NationalDisabilityInstitute.org</a:t>
            </a:r>
            <a:endParaRPr lang="en-US" dirty="0"/>
          </a:p>
        </p:txBody>
      </p:sp>
      <p:sp>
        <p:nvSpPr>
          <p:cNvPr id="2" name="Slide Number Placeholder 1"/>
          <p:cNvSpPr>
            <a:spLocks noGrp="1"/>
          </p:cNvSpPr>
          <p:nvPr>
            <p:ph type="sldNum" sz="quarter" idx="10"/>
          </p:nvPr>
        </p:nvSpPr>
        <p:spPr/>
        <p:txBody>
          <a:bodyPr/>
          <a:lstStyle/>
          <a:p>
            <a:fld id="{4FACB3E1-20E2-D24F-8BE6-CB5F27E61535}" type="slidenum">
              <a:rPr lang="en-US" smtClean="0"/>
              <a:pPr/>
              <a:t>3</a:t>
            </a:fld>
            <a:endParaRPr lang="en-US" dirty="0"/>
          </a:p>
        </p:txBody>
      </p:sp>
    </p:spTree>
    <p:custDataLst>
      <p:tags r:id="rId1"/>
    </p:custDataLst>
    <p:extLst>
      <p:ext uri="{BB962C8B-B14F-4D97-AF65-F5344CB8AC3E}">
        <p14:creationId xmlns:p14="http://schemas.microsoft.com/office/powerpoint/2010/main" val="2097587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le 1"/>
          <p:cNvSpPr>
            <a:spLocks noGrp="1"/>
          </p:cNvSpPr>
          <p:nvPr>
            <p:ph type="title"/>
          </p:nvPr>
        </p:nvSpPr>
        <p:spPr/>
        <p:txBody>
          <a:bodyPr>
            <a:normAutofit/>
          </a:bodyPr>
          <a:lstStyle/>
          <a:p>
            <a:pPr eaLnBrk="1" hangingPunct="1"/>
            <a:r>
              <a:rPr lang="en-US" dirty="0"/>
              <a:t>Agenda</a:t>
            </a:r>
          </a:p>
        </p:txBody>
      </p:sp>
      <p:sp>
        <p:nvSpPr>
          <p:cNvPr id="9218" name="Content Placeholder 2"/>
          <p:cNvSpPr>
            <a:spLocks noGrp="1"/>
          </p:cNvSpPr>
          <p:nvPr>
            <p:ph idx="1"/>
          </p:nvPr>
        </p:nvSpPr>
        <p:spPr>
          <a:xfrm>
            <a:off x="281940" y="1840283"/>
            <a:ext cx="8540115" cy="4649138"/>
          </a:xfrm>
        </p:spPr>
        <p:txBody>
          <a:bodyPr>
            <a:noAutofit/>
          </a:bodyPr>
          <a:lstStyle/>
          <a:p>
            <a:pPr lvl="1"/>
            <a:r>
              <a:rPr lang="en-US" sz="2400" dirty="0"/>
              <a:t>Introduction activity</a:t>
            </a:r>
          </a:p>
          <a:p>
            <a:pPr lvl="1"/>
            <a:r>
              <a:rPr lang="en-US" sz="2400" dirty="0"/>
              <a:t>Set the framework for Financial Wellness – What is Economic Self-Sufficiency?</a:t>
            </a:r>
          </a:p>
          <a:p>
            <a:pPr lvl="1"/>
            <a:r>
              <a:rPr lang="en-US" sz="2400" dirty="0"/>
              <a:t>Overview of training topics/modules</a:t>
            </a:r>
          </a:p>
          <a:p>
            <a:pPr lvl="1"/>
            <a:r>
              <a:rPr lang="en-US" sz="2400" dirty="0"/>
              <a:t>What do we know about people with disabilities and poverty?</a:t>
            </a:r>
          </a:p>
          <a:p>
            <a:pPr lvl="1"/>
            <a:r>
              <a:rPr lang="en-US" sz="2400" dirty="0"/>
              <a:t>Overview of National Disability Institute’s Five Key Strategies to financial wellness.</a:t>
            </a:r>
          </a:p>
          <a:p>
            <a:pPr lvl="1"/>
            <a:r>
              <a:rPr lang="en-US" sz="2400" dirty="0"/>
              <a:t>American Dream Exercise</a:t>
            </a:r>
          </a:p>
          <a:p>
            <a:pPr lvl="1"/>
            <a:r>
              <a:rPr lang="en-US" sz="2400" dirty="0"/>
              <a:t>Questions and Closing </a:t>
            </a:r>
          </a:p>
        </p:txBody>
      </p:sp>
      <p:sp>
        <p:nvSpPr>
          <p:cNvPr id="2" name="Slide Number Placeholder 1"/>
          <p:cNvSpPr>
            <a:spLocks noGrp="1"/>
          </p:cNvSpPr>
          <p:nvPr>
            <p:ph type="sldNum" sz="quarter" idx="10"/>
          </p:nvPr>
        </p:nvSpPr>
        <p:spPr/>
        <p:txBody>
          <a:bodyPr/>
          <a:lstStyle/>
          <a:p>
            <a:fld id="{4FACB3E1-20E2-D24F-8BE6-CB5F27E61535}" type="slidenum">
              <a:rPr lang="en-US" smtClean="0"/>
              <a:pPr/>
              <a:t>4</a:t>
            </a:fld>
            <a:endParaRPr lang="en-US" dirty="0"/>
          </a:p>
        </p:txBody>
      </p:sp>
    </p:spTree>
    <p:custDataLst>
      <p:tags r:id="rId1"/>
    </p:custDataLst>
    <p:extLst>
      <p:ext uri="{BB962C8B-B14F-4D97-AF65-F5344CB8AC3E}">
        <p14:creationId xmlns:p14="http://schemas.microsoft.com/office/powerpoint/2010/main" val="3400046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le 1"/>
          <p:cNvSpPr>
            <a:spLocks noGrp="1"/>
          </p:cNvSpPr>
          <p:nvPr>
            <p:ph type="title"/>
          </p:nvPr>
        </p:nvSpPr>
        <p:spPr/>
        <p:txBody>
          <a:bodyPr>
            <a:normAutofit/>
          </a:bodyPr>
          <a:lstStyle/>
          <a:p>
            <a:pPr eaLnBrk="1" hangingPunct="1"/>
            <a:r>
              <a:rPr lang="en-US" dirty="0"/>
              <a:t>Introductions</a:t>
            </a:r>
          </a:p>
        </p:txBody>
      </p:sp>
      <p:sp>
        <p:nvSpPr>
          <p:cNvPr id="9218" name="Content Placeholder 2"/>
          <p:cNvSpPr>
            <a:spLocks noGrp="1"/>
          </p:cNvSpPr>
          <p:nvPr>
            <p:ph idx="1"/>
          </p:nvPr>
        </p:nvSpPr>
        <p:spPr>
          <a:xfrm>
            <a:off x="281940" y="1840283"/>
            <a:ext cx="8540115" cy="3196259"/>
          </a:xfrm>
        </p:spPr>
        <p:txBody>
          <a:bodyPr>
            <a:noAutofit/>
          </a:bodyPr>
          <a:lstStyle/>
          <a:p>
            <a:r>
              <a:rPr lang="en-US" sz="2400" dirty="0"/>
              <a:t>Name</a:t>
            </a:r>
          </a:p>
          <a:p>
            <a:r>
              <a:rPr lang="en-US" sz="2400" dirty="0"/>
              <a:t>Where you work/go to school</a:t>
            </a:r>
          </a:p>
          <a:p>
            <a:r>
              <a:rPr lang="en-US" sz="2400" dirty="0"/>
              <a:t>What you like to do</a:t>
            </a:r>
          </a:p>
        </p:txBody>
      </p:sp>
      <p:sp>
        <p:nvSpPr>
          <p:cNvPr id="2" name="Slide Number Placeholder 1"/>
          <p:cNvSpPr>
            <a:spLocks noGrp="1"/>
          </p:cNvSpPr>
          <p:nvPr>
            <p:ph type="sldNum" sz="quarter" idx="10"/>
          </p:nvPr>
        </p:nvSpPr>
        <p:spPr/>
        <p:txBody>
          <a:bodyPr/>
          <a:lstStyle/>
          <a:p>
            <a:fld id="{4FACB3E1-20E2-D24F-8BE6-CB5F27E61535}" type="slidenum">
              <a:rPr lang="en-US" smtClean="0"/>
              <a:pPr/>
              <a:t>5</a:t>
            </a:fld>
            <a:endParaRPr lang="en-US" dirty="0"/>
          </a:p>
        </p:txBody>
      </p:sp>
    </p:spTree>
    <p:custDataLst>
      <p:tags r:id="rId1"/>
    </p:custDataLst>
    <p:extLst>
      <p:ext uri="{BB962C8B-B14F-4D97-AF65-F5344CB8AC3E}">
        <p14:creationId xmlns:p14="http://schemas.microsoft.com/office/powerpoint/2010/main" val="1962153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le 1"/>
          <p:cNvSpPr>
            <a:spLocks noGrp="1"/>
          </p:cNvSpPr>
          <p:nvPr>
            <p:ph type="title"/>
          </p:nvPr>
        </p:nvSpPr>
        <p:spPr/>
        <p:txBody>
          <a:bodyPr>
            <a:normAutofit fontScale="90000"/>
          </a:bodyPr>
          <a:lstStyle/>
          <a:p>
            <a:pPr eaLnBrk="1" hangingPunct="1"/>
            <a:r>
              <a:rPr lang="en-US" sz="2800" dirty="0"/>
              <a:t>It’s the Law!</a:t>
            </a:r>
            <a:br>
              <a:rPr lang="en-US" sz="2800" dirty="0"/>
            </a:br>
            <a:r>
              <a:rPr lang="en-US" sz="2800" dirty="0"/>
              <a:t>The Americans with Disabilities Act (ADA) of 1990</a:t>
            </a:r>
            <a:endParaRPr lang="en-US" dirty="0"/>
          </a:p>
        </p:txBody>
      </p:sp>
      <p:sp>
        <p:nvSpPr>
          <p:cNvPr id="9218" name="Content Placeholder 2"/>
          <p:cNvSpPr>
            <a:spLocks noGrp="1"/>
          </p:cNvSpPr>
          <p:nvPr>
            <p:ph idx="1"/>
          </p:nvPr>
        </p:nvSpPr>
        <p:spPr>
          <a:xfrm>
            <a:off x="281940" y="1570009"/>
            <a:ext cx="8540115" cy="5009468"/>
          </a:xfrm>
        </p:spPr>
        <p:txBody>
          <a:bodyPr>
            <a:noAutofit/>
          </a:bodyPr>
          <a:lstStyle/>
          <a:p>
            <a:r>
              <a:rPr lang="en-US" sz="2400" dirty="0"/>
              <a:t>The Financial Wellness for People with Disabilities training program has been developed by National Disability Institute to promote financial wellness and foster greater economic self-sufficiency for persons with disabilities.</a:t>
            </a:r>
          </a:p>
          <a:p>
            <a:r>
              <a:rPr lang="en-US" sz="2400" dirty="0"/>
              <a:t>The ADA states that our nation’s goals are to “assure equality of opportunity, full participation, independent living, and economic self-sufficiency” for individuals with disabilities. Key to achieving these goals is the ability of people with disabilities to become financially stable — generally only possible through employment, high-quality and affordable health care and ready access to financial information and services. </a:t>
            </a:r>
            <a:br>
              <a:rPr lang="en-US" sz="2400" dirty="0"/>
            </a:br>
            <a:r>
              <a:rPr lang="en-US" sz="2400" dirty="0">
                <a:hlinkClick r:id="rId4"/>
              </a:rPr>
              <a:t>Financial Capability Of Adults With Disabilities</a:t>
            </a:r>
            <a:endParaRPr lang="en-US" sz="2400" dirty="0"/>
          </a:p>
        </p:txBody>
      </p:sp>
      <p:sp>
        <p:nvSpPr>
          <p:cNvPr id="2" name="Slide Number Placeholder 1"/>
          <p:cNvSpPr>
            <a:spLocks noGrp="1"/>
          </p:cNvSpPr>
          <p:nvPr>
            <p:ph type="sldNum" sz="quarter" idx="10"/>
          </p:nvPr>
        </p:nvSpPr>
        <p:spPr/>
        <p:txBody>
          <a:bodyPr/>
          <a:lstStyle/>
          <a:p>
            <a:fld id="{4FACB3E1-20E2-D24F-8BE6-CB5F27E61535}" type="slidenum">
              <a:rPr lang="en-US" smtClean="0"/>
              <a:pPr/>
              <a:t>6</a:t>
            </a:fld>
            <a:endParaRPr lang="en-US" dirty="0"/>
          </a:p>
        </p:txBody>
      </p:sp>
    </p:spTree>
    <p:custDataLst>
      <p:tags r:id="rId1"/>
    </p:custDataLst>
    <p:extLst>
      <p:ext uri="{BB962C8B-B14F-4D97-AF65-F5344CB8AC3E}">
        <p14:creationId xmlns:p14="http://schemas.microsoft.com/office/powerpoint/2010/main" val="2239901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3D962-1D71-EB1D-FC91-66454214A27D}"/>
              </a:ext>
            </a:extLst>
          </p:cNvPr>
          <p:cNvSpPr>
            <a:spLocks noGrp="1"/>
          </p:cNvSpPr>
          <p:nvPr>
            <p:ph type="title"/>
          </p:nvPr>
        </p:nvSpPr>
        <p:spPr/>
        <p:txBody>
          <a:bodyPr>
            <a:normAutofit/>
          </a:bodyPr>
          <a:lstStyle/>
          <a:p>
            <a:r>
              <a:rPr lang="en-US" dirty="0"/>
              <a:t>Overview of Training</a:t>
            </a:r>
          </a:p>
        </p:txBody>
      </p:sp>
      <p:sp>
        <p:nvSpPr>
          <p:cNvPr id="3" name="Content Placeholder 2">
            <a:extLst>
              <a:ext uri="{FF2B5EF4-FFF2-40B4-BE49-F238E27FC236}">
                <a16:creationId xmlns:a16="http://schemas.microsoft.com/office/drawing/2014/main" id="{DF6F9360-C6F5-A084-CBF0-83AF2ED41510}"/>
              </a:ext>
            </a:extLst>
          </p:cNvPr>
          <p:cNvSpPr>
            <a:spLocks noGrp="1"/>
          </p:cNvSpPr>
          <p:nvPr>
            <p:ph idx="1"/>
          </p:nvPr>
        </p:nvSpPr>
        <p:spPr>
          <a:xfrm>
            <a:off x="240030" y="1431233"/>
            <a:ext cx="8903970" cy="5058187"/>
          </a:xfrm>
        </p:spPr>
        <p:txBody>
          <a:bodyPr>
            <a:normAutofit fontScale="40000" lnSpcReduction="20000"/>
          </a:bodyPr>
          <a:lstStyle/>
          <a:p>
            <a:pPr lvl="1">
              <a:lnSpc>
                <a:spcPct val="120000"/>
              </a:lnSpc>
              <a:spcBef>
                <a:spcPts val="300"/>
              </a:spcBef>
              <a:spcAft>
                <a:spcPts val="300"/>
              </a:spcAft>
              <a:buFont typeface="Arial" panose="020B0604020202020204" pitchFamily="34" charset="0"/>
              <a:buChar char="•"/>
            </a:pPr>
            <a:r>
              <a:rPr lang="en-US" sz="5000" dirty="0"/>
              <a:t>Module 1: Money</a:t>
            </a:r>
          </a:p>
          <a:p>
            <a:pPr lvl="1">
              <a:lnSpc>
                <a:spcPct val="120000"/>
              </a:lnSpc>
              <a:spcBef>
                <a:spcPts val="300"/>
              </a:spcBef>
              <a:spcAft>
                <a:spcPts val="300"/>
              </a:spcAft>
              <a:buFont typeface="Arial" panose="020B0604020202020204" pitchFamily="34" charset="0"/>
              <a:buChar char="•"/>
            </a:pPr>
            <a:r>
              <a:rPr lang="en-US" sz="5000" dirty="0"/>
              <a:t>Module 2: Financial Capability and Access to Financial Services</a:t>
            </a:r>
          </a:p>
          <a:p>
            <a:pPr lvl="1">
              <a:lnSpc>
                <a:spcPct val="120000"/>
              </a:lnSpc>
              <a:spcBef>
                <a:spcPts val="300"/>
              </a:spcBef>
              <a:spcAft>
                <a:spcPts val="300"/>
              </a:spcAft>
              <a:buFont typeface="Arial" panose="020B0604020202020204" pitchFamily="34" charset="0"/>
              <a:buChar char="•"/>
            </a:pPr>
            <a:r>
              <a:rPr lang="en-US" sz="5000" dirty="0"/>
              <a:t>Module 3: Earned Income Tax Credit: Free Tax Preparation Assistance</a:t>
            </a:r>
          </a:p>
          <a:p>
            <a:pPr lvl="1">
              <a:lnSpc>
                <a:spcPct val="120000"/>
              </a:lnSpc>
              <a:spcBef>
                <a:spcPts val="300"/>
              </a:spcBef>
              <a:spcAft>
                <a:spcPts val="300"/>
              </a:spcAft>
              <a:buFont typeface="Arial" panose="020B0604020202020204" pitchFamily="34" charset="0"/>
              <a:buChar char="•"/>
            </a:pPr>
            <a:r>
              <a:rPr lang="en-US" sz="5000" dirty="0"/>
              <a:t>Module 4: Credit Matters</a:t>
            </a:r>
          </a:p>
          <a:p>
            <a:pPr lvl="1">
              <a:lnSpc>
                <a:spcPct val="120000"/>
              </a:lnSpc>
              <a:spcBef>
                <a:spcPts val="300"/>
              </a:spcBef>
              <a:spcAft>
                <a:spcPts val="300"/>
              </a:spcAft>
              <a:buFont typeface="Arial" panose="020B0604020202020204" pitchFamily="34" charset="0"/>
              <a:buChar char="•"/>
            </a:pPr>
            <a:r>
              <a:rPr lang="en-US" sz="5000" dirty="0"/>
              <a:t>Module 5: Housing Choices and Supports</a:t>
            </a:r>
          </a:p>
          <a:p>
            <a:pPr lvl="1">
              <a:lnSpc>
                <a:spcPct val="120000"/>
              </a:lnSpc>
              <a:spcBef>
                <a:spcPts val="300"/>
              </a:spcBef>
              <a:spcAft>
                <a:spcPts val="300"/>
              </a:spcAft>
              <a:buFont typeface="Arial" panose="020B0604020202020204" pitchFamily="34" charset="0"/>
              <a:buChar char="•"/>
            </a:pPr>
            <a:r>
              <a:rPr lang="en-US" sz="5000" dirty="0"/>
              <a:t>Module 6: Social Security Work Supports</a:t>
            </a:r>
          </a:p>
          <a:p>
            <a:pPr lvl="1">
              <a:lnSpc>
                <a:spcPct val="120000"/>
              </a:lnSpc>
              <a:spcBef>
                <a:spcPts val="300"/>
              </a:spcBef>
              <a:spcAft>
                <a:spcPts val="300"/>
              </a:spcAft>
              <a:buFont typeface="Arial" panose="020B0604020202020204" pitchFamily="34" charset="0"/>
              <a:buChar char="•"/>
            </a:pPr>
            <a:r>
              <a:rPr lang="en-US" sz="5000" dirty="0"/>
              <a:t>Module 7: Self-Employment and Public Benefit Work Supports</a:t>
            </a:r>
          </a:p>
          <a:p>
            <a:pPr lvl="1">
              <a:lnSpc>
                <a:spcPct val="120000"/>
              </a:lnSpc>
              <a:spcBef>
                <a:spcPts val="300"/>
              </a:spcBef>
              <a:spcAft>
                <a:spcPts val="300"/>
              </a:spcAft>
              <a:buFont typeface="Arial" panose="020B0604020202020204" pitchFamily="34" charset="0"/>
              <a:buChar char="•"/>
            </a:pPr>
            <a:r>
              <a:rPr lang="en-US" sz="5000" dirty="0"/>
              <a:t>Module 8: Protecting Your Identity</a:t>
            </a:r>
          </a:p>
          <a:p>
            <a:pPr lvl="1">
              <a:lnSpc>
                <a:spcPct val="120000"/>
              </a:lnSpc>
              <a:spcBef>
                <a:spcPts val="300"/>
              </a:spcBef>
              <a:spcAft>
                <a:spcPts val="300"/>
              </a:spcAft>
              <a:buFont typeface="Arial" panose="020B0604020202020204" pitchFamily="34" charset="0"/>
              <a:buChar char="•"/>
            </a:pPr>
            <a:r>
              <a:rPr lang="en-US" sz="5000" dirty="0"/>
              <a:t>Module 9: Getting ABLE Ready</a:t>
            </a:r>
          </a:p>
          <a:p>
            <a:pPr lvl="1">
              <a:lnSpc>
                <a:spcPct val="120000"/>
              </a:lnSpc>
              <a:spcBef>
                <a:spcPts val="300"/>
              </a:spcBef>
              <a:spcAft>
                <a:spcPts val="1200"/>
              </a:spcAft>
              <a:buFont typeface="Arial" panose="020B0604020202020204" pitchFamily="34" charset="0"/>
              <a:buChar char="•"/>
            </a:pPr>
            <a:r>
              <a:rPr lang="en-US" sz="5000" dirty="0"/>
              <a:t>Module 10: Guardianship Rights: Who is responsible for What?</a:t>
            </a:r>
          </a:p>
          <a:p>
            <a:pPr>
              <a:lnSpc>
                <a:spcPct val="120000"/>
              </a:lnSpc>
              <a:spcBef>
                <a:spcPts val="300"/>
              </a:spcBef>
              <a:spcAft>
                <a:spcPts val="300"/>
              </a:spcAft>
            </a:pPr>
            <a:r>
              <a:rPr lang="en-US" sz="5000" dirty="0"/>
              <a:t>This training was developed using the </a:t>
            </a:r>
            <a:r>
              <a:rPr lang="en-US" sz="5000" b="1" dirty="0"/>
              <a:t>Self-Determination – </a:t>
            </a:r>
            <a:br>
              <a:rPr lang="en-US" sz="5000" b="1" dirty="0"/>
            </a:br>
            <a:r>
              <a:rPr lang="en-US" sz="5000" b="1" dirty="0"/>
              <a:t>Building Blocks</a:t>
            </a:r>
          </a:p>
        </p:txBody>
      </p:sp>
      <p:sp>
        <p:nvSpPr>
          <p:cNvPr id="4" name="Slide Number Placeholder 3">
            <a:extLst>
              <a:ext uri="{FF2B5EF4-FFF2-40B4-BE49-F238E27FC236}">
                <a16:creationId xmlns:a16="http://schemas.microsoft.com/office/drawing/2014/main" id="{034EEB2B-C30D-7704-A7EC-5A1084544996}"/>
              </a:ext>
            </a:extLst>
          </p:cNvPr>
          <p:cNvSpPr>
            <a:spLocks noGrp="1"/>
          </p:cNvSpPr>
          <p:nvPr>
            <p:ph type="sldNum" sz="quarter" idx="10"/>
          </p:nvPr>
        </p:nvSpPr>
        <p:spPr/>
        <p:txBody>
          <a:bodyPr/>
          <a:lstStyle/>
          <a:p>
            <a:fld id="{4FACB3E1-20E2-D24F-8BE6-CB5F27E61535}" type="slidenum">
              <a:rPr lang="en-US" smtClean="0"/>
              <a:pPr/>
              <a:t>7</a:t>
            </a:fld>
            <a:endParaRPr lang="en-US" dirty="0"/>
          </a:p>
        </p:txBody>
      </p:sp>
    </p:spTree>
    <p:extLst>
      <p:ext uri="{BB962C8B-B14F-4D97-AF65-F5344CB8AC3E}">
        <p14:creationId xmlns:p14="http://schemas.microsoft.com/office/powerpoint/2010/main" val="1833865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6D985-2F0B-9D21-C524-944135A56996}"/>
              </a:ext>
            </a:extLst>
          </p:cNvPr>
          <p:cNvSpPr>
            <a:spLocks noGrp="1"/>
          </p:cNvSpPr>
          <p:nvPr>
            <p:ph type="title"/>
          </p:nvPr>
        </p:nvSpPr>
        <p:spPr/>
        <p:txBody>
          <a:bodyPr/>
          <a:lstStyle/>
          <a:p>
            <a:r>
              <a:rPr lang="en-US" dirty="0"/>
              <a:t>Self-Determination – Building Blocks</a:t>
            </a:r>
          </a:p>
        </p:txBody>
      </p:sp>
      <p:sp>
        <p:nvSpPr>
          <p:cNvPr id="3" name="Content Placeholder 2">
            <a:extLst>
              <a:ext uri="{FF2B5EF4-FFF2-40B4-BE49-F238E27FC236}">
                <a16:creationId xmlns:a16="http://schemas.microsoft.com/office/drawing/2014/main" id="{A29C148F-D620-CD9D-01C3-2CB81F21E0CD}"/>
              </a:ext>
            </a:extLst>
          </p:cNvPr>
          <p:cNvSpPr>
            <a:spLocks noGrp="1"/>
          </p:cNvSpPr>
          <p:nvPr>
            <p:ph idx="1"/>
          </p:nvPr>
        </p:nvSpPr>
        <p:spPr/>
        <p:txBody>
          <a:bodyPr>
            <a:normAutofit lnSpcReduction="10000"/>
          </a:bodyPr>
          <a:lstStyle/>
          <a:p>
            <a:r>
              <a:rPr lang="en-US" dirty="0"/>
              <a:t>A person has the FREEDOM to dream, to make his or her own decisions and to plan his or her own life.</a:t>
            </a:r>
          </a:p>
          <a:p>
            <a:r>
              <a:rPr lang="en-US" dirty="0"/>
              <a:t>A person has the AUTHORITY to control how money is spent for his or her supports.</a:t>
            </a:r>
          </a:p>
          <a:p>
            <a:r>
              <a:rPr lang="en-US" dirty="0"/>
              <a:t>A person has the SUPPORT needed from friends, family and other people the person chooses. </a:t>
            </a:r>
          </a:p>
          <a:p>
            <a:r>
              <a:rPr lang="en-US" dirty="0"/>
              <a:t>A person takes RESPONSIBILITY to do what he or she says he or she will do.</a:t>
            </a:r>
          </a:p>
          <a:p>
            <a:r>
              <a:rPr lang="en-US" dirty="0"/>
              <a:t>CONFIRMATION – The recognition that individuals themselves drive the design of their long-term services and supports.</a:t>
            </a:r>
          </a:p>
          <a:p>
            <a:pPr marL="0" indent="0">
              <a:buNone/>
            </a:pPr>
            <a:r>
              <a:rPr lang="en-US" dirty="0"/>
              <a:t>It is important that we keep these building blocks in mind, as they will help provide additional direction as we work toward becoming financially fit. They will help in making informed decisions about saving money and building assets for a better economic future, a better quality of life and more independence. </a:t>
            </a:r>
          </a:p>
        </p:txBody>
      </p:sp>
      <p:sp>
        <p:nvSpPr>
          <p:cNvPr id="4" name="Slide Number Placeholder 3">
            <a:extLst>
              <a:ext uri="{FF2B5EF4-FFF2-40B4-BE49-F238E27FC236}">
                <a16:creationId xmlns:a16="http://schemas.microsoft.com/office/drawing/2014/main" id="{7512DB80-458D-7D59-2B2C-0947280C104A}"/>
              </a:ext>
            </a:extLst>
          </p:cNvPr>
          <p:cNvSpPr>
            <a:spLocks noGrp="1"/>
          </p:cNvSpPr>
          <p:nvPr>
            <p:ph type="sldNum" sz="quarter" idx="10"/>
          </p:nvPr>
        </p:nvSpPr>
        <p:spPr/>
        <p:txBody>
          <a:bodyPr/>
          <a:lstStyle/>
          <a:p>
            <a:fld id="{4FACB3E1-20E2-D24F-8BE6-CB5F27E61535}" type="slidenum">
              <a:rPr lang="en-US" smtClean="0"/>
              <a:pPr/>
              <a:t>8</a:t>
            </a:fld>
            <a:endParaRPr lang="en-US" dirty="0"/>
          </a:p>
        </p:txBody>
      </p:sp>
    </p:spTree>
    <p:extLst>
      <p:ext uri="{BB962C8B-B14F-4D97-AF65-F5344CB8AC3E}">
        <p14:creationId xmlns:p14="http://schemas.microsoft.com/office/powerpoint/2010/main" val="1893788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FD57F-8406-6488-68D1-E9AB77BF9052}"/>
              </a:ext>
            </a:extLst>
          </p:cNvPr>
          <p:cNvSpPr>
            <a:spLocks noGrp="1"/>
          </p:cNvSpPr>
          <p:nvPr>
            <p:ph type="title"/>
          </p:nvPr>
        </p:nvSpPr>
        <p:spPr>
          <a:xfrm>
            <a:off x="260031" y="2244034"/>
            <a:ext cx="8623935" cy="640080"/>
          </a:xfrm>
        </p:spPr>
        <p:txBody>
          <a:bodyPr>
            <a:normAutofit fontScale="90000"/>
          </a:bodyPr>
          <a:lstStyle/>
          <a:p>
            <a:pPr algn="ctr" rtl="0" eaLnBrk="1" latinLnBrk="0" hangingPunct="1"/>
            <a:r>
              <a:rPr lang="en-US" sz="4800" b="1" kern="1200" baseline="0" dirty="0">
                <a:solidFill>
                  <a:srgbClr val="20BDDB"/>
                </a:solidFill>
                <a:effectLst/>
                <a:latin typeface="Tahoma" panose="020B0604030504040204" pitchFamily="34" charset="0"/>
                <a:ea typeface="Tahoma" panose="020B0604030504040204" pitchFamily="34" charset="0"/>
                <a:cs typeface="Tahoma" panose="020B0604030504040204" pitchFamily="34" charset="0"/>
              </a:rPr>
              <a:t>Financial Wellness</a:t>
            </a:r>
            <a:endParaRPr lang="en-US" dirty="0">
              <a:effectLst/>
            </a:endParaRPr>
          </a:p>
        </p:txBody>
      </p:sp>
      <p:sp>
        <p:nvSpPr>
          <p:cNvPr id="3" name="Content Placeholder 2">
            <a:extLst>
              <a:ext uri="{FF2B5EF4-FFF2-40B4-BE49-F238E27FC236}">
                <a16:creationId xmlns:a16="http://schemas.microsoft.com/office/drawing/2014/main" id="{E9E15D35-3C51-4EF4-6317-441DE118F626}"/>
              </a:ext>
            </a:extLst>
          </p:cNvPr>
          <p:cNvSpPr>
            <a:spLocks noGrp="1"/>
          </p:cNvSpPr>
          <p:nvPr>
            <p:ph idx="1"/>
          </p:nvPr>
        </p:nvSpPr>
        <p:spPr>
          <a:xfrm>
            <a:off x="260032" y="3013104"/>
            <a:ext cx="8623935" cy="1304896"/>
          </a:xfrm>
        </p:spPr>
        <p:txBody>
          <a:bodyPr>
            <a:normAutofit/>
          </a:bodyPr>
          <a:lstStyle/>
          <a:p>
            <a:pPr marL="0" indent="0" algn="ctr">
              <a:buNone/>
            </a:pPr>
            <a:r>
              <a:rPr lang="en-US" sz="3600" b="1" dirty="0">
                <a:latin typeface="Tahoma" panose="020B0604030504040204" pitchFamily="34" charset="0"/>
                <a:ea typeface="Tahoma" panose="020B0604030504040204" pitchFamily="34" charset="0"/>
                <a:cs typeface="Tahoma" panose="020B0604030504040204" pitchFamily="34" charset="0"/>
              </a:rPr>
              <a:t>What is it?</a:t>
            </a:r>
          </a:p>
          <a:p>
            <a:pPr marL="0" indent="0" algn="ctr">
              <a:buNone/>
            </a:pPr>
            <a:r>
              <a:rPr lang="en-US" sz="3600" b="1" dirty="0">
                <a:latin typeface="Tahoma" panose="020B0604030504040204" pitchFamily="34" charset="0"/>
                <a:ea typeface="Tahoma" panose="020B0604030504040204" pitchFamily="34" charset="0"/>
                <a:cs typeface="Tahoma" panose="020B0604030504040204" pitchFamily="34" charset="0"/>
              </a:rPr>
              <a:t>Why is it important?</a:t>
            </a:r>
            <a:endParaRPr lang="en-US" sz="3600" b="1" dirty="0"/>
          </a:p>
        </p:txBody>
      </p:sp>
      <p:sp>
        <p:nvSpPr>
          <p:cNvPr id="4" name="Slide Number Placeholder 3">
            <a:extLst>
              <a:ext uri="{FF2B5EF4-FFF2-40B4-BE49-F238E27FC236}">
                <a16:creationId xmlns:a16="http://schemas.microsoft.com/office/drawing/2014/main" id="{50D3D5DC-939D-A424-A3D9-538EAEB79D4A}"/>
              </a:ext>
              <a:ext uri="{C183D7F6-B498-43B3-948B-1728B52AA6E4}">
                <adec:decorative xmlns:adec="http://schemas.microsoft.com/office/drawing/2017/decorative" val="1"/>
              </a:ext>
            </a:extLst>
          </p:cNvPr>
          <p:cNvSpPr>
            <a:spLocks noGrp="1"/>
          </p:cNvSpPr>
          <p:nvPr>
            <p:ph type="sldNum" sz="quarter" idx="10"/>
          </p:nvPr>
        </p:nvSpPr>
        <p:spPr/>
        <p:txBody>
          <a:bodyPr/>
          <a:lstStyle/>
          <a:p>
            <a:fld id="{4FACB3E1-20E2-D24F-8BE6-CB5F27E61535}" type="slidenum">
              <a:rPr lang="en-US" smtClean="0"/>
              <a:pPr/>
              <a:t>9</a:t>
            </a:fld>
            <a:endParaRPr lang="en-US" dirty="0"/>
          </a:p>
        </p:txBody>
      </p:sp>
    </p:spTree>
    <p:extLst>
      <p:ext uri="{BB962C8B-B14F-4D97-AF65-F5344CB8AC3E}">
        <p14:creationId xmlns:p14="http://schemas.microsoft.com/office/powerpoint/2010/main" val="310361851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NDI Template">
  <a:themeElements>
    <a:clrScheme name="NDI">
      <a:dk1>
        <a:srgbClr val="000000"/>
      </a:dk1>
      <a:lt1>
        <a:srgbClr val="FFFFFF"/>
      </a:lt1>
      <a:dk2>
        <a:srgbClr val="1A4988"/>
      </a:dk2>
      <a:lt2>
        <a:srgbClr val="E7E6E6"/>
      </a:lt2>
      <a:accent1>
        <a:srgbClr val="1A4988"/>
      </a:accent1>
      <a:accent2>
        <a:srgbClr val="000000"/>
      </a:accent2>
      <a:accent3>
        <a:srgbClr val="A5A5A5"/>
      </a:accent3>
      <a:accent4>
        <a:srgbClr val="5E5E5E"/>
      </a:accent4>
      <a:accent5>
        <a:srgbClr val="5B9BD5"/>
      </a:accent5>
      <a:accent6>
        <a:srgbClr val="70AD47"/>
      </a:accent6>
      <a:hlink>
        <a:srgbClr val="0563C1"/>
      </a:hlink>
      <a:folHlink>
        <a:srgbClr val="919191"/>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4F1196A0-BB28-4D43-ACB3-A09AC8588732}" vid="{33C8CF3B-63B9-D84F-ADCF-FB3A09D2D9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08d52da6-00fe-4aa5-8048-3fb7bf867981">
      <Terms xmlns="http://schemas.microsoft.com/office/infopath/2007/PartnerControls"/>
    </lcf76f155ced4ddcb4097134ff3c332f>
    <TaxCatchAll xmlns="cfedde83-a939-42c9-aa4b-af366a3070be"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A418BFEAA4BBD46A3F28CED4404A8EA" ma:contentTypeVersion="15" ma:contentTypeDescription="Create a new document." ma:contentTypeScope="" ma:versionID="762b0b11cad92e0507f3f0f341962690">
  <xsd:schema xmlns:xsd="http://www.w3.org/2001/XMLSchema" xmlns:xs="http://www.w3.org/2001/XMLSchema" xmlns:p="http://schemas.microsoft.com/office/2006/metadata/properties" xmlns:ns2="08d52da6-00fe-4aa5-8048-3fb7bf867981" xmlns:ns3="cfedde83-a939-42c9-aa4b-af366a3070be" targetNamespace="http://schemas.microsoft.com/office/2006/metadata/properties" ma:root="true" ma:fieldsID="5aadec58a6fd2d2bdc5002e725b8b7b7" ns2:_="" ns3:_="">
    <xsd:import namespace="08d52da6-00fe-4aa5-8048-3fb7bf867981"/>
    <xsd:import namespace="cfedde83-a939-42c9-aa4b-af366a3070be"/>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d52da6-00fe-4aa5-8048-3fb7bf86798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159ba972-e7e9-4f28-b997-864bd290e72b"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fedde83-a939-42c9-aa4b-af366a3070be"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54a752b1-dad8-4a03-b70b-ebaa2d51fdc9}" ma:internalName="TaxCatchAll" ma:showField="CatchAllData" ma:web="cfedde83-a939-42c9-aa4b-af366a3070be">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060A1FC-2A6B-47D9-8565-33163D7414D6}">
  <ds:schemaRefs>
    <ds:schemaRef ds:uri="http://schemas.microsoft.com/office/2006/metadata/properties"/>
    <ds:schemaRef ds:uri="http://schemas.microsoft.com/office/infopath/2007/PartnerControls"/>
    <ds:schemaRef ds:uri="http://purl.org/dc/dcmitype/"/>
    <ds:schemaRef ds:uri="http://schemas.microsoft.com/office/2006/documentManagement/types"/>
    <ds:schemaRef ds:uri="http://purl.org/dc/terms/"/>
    <ds:schemaRef ds:uri="08d52da6-00fe-4aa5-8048-3fb7bf867981"/>
    <ds:schemaRef ds:uri="http://schemas.openxmlformats.org/package/2006/metadata/core-properties"/>
    <ds:schemaRef ds:uri="cfedde83-a939-42c9-aa4b-af366a3070be"/>
    <ds:schemaRef ds:uri="http://www.w3.org/XML/1998/namespace"/>
    <ds:schemaRef ds:uri="http://purl.org/dc/elements/1.1/"/>
  </ds:schemaRefs>
</ds:datastoreItem>
</file>

<file path=customXml/itemProps2.xml><?xml version="1.0" encoding="utf-8"?>
<ds:datastoreItem xmlns:ds="http://schemas.openxmlformats.org/officeDocument/2006/customXml" ds:itemID="{71F24BC8-CF59-4240-BE46-94D3C064F0FB}"/>
</file>

<file path=customXml/itemProps3.xml><?xml version="1.0" encoding="utf-8"?>
<ds:datastoreItem xmlns:ds="http://schemas.openxmlformats.org/officeDocument/2006/customXml" ds:itemID="{9D9E7E49-A777-483D-9DD0-FC8E88AF495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2019 NDI Template - Wide_CN</Template>
  <TotalTime>7598</TotalTime>
  <Words>1804</Words>
  <Application>Microsoft Office PowerPoint</Application>
  <PresentationFormat>On-screen Show (4:3)</PresentationFormat>
  <Paragraphs>184</Paragraphs>
  <Slides>29</Slides>
  <Notes>9</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29</vt:i4>
      </vt:variant>
    </vt:vector>
  </HeadingPairs>
  <TitlesOfParts>
    <vt:vector size="41" baseType="lpstr">
      <vt:lpstr>ＭＳ Ｐゴシック</vt:lpstr>
      <vt:lpstr>Aial</vt:lpstr>
      <vt:lpstr>Arial</vt:lpstr>
      <vt:lpstr>Arial Rounded MT Bold</vt:lpstr>
      <vt:lpstr>Calibri</vt:lpstr>
      <vt:lpstr>Courier New</vt:lpstr>
      <vt:lpstr>Franklin Gothic Book</vt:lpstr>
      <vt:lpstr>Tahoma</vt:lpstr>
      <vt:lpstr>Times New Roman</vt:lpstr>
      <vt:lpstr>Warnock Pro</vt:lpstr>
      <vt:lpstr>Wingdings</vt:lpstr>
      <vt:lpstr>NDI Template</vt:lpstr>
      <vt:lpstr>Introduction</vt:lpstr>
      <vt:lpstr>Welcome &amp; Housekeeping</vt:lpstr>
      <vt:lpstr>National Disability Institute (NDI)</vt:lpstr>
      <vt:lpstr>Agenda</vt:lpstr>
      <vt:lpstr>Introductions</vt:lpstr>
      <vt:lpstr>It’s the Law! The Americans with Disabilities Act (ADA) of 1990</vt:lpstr>
      <vt:lpstr>Overview of Training</vt:lpstr>
      <vt:lpstr>Self-Determination – Building Blocks</vt:lpstr>
      <vt:lpstr>Financial Wellness</vt:lpstr>
      <vt:lpstr>Disability and Poverty</vt:lpstr>
      <vt:lpstr>Disability and Poverty continued</vt:lpstr>
      <vt:lpstr>Illinois Disability Statistics</vt:lpstr>
      <vt:lpstr>Asset Poverty Varies Significantly</vt:lpstr>
      <vt:lpstr>Activity</vt:lpstr>
      <vt:lpstr>Financial Education vs. Financial Capability vs. Financial Wellness</vt:lpstr>
      <vt:lpstr>Why is Financial Wellness Important?</vt:lpstr>
      <vt:lpstr>So, What’s the Barrier?</vt:lpstr>
      <vt:lpstr>Create New Expectations</vt:lpstr>
      <vt:lpstr>Five Key Strategies for Building Financial Wellness</vt:lpstr>
      <vt:lpstr>Benefits Planning &amp; Work Supports</vt:lpstr>
      <vt:lpstr>Employment</vt:lpstr>
      <vt:lpstr>Free Tax Preparation Services</vt:lpstr>
      <vt:lpstr>Financial Education/Financial Coaching</vt:lpstr>
      <vt:lpstr>Asset Development</vt:lpstr>
      <vt:lpstr>Activity – American Dream</vt:lpstr>
      <vt:lpstr>Homework and Wrap Up</vt:lpstr>
      <vt:lpstr>Questions</vt:lpstr>
      <vt:lpstr>Evaluation and Closing</vt:lpstr>
      <vt:lpstr>Financial Wellness for People with Disabilities</vt:lpstr>
    </vt:vector>
  </TitlesOfParts>
  <Company>Windows 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Module</dc:title>
  <dc:creator>team@ndi-inc.org</dc:creator>
  <cp:keywords>Financial Wellness</cp:keywords>
  <cp:lastModifiedBy>Al Milioto</cp:lastModifiedBy>
  <cp:revision>83</cp:revision>
  <dcterms:created xsi:type="dcterms:W3CDTF">2019-01-10T23:31:07Z</dcterms:created>
  <dcterms:modified xsi:type="dcterms:W3CDTF">2024-07-08T16:10:49Z</dcterms:modified>
  <cp:category>People with Disabilities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EF4796C9-CB68-4213-9308-9CFB41565369</vt:lpwstr>
  </property>
  <property fmtid="{D5CDD505-2E9C-101B-9397-08002B2CF9AE}" pid="3" name="ArticulatePath">
    <vt:lpwstr>2019 Ilinois CDD Template - Standard (002)</vt:lpwstr>
  </property>
  <property fmtid="{D5CDD505-2E9C-101B-9397-08002B2CF9AE}" pid="4" name="ContentTypeId">
    <vt:lpwstr>0x010100EA418BFEAA4BBD46A3F28CED4404A8EA</vt:lpwstr>
  </property>
  <property fmtid="{D5CDD505-2E9C-101B-9397-08002B2CF9AE}" pid="5" name="_Level">
    <vt:i4>1</vt:i4>
  </property>
  <property fmtid="{D5CDD505-2E9C-101B-9397-08002B2CF9AE}" pid="6" name="MediaServiceImageTags">
    <vt:lpwstr/>
  </property>
</Properties>
</file>