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28"/>
  </p:notesMasterIdLst>
  <p:sldIdLst>
    <p:sldId id="256" r:id="rId5"/>
    <p:sldId id="341" r:id="rId6"/>
    <p:sldId id="260" r:id="rId7"/>
    <p:sldId id="259" r:id="rId8"/>
    <p:sldId id="342" r:id="rId9"/>
    <p:sldId id="261" r:id="rId10"/>
    <p:sldId id="263" r:id="rId11"/>
    <p:sldId id="264" r:id="rId12"/>
    <p:sldId id="265" r:id="rId13"/>
    <p:sldId id="279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5" r:id="rId24"/>
    <p:sldId id="276" r:id="rId25"/>
    <p:sldId id="277" r:id="rId26"/>
    <p:sldId id="278" r:id="rId27"/>
  </p:sldIdLst>
  <p:sldSz cx="9144000" cy="6858000" type="screen4x3"/>
  <p:notesSz cx="6858000" cy="9144000"/>
  <p:custDataLst>
    <p:tags r:id="rId29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0BDDB"/>
    <a:srgbClr val="575759"/>
    <a:srgbClr val="274448"/>
    <a:srgbClr val="3EA9C0"/>
    <a:srgbClr val="1B4989"/>
    <a:srgbClr val="00693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  <p:ext uri="{1BD7E111-0CB8-44D6-8891-C1BB2F81B7CC}">
      <p1710:readonlyRecommended xmlns:p1710="http://schemas.microsoft.com/office/powerpoint/2017/10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601" autoAdjust="0"/>
    <p:restoredTop sz="86467" autoAdjust="0"/>
  </p:normalViewPr>
  <p:slideViewPr>
    <p:cSldViewPr snapToGrid="0" snapToObjects="1">
      <p:cViewPr varScale="1">
        <p:scale>
          <a:sx n="96" d="100"/>
          <a:sy n="96" d="100"/>
        </p:scale>
        <p:origin x="1632" y="11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microsoft.com/office/2016/11/relationships/changesInfo" Target="changesInfos/changesInfo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ags" Target="tags/tag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presProps" Target="presProps.xml"/><Relationship Id="rId8" Type="http://schemas.openxmlformats.org/officeDocument/2006/relationships/slide" Target="slides/slide4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 Milioto" userId="617140de-21b0-47c6-b708-67f94e1bef6d" providerId="ADAL" clId="{FE339FF6-6DC9-4178-B7F7-7ECD3A3B69B5}"/>
    <pc:docChg chg="modMainMaster">
      <pc:chgData name="Al Milioto" userId="617140de-21b0-47c6-b708-67f94e1bef6d" providerId="ADAL" clId="{FE339FF6-6DC9-4178-B7F7-7ECD3A3B69B5}" dt="2024-07-08T16:14:25.137" v="5" actId="14100"/>
      <pc:docMkLst>
        <pc:docMk/>
      </pc:docMkLst>
      <pc:sldMasterChg chg="modSldLayout">
        <pc:chgData name="Al Milioto" userId="617140de-21b0-47c6-b708-67f94e1bef6d" providerId="ADAL" clId="{FE339FF6-6DC9-4178-B7F7-7ECD3A3B69B5}" dt="2024-07-08T16:14:25.137" v="5" actId="14100"/>
        <pc:sldMasterMkLst>
          <pc:docMk/>
          <pc:sldMasterMk cId="1018128377" sldId="2147483648"/>
        </pc:sldMasterMkLst>
        <pc:sldLayoutChg chg="modSp mod">
          <pc:chgData name="Al Milioto" userId="617140de-21b0-47c6-b708-67f94e1bef6d" providerId="ADAL" clId="{FE339FF6-6DC9-4178-B7F7-7ECD3A3B69B5}" dt="2024-07-08T16:14:25.137" v="5" actId="14100"/>
          <pc:sldLayoutMkLst>
            <pc:docMk/>
            <pc:sldMasterMk cId="1018128377" sldId="2147483648"/>
            <pc:sldLayoutMk cId="217993459" sldId="2147483652"/>
          </pc:sldLayoutMkLst>
          <pc:spChg chg="mod">
            <ac:chgData name="Al Milioto" userId="617140de-21b0-47c6-b708-67f94e1bef6d" providerId="ADAL" clId="{FE339FF6-6DC9-4178-B7F7-7ECD3A3B69B5}" dt="2024-07-08T16:14:25.137" v="5" actId="14100"/>
            <ac:spMkLst>
              <pc:docMk/>
              <pc:sldMasterMk cId="1018128377" sldId="2147483648"/>
              <pc:sldLayoutMk cId="217993459" sldId="2147483652"/>
              <ac:spMk id="20" creationId="{00000000-0000-0000-0000-000000000000}"/>
            </ac:spMkLst>
          </pc:spChg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62151D-F9E7-EC4E-948B-C286334C11BA}" type="datetimeFigureOut">
              <a:rPr lang="en-US" smtClean="0"/>
              <a:t>7/8/2024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8414FB-CF86-D943-8F0A-913E7D5F2E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67442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alphaModFix amt="8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27868" b="49854"/>
          <a:stretch/>
        </p:blipFill>
        <p:spPr>
          <a:xfrm>
            <a:off x="0" y="-1632891"/>
            <a:ext cx="9144000" cy="527061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9876" y="1718763"/>
            <a:ext cx="7785100" cy="924339"/>
          </a:xfrm>
        </p:spPr>
        <p:txBody>
          <a:bodyPr>
            <a:normAutofit/>
          </a:bodyPr>
          <a:lstStyle>
            <a:lvl1pPr algn="ctr">
              <a:defRPr sz="2400" baseline="0">
                <a:solidFill>
                  <a:schemeClr val="tx1"/>
                </a:solidFill>
                <a:latin typeface="Tahoma" charset="0"/>
                <a:ea typeface="Tahoma" charset="0"/>
                <a:cs typeface="Tahoma" charset="0"/>
              </a:defRPr>
            </a:lvl1pPr>
          </a:lstStyle>
          <a:p>
            <a:r>
              <a:rPr lang="en-US" dirty="0"/>
              <a:t>This is my subtitle</a:t>
            </a:r>
          </a:p>
        </p:txBody>
      </p:sp>
      <p:sp>
        <p:nvSpPr>
          <p:cNvPr id="14" name="Title 1"/>
          <p:cNvSpPr txBox="1">
            <a:spLocks/>
          </p:cNvSpPr>
          <p:nvPr userDrawn="1"/>
        </p:nvSpPr>
        <p:spPr>
          <a:xfrm>
            <a:off x="147145" y="931451"/>
            <a:ext cx="8839200" cy="924339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685783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b="1" kern="1200" baseline="0">
                <a:solidFill>
                  <a:schemeClr val="bg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sz="2800" dirty="0">
                <a:solidFill>
                  <a:schemeClr val="tx1"/>
                </a:solidFill>
                <a:latin typeface="Tahoma" charset="0"/>
                <a:ea typeface="Tahoma" charset="0"/>
                <a:cs typeface="Tahoma" charset="0"/>
              </a:rPr>
              <a:t>Financial Wellness for People with Disabilities</a:t>
            </a:r>
          </a:p>
        </p:txBody>
      </p:sp>
      <p:sp>
        <p:nvSpPr>
          <p:cNvPr id="15" name="Rectangle 14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3438940"/>
            <a:ext cx="9144000" cy="397564"/>
          </a:xfrm>
          <a:prstGeom prst="rect">
            <a:avLst/>
          </a:prstGeom>
          <a:solidFill>
            <a:srgbClr val="20BDD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 Box 7"/>
          <p:cNvSpPr txBox="1"/>
          <p:nvPr userDrawn="1"/>
        </p:nvSpPr>
        <p:spPr>
          <a:xfrm>
            <a:off x="1337485" y="4107836"/>
            <a:ext cx="2652395" cy="447675"/>
          </a:xfrm>
          <a:prstGeom prst="rect">
            <a:avLst/>
          </a:prstGeom>
          <a:noFill/>
          <a:ln>
            <a:noFill/>
          </a:ln>
          <a:effectLst/>
          <a:extLs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10000"/>
              </a:lnSpc>
              <a:spcBef>
                <a:spcPts val="1200"/>
              </a:spcBef>
              <a:spcAft>
                <a:spcPts val="1200"/>
              </a:spcAft>
            </a:pPr>
            <a:r>
              <a:rPr lang="en-US" sz="2000" b="1" baseline="0" dirty="0">
                <a:solidFill>
                  <a:srgbClr val="575759"/>
                </a:solidFill>
                <a:effectLst/>
                <a:latin typeface="Tahoma" charset="0"/>
                <a:ea typeface="Tahoma" charset="0"/>
                <a:cs typeface="Tahoma" charset="0"/>
              </a:rPr>
              <a:t>Developed by:</a:t>
            </a:r>
            <a:endParaRPr lang="en-US" sz="2000" baseline="0" dirty="0">
              <a:solidFill>
                <a:srgbClr val="575759"/>
              </a:solidFill>
              <a:effectLst/>
              <a:latin typeface="Tahoma" charset="0"/>
              <a:ea typeface="Tahoma" charset="0"/>
              <a:cs typeface="Tahoma" charset="0"/>
            </a:endParaRPr>
          </a:p>
          <a:p>
            <a:pPr marL="0" marR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1200" dirty="0">
                <a:solidFill>
                  <a:srgbClr val="7F7F7F"/>
                </a:solidFill>
                <a:effectLst/>
                <a:latin typeface="Arial Rounded MT Bold" charset="0"/>
                <a:ea typeface="Times New Roman" charset="0"/>
                <a:cs typeface="Times New Roman" charset="0"/>
              </a:rPr>
              <a:t> </a:t>
            </a:r>
            <a:endParaRPr lang="en-US" sz="1200" dirty="0">
              <a:solidFill>
                <a:srgbClr val="404040"/>
              </a:solidFill>
              <a:effectLst/>
              <a:ea typeface="Times New Roman" charset="0"/>
              <a:cs typeface="Times New Roman" charset="0"/>
            </a:endParaRPr>
          </a:p>
        </p:txBody>
      </p:sp>
      <p:pic>
        <p:nvPicPr>
          <p:cNvPr id="19" name="Picture 18" descr="CDD - Illinois Council on Developmental Disabilities logo">
            <a:extLst>
              <a:ext uri="{C183D7F6-B498-43B3-948B-1728B52AA6E4}">
                <adec:decorative xmlns:adec="http://schemas.microsoft.com/office/drawing/2017/decorative" val="0"/>
              </a:ext>
            </a:extLst>
          </p:cNvPr>
          <p:cNvPicPr/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633530" y="5120491"/>
            <a:ext cx="1653803" cy="985561"/>
          </a:xfrm>
          <a:prstGeom prst="rect">
            <a:avLst/>
          </a:prstGeom>
          <a:noFill/>
          <a:ln>
            <a:noFill/>
          </a:ln>
        </p:spPr>
      </p:pic>
      <p:sp>
        <p:nvSpPr>
          <p:cNvPr id="20" name="TextBox 19"/>
          <p:cNvSpPr txBox="1"/>
          <p:nvPr userDrawn="1"/>
        </p:nvSpPr>
        <p:spPr>
          <a:xfrm>
            <a:off x="914400" y="4494986"/>
            <a:ext cx="36576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aseline="0" dirty="0">
                <a:solidFill>
                  <a:srgbClr val="575759"/>
                </a:solidFill>
                <a:latin typeface="Tahoma" charset="0"/>
                <a:ea typeface="Tahoma" charset="0"/>
                <a:cs typeface="Tahoma" charset="0"/>
              </a:rPr>
              <a:t>National Disability Institute</a:t>
            </a:r>
          </a:p>
          <a:p>
            <a:pPr algn="ctr"/>
            <a:r>
              <a:rPr lang="en-US" sz="2000" baseline="0" dirty="0">
                <a:solidFill>
                  <a:srgbClr val="575759"/>
                </a:solidFill>
                <a:latin typeface="Tahoma" charset="0"/>
                <a:ea typeface="Tahoma" charset="0"/>
                <a:cs typeface="Tahoma" charset="0"/>
              </a:rPr>
              <a:t>Washington, DC</a:t>
            </a:r>
          </a:p>
          <a:p>
            <a:pPr algn="ctr"/>
            <a:r>
              <a:rPr lang="en-US" sz="2000" baseline="0" dirty="0">
                <a:solidFill>
                  <a:srgbClr val="575759"/>
                </a:solidFill>
                <a:latin typeface="Tahoma" charset="0"/>
                <a:ea typeface="Tahoma" charset="0"/>
                <a:cs typeface="Tahoma" charset="0"/>
              </a:rPr>
              <a:t>NationaldDisabilityInstitute.org</a:t>
            </a:r>
          </a:p>
        </p:txBody>
      </p:sp>
      <p:sp>
        <p:nvSpPr>
          <p:cNvPr id="21" name="TextBox 20"/>
          <p:cNvSpPr txBox="1"/>
          <p:nvPr userDrawn="1"/>
        </p:nvSpPr>
        <p:spPr>
          <a:xfrm>
            <a:off x="4981104" y="4141043"/>
            <a:ext cx="295865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i="0" baseline="0" dirty="0">
                <a:solidFill>
                  <a:srgbClr val="575759"/>
                </a:solidFill>
                <a:latin typeface="Tahoma" charset="0"/>
                <a:ea typeface="Tahoma" charset="0"/>
                <a:cs typeface="Tahoma" charset="0"/>
              </a:rPr>
              <a:t>This training program </a:t>
            </a:r>
          </a:p>
          <a:p>
            <a:pPr algn="ctr"/>
            <a:r>
              <a:rPr lang="en-US" sz="2000" b="1" i="0" baseline="0" dirty="0">
                <a:solidFill>
                  <a:srgbClr val="575759"/>
                </a:solidFill>
                <a:latin typeface="Tahoma" charset="0"/>
                <a:ea typeface="Tahoma" charset="0"/>
                <a:cs typeface="Tahoma" charset="0"/>
              </a:rPr>
              <a:t>is supported by:</a:t>
            </a:r>
          </a:p>
        </p:txBody>
      </p:sp>
      <p:pic>
        <p:nvPicPr>
          <p:cNvPr id="22" name="Picture 21" descr="National Disability Institute (NDI) logo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9260" y="5592570"/>
            <a:ext cx="1809448" cy="4805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9934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40031" y="791154"/>
            <a:ext cx="8623935" cy="640080"/>
          </a:xfrm>
        </p:spPr>
        <p:txBody>
          <a:bodyPr/>
          <a:lstStyle>
            <a:lvl1pPr>
              <a:defRPr baseline="0">
                <a:solidFill>
                  <a:srgbClr val="20BDDB"/>
                </a:solidFill>
                <a:latin typeface="Tahoma" charset="0"/>
                <a:ea typeface="Tahoma" charset="0"/>
                <a:cs typeface="Tahoma" charset="0"/>
              </a:defRPr>
            </a:lvl1pPr>
          </a:lstStyle>
          <a:p>
            <a:r>
              <a:rPr lang="en-US" dirty="0"/>
              <a:t>This is my page title.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0032" y="1570384"/>
            <a:ext cx="8623935" cy="4850294"/>
          </a:xfrm>
        </p:spPr>
        <p:txBody>
          <a:bodyPr/>
          <a:lstStyle>
            <a:lvl1pPr marL="260741" indent="-260741">
              <a:buFont typeface="Arial" panose="020B0604020202020204" pitchFamily="34" charset="0"/>
              <a:buChar char="•"/>
              <a:defRPr sz="2000">
                <a:latin typeface="Tahoma" charset="0"/>
                <a:ea typeface="Tahoma" charset="0"/>
                <a:cs typeface="Tahoma" charset="0"/>
              </a:defRPr>
            </a:lvl1pPr>
            <a:lvl2pPr>
              <a:buClr>
                <a:srgbClr val="20BDDB"/>
              </a:buClr>
              <a:defRPr sz="1800" baseline="0">
                <a:latin typeface="Tahoma" charset="0"/>
                <a:ea typeface="Tahoma" charset="0"/>
                <a:cs typeface="Tahoma" charset="0"/>
              </a:defRPr>
            </a:lvl2pPr>
            <a:lvl3pPr marL="857228" indent="-171446">
              <a:buFont typeface="Wingdings" panose="05000000000000000000" pitchFamily="2" charset="2"/>
              <a:buChar char="§"/>
              <a:defRPr sz="1800" baseline="0">
                <a:latin typeface="Tahoma" charset="0"/>
                <a:ea typeface="Tahoma" charset="0"/>
                <a:cs typeface="Tahoma" charset="0"/>
              </a:defRPr>
            </a:lvl3pPr>
            <a:lvl4pPr>
              <a:defRPr sz="1800" baseline="0">
                <a:latin typeface="Tahoma" charset="0"/>
                <a:ea typeface="Tahoma" charset="0"/>
                <a:cs typeface="Tahoma" charset="0"/>
              </a:defRPr>
            </a:lvl4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4" name="Slide Number Placeholder 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ACB3E1-20E2-D24F-8BE6-CB5F27E6153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42958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40029" y="810489"/>
            <a:ext cx="8635613" cy="650564"/>
          </a:xfrm>
        </p:spPr>
        <p:txBody>
          <a:bodyPr/>
          <a:lstStyle>
            <a:lvl1pPr>
              <a:defRPr baseline="0">
                <a:solidFill>
                  <a:srgbClr val="20BDDB"/>
                </a:solidFill>
                <a:latin typeface="Tahoma" charset="0"/>
                <a:ea typeface="Tahoma" charset="0"/>
                <a:cs typeface="Tahoma" charset="0"/>
              </a:defRPr>
            </a:lvl1pPr>
          </a:lstStyle>
          <a:p>
            <a:r>
              <a:rPr lang="en-US" dirty="0"/>
              <a:t>This is my page title.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0029" y="1590261"/>
            <a:ext cx="4153067" cy="4800600"/>
          </a:xfrm>
        </p:spPr>
        <p:txBody>
          <a:bodyPr/>
          <a:lstStyle>
            <a:lvl1pPr marL="260741" indent="-260741">
              <a:buFont typeface="Arial" panose="020B0604020202020204" pitchFamily="34" charset="0"/>
              <a:buChar char="•"/>
              <a:defRPr sz="2000" baseline="0">
                <a:solidFill>
                  <a:srgbClr val="575759"/>
                </a:solidFill>
                <a:latin typeface="Tahoma" charset="0"/>
                <a:ea typeface="Tahoma" charset="0"/>
                <a:cs typeface="Tahoma" charset="0"/>
              </a:defRPr>
            </a:lvl1pPr>
            <a:lvl2pPr>
              <a:defRPr sz="1800" baseline="0">
                <a:latin typeface="Tahoma" charset="0"/>
                <a:ea typeface="Tahoma" charset="0"/>
                <a:cs typeface="Tahoma" charset="0"/>
              </a:defRPr>
            </a:lvl2pPr>
            <a:lvl3pPr marL="857228" indent="-171446">
              <a:buFont typeface="Wingdings" panose="05000000000000000000" pitchFamily="2" charset="2"/>
              <a:buChar char="§"/>
              <a:defRPr sz="1800" baseline="0">
                <a:latin typeface="Tahoma" charset="0"/>
                <a:ea typeface="Tahoma" charset="0"/>
                <a:cs typeface="Tahoma" charset="0"/>
              </a:defRPr>
            </a:lvl3pPr>
            <a:lvl4pPr>
              <a:defRPr sz="1800" baseline="0">
                <a:latin typeface="Tahoma" charset="0"/>
                <a:ea typeface="Tahoma" charset="0"/>
                <a:cs typeface="Tahoma" charset="0"/>
              </a:defRPr>
            </a:lvl4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0"/>
          </p:nvPr>
        </p:nvSpPr>
        <p:spPr>
          <a:xfrm>
            <a:off x="4722575" y="1590261"/>
            <a:ext cx="4153067" cy="4800600"/>
          </a:xfrm>
        </p:spPr>
        <p:txBody>
          <a:bodyPr/>
          <a:lstStyle>
            <a:lvl1pPr>
              <a:defRPr>
                <a:latin typeface="Tahoma" charset="0"/>
                <a:ea typeface="Tahoma" charset="0"/>
                <a:cs typeface="Tahoma" charset="0"/>
              </a:defRPr>
            </a:lvl1pPr>
            <a:lvl2pPr>
              <a:defRPr sz="1800">
                <a:latin typeface="Tahoma" charset="0"/>
                <a:ea typeface="Tahoma" charset="0"/>
                <a:cs typeface="Tahoma" charset="0"/>
              </a:defRPr>
            </a:lvl2pPr>
            <a:lvl3pPr>
              <a:defRPr sz="1800">
                <a:latin typeface="Tahoma" charset="0"/>
                <a:ea typeface="Tahoma" charset="0"/>
                <a:cs typeface="Tahoma" charset="0"/>
              </a:defRPr>
            </a:lvl3pPr>
            <a:lvl4pPr>
              <a:defRPr sz="1800">
                <a:latin typeface="Tahoma" charset="0"/>
                <a:ea typeface="Tahoma" charset="0"/>
                <a:cs typeface="Tahoma" charset="0"/>
              </a:defRPr>
            </a:lvl4pPr>
            <a:lvl5pPr marL="1371566" indent="0">
              <a:buNone/>
              <a:defRPr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10" name="Slide Number Placeholder 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448261" y="6480313"/>
            <a:ext cx="427381" cy="28739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485AC5E9-28C9-498F-BCCA-E3048E5B58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10775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b="1" dirty="0">
                <a:solidFill>
                  <a:srgbClr val="1B4989"/>
                </a:solidFill>
              </a:rPr>
              <a:t>This is my section title.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This is my section subtitle.</a:t>
            </a:r>
          </a:p>
        </p:txBody>
      </p:sp>
    </p:spTree>
    <p:extLst>
      <p:ext uri="{BB962C8B-B14F-4D97-AF65-F5344CB8AC3E}">
        <p14:creationId xmlns:p14="http://schemas.microsoft.com/office/powerpoint/2010/main" val="9318246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18660" y="782456"/>
            <a:ext cx="8676861" cy="688944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This is my page title.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8660" y="1610138"/>
            <a:ext cx="8676861" cy="47608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8" name="Rectangle 7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9144000" cy="212627"/>
          </a:xfrm>
          <a:prstGeom prst="rect">
            <a:avLst/>
          </a:prstGeom>
          <a:solidFill>
            <a:srgbClr val="20BDDB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1" name="Rectangle 10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265894"/>
            <a:ext cx="9144000" cy="443416"/>
          </a:xfrm>
          <a:prstGeom prst="rect">
            <a:avLst/>
          </a:prstGeom>
          <a:solidFill>
            <a:srgbClr val="575759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4" name="Rectangle 1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8457982" y="6489421"/>
            <a:ext cx="686017" cy="266142"/>
          </a:xfrm>
          <a:prstGeom prst="rect">
            <a:avLst/>
          </a:prstGeom>
          <a:solidFill>
            <a:srgbClr val="20BDD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pic>
        <p:nvPicPr>
          <p:cNvPr id="9" name="Picture 8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57983" y="53267"/>
            <a:ext cx="686017" cy="613259"/>
          </a:xfrm>
          <a:prstGeom prst="rect">
            <a:avLst/>
          </a:prstGeom>
          <a:effectLst/>
        </p:spPr>
      </p:pic>
      <p:sp>
        <p:nvSpPr>
          <p:cNvPr id="4" name="Slide Number Placeholder 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457981" y="6489421"/>
            <a:ext cx="437539" cy="26614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 i="0" baseline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fld id="{4FACB3E1-20E2-D24F-8BE6-CB5F27E6153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81283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0" r:id="rId2"/>
    <p:sldLayoutId id="2147483651" r:id="rId3"/>
    <p:sldLayoutId id="2147483653" r:id="rId4"/>
  </p:sldLayoutIdLst>
  <p:hf hdr="0" ftr="0" dt="0"/>
  <p:txStyles>
    <p:titleStyle>
      <a:lvl1pPr algn="l" defTabSz="685783" rtl="0" eaLnBrk="1" latinLnBrk="0" hangingPunct="1">
        <a:lnSpc>
          <a:spcPct val="90000"/>
        </a:lnSpc>
        <a:spcBef>
          <a:spcPct val="0"/>
        </a:spcBef>
        <a:buNone/>
        <a:defRPr sz="3000" b="1" kern="1200" baseline="0">
          <a:solidFill>
            <a:srgbClr val="20BDDB"/>
          </a:solidFill>
          <a:latin typeface="Tahoma" charset="0"/>
          <a:ea typeface="Tahoma" charset="0"/>
          <a:cs typeface="Tahoma" charset="0"/>
        </a:defRPr>
      </a:lvl1pPr>
    </p:titleStyle>
    <p:bodyStyle>
      <a:lvl1pPr marL="260741" indent="-260741" algn="l" defTabSz="685783" rtl="0" eaLnBrk="1" latinLnBrk="0" hangingPunct="1">
        <a:lnSpc>
          <a:spcPct val="90000"/>
        </a:lnSpc>
        <a:spcBef>
          <a:spcPts val="450"/>
        </a:spcBef>
        <a:spcAft>
          <a:spcPts val="900"/>
        </a:spcAft>
        <a:buClr>
          <a:srgbClr val="274448"/>
        </a:buClr>
        <a:buSzPct val="145000"/>
        <a:buFont typeface="Arial" panose="020B0604020202020204" pitchFamily="34" charset="0"/>
        <a:buChar char="•"/>
        <a:defRPr sz="2000" kern="1200" baseline="0">
          <a:solidFill>
            <a:srgbClr val="575759"/>
          </a:solidFill>
          <a:latin typeface="Tahoma" charset="0"/>
          <a:ea typeface="Tahoma" charset="0"/>
          <a:cs typeface="Tahoma" charset="0"/>
        </a:defRPr>
      </a:lvl1pPr>
      <a:lvl2pPr marL="603632" indent="-260741" algn="l" defTabSz="685783" rtl="0" eaLnBrk="1" latinLnBrk="0" hangingPunct="1">
        <a:lnSpc>
          <a:spcPct val="90000"/>
        </a:lnSpc>
        <a:spcBef>
          <a:spcPts val="450"/>
        </a:spcBef>
        <a:spcAft>
          <a:spcPts val="900"/>
        </a:spcAft>
        <a:buClr>
          <a:srgbClr val="20BDDB"/>
        </a:buClr>
        <a:buFont typeface="Courier New" charset="0"/>
        <a:buChar char="o"/>
        <a:defRPr sz="1800" kern="1200" baseline="0">
          <a:solidFill>
            <a:srgbClr val="575759"/>
          </a:solidFill>
          <a:latin typeface="Tahoma" charset="0"/>
          <a:ea typeface="Tahoma" charset="0"/>
          <a:cs typeface="Tahoma" charset="0"/>
        </a:defRPr>
      </a:lvl2pPr>
      <a:lvl3pPr marL="857228" indent="-171446" algn="l" defTabSz="685783" rtl="0" eaLnBrk="1" latinLnBrk="0" hangingPunct="1">
        <a:lnSpc>
          <a:spcPct val="90000"/>
        </a:lnSpc>
        <a:spcBef>
          <a:spcPts val="450"/>
        </a:spcBef>
        <a:spcAft>
          <a:spcPts val="900"/>
        </a:spcAft>
        <a:buClr>
          <a:srgbClr val="575759"/>
        </a:buClr>
        <a:buSzPct val="80000"/>
        <a:buFont typeface="Wingdings" panose="05000000000000000000" pitchFamily="2" charset="2"/>
        <a:buChar char="§"/>
        <a:defRPr sz="1800" kern="1200" baseline="0">
          <a:solidFill>
            <a:srgbClr val="575759"/>
          </a:solidFill>
          <a:latin typeface="Tahoma" charset="0"/>
          <a:ea typeface="Tahoma" charset="0"/>
          <a:cs typeface="Tahoma" charset="0"/>
        </a:defRPr>
      </a:lvl3pPr>
      <a:lvl4pPr marL="1200120" indent="-171446" algn="l" defTabSz="685783" rtl="0" eaLnBrk="1" latinLnBrk="0" hangingPunct="1">
        <a:lnSpc>
          <a:spcPct val="90000"/>
        </a:lnSpc>
        <a:spcBef>
          <a:spcPts val="450"/>
        </a:spcBef>
        <a:spcAft>
          <a:spcPts val="900"/>
        </a:spcAft>
        <a:buClr>
          <a:srgbClr val="20BDDB"/>
        </a:buClr>
        <a:buFont typeface="Arial" charset="0"/>
        <a:buChar char="•"/>
        <a:defRPr sz="1800" kern="1200" baseline="0">
          <a:solidFill>
            <a:srgbClr val="575759"/>
          </a:solidFill>
          <a:latin typeface="Tahoma" charset="0"/>
          <a:ea typeface="Tahoma" charset="0"/>
          <a:cs typeface="Tahoma" charset="0"/>
        </a:defRPr>
      </a:lvl4pPr>
      <a:lvl5pPr marL="1543012" indent="-171446" algn="l" defTabSz="685783" rtl="0" eaLnBrk="1" latinLnBrk="0" hangingPunct="1">
        <a:lnSpc>
          <a:spcPct val="90000"/>
        </a:lnSpc>
        <a:spcBef>
          <a:spcPts val="450"/>
        </a:spcBef>
        <a:spcAft>
          <a:spcPts val="900"/>
        </a:spcAft>
        <a:buFont typeface="Arial"/>
        <a:buChar char="•"/>
        <a:defRPr sz="1350" kern="1200">
          <a:solidFill>
            <a:schemeClr val="tx1"/>
          </a:solidFill>
          <a:latin typeface="Warnock Pro" charset="0"/>
          <a:ea typeface="Warnock Pro" charset="0"/>
          <a:cs typeface="Warnock Pro" charset="0"/>
        </a:defRPr>
      </a:lvl5pPr>
      <a:lvl6pPr marL="1885903" indent="-171446" algn="l" defTabSz="685783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3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tags" Target="../tags/tag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s://creativecommons.org/licenses/by-sa/3.0/" TargetMode="External"/><Relationship Id="rId2" Type="http://schemas.openxmlformats.org/officeDocument/2006/relationships/hyperlink" Target="https://en.wikipedia.org/wiki/File:Notepad_icon.svg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hNiqsGR1268?feature=oembed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tif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9450" y="1846084"/>
            <a:ext cx="7785100" cy="924339"/>
          </a:xfrm>
        </p:spPr>
        <p:txBody>
          <a:bodyPr>
            <a:normAutofit/>
          </a:bodyPr>
          <a:lstStyle/>
          <a:p>
            <a:r>
              <a:rPr lang="en-US" sz="4000" dirty="0"/>
              <a:t>Module 1: Money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97B7B82-CC6D-4438-C2F0-B743B10640C9}"/>
              </a:ext>
            </a:extLst>
          </p:cNvPr>
          <p:cNvSpPr txBox="1"/>
          <p:nvPr/>
        </p:nvSpPr>
        <p:spPr>
          <a:xfrm>
            <a:off x="4473614" y="3182779"/>
            <a:ext cx="4572000" cy="246221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r>
              <a:rPr lang="en-US" sz="1000" b="1" dirty="0">
                <a:solidFill>
                  <a:schemeClr val="bg1"/>
                </a:solidFill>
                <a:latin typeface="Tahoma"/>
                <a:ea typeface="Tahoma"/>
                <a:cs typeface="Tahoma"/>
              </a:rPr>
              <a:t>2024</a:t>
            </a:r>
            <a:endParaRPr lang="en-US" sz="10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33126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FE606E-F5B8-EF4A-88CF-BAA699001E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Needs vs. Wants (Slide 2 of 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790E9D-9A60-B848-8C5B-30D0C94A13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0031" y="1532238"/>
            <a:ext cx="8655490" cy="4888440"/>
          </a:xfrm>
        </p:spPr>
        <p:txBody>
          <a:bodyPr/>
          <a:lstStyle/>
          <a:p>
            <a:r>
              <a:rPr lang="en-US" dirty="0"/>
              <a:t>Needs</a:t>
            </a:r>
          </a:p>
          <a:p>
            <a:pPr lvl="1"/>
            <a:r>
              <a:rPr lang="en-US" sz="2000" dirty="0"/>
              <a:t>Things we have to pay for every month like food, transportation, rent, electricity, phone and more.</a:t>
            </a:r>
          </a:p>
          <a:p>
            <a:r>
              <a:rPr lang="en-US" dirty="0"/>
              <a:t>Wants</a:t>
            </a:r>
          </a:p>
          <a:p>
            <a:pPr lvl="1"/>
            <a:r>
              <a:rPr lang="en-US" sz="2000" dirty="0"/>
              <a:t>Things we pay for that we enjoy and let us have fun like video games, movies, music and more.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3A0DC97-FF47-D34C-9B1D-3BEB9D2774C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ACB3E1-20E2-D24F-8BE6-CB5F27E61535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00632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AD6063-D759-B54D-9F11-F9AD432D4A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Needs vs. Wants (Slide 3 of 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28B649-B490-3D4E-A81F-D16ABEB4D1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2967" y="2733977"/>
            <a:ext cx="7358062" cy="148633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dirty="0"/>
              <a:t>Sometimes we don’t have all the money we would like to pay for everything we want.</a:t>
            </a:r>
          </a:p>
          <a:p>
            <a:pPr marL="0" indent="0" algn="ctr">
              <a:buNone/>
            </a:pPr>
            <a:r>
              <a:rPr lang="en-US" dirty="0"/>
              <a:t>This is where we must determine what our </a:t>
            </a:r>
            <a:r>
              <a:rPr lang="en-US" b="1" dirty="0"/>
              <a:t>needs</a:t>
            </a:r>
            <a:r>
              <a:rPr lang="en-US" dirty="0"/>
              <a:t> and </a:t>
            </a:r>
            <a:r>
              <a:rPr lang="en-US" b="1" dirty="0"/>
              <a:t>wants</a:t>
            </a:r>
            <a:r>
              <a:rPr lang="en-US" dirty="0"/>
              <a:t> truly are.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318E71B-CEE9-6B49-976A-71860DA8CE5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8426427" y="6383914"/>
            <a:ext cx="437539" cy="266142"/>
          </a:xfrm>
        </p:spPr>
        <p:txBody>
          <a:bodyPr/>
          <a:lstStyle/>
          <a:p>
            <a:endParaRPr lang="en-US" dirty="0"/>
          </a:p>
          <a:p>
            <a:fld id="{4FACB3E1-20E2-D24F-8BE6-CB5F27E61535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3302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00063" y="2727823"/>
            <a:ext cx="6536841" cy="1021556"/>
          </a:xfrm>
        </p:spPr>
        <p:txBody>
          <a:bodyPr>
            <a:normAutofit/>
          </a:bodyPr>
          <a:lstStyle/>
          <a:p>
            <a:r>
              <a:rPr lang="en-US" sz="3000" dirty="0"/>
              <a:t>How Are Some Different Ways We Get Money?</a:t>
            </a:r>
          </a:p>
        </p:txBody>
      </p:sp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0318E71B-CEE9-6B49-976A-71860DA8CE50}"/>
              </a:ext>
            </a:extLst>
          </p:cNvPr>
          <p:cNvSpPr txBox="1">
            <a:spLocks/>
          </p:cNvSpPr>
          <p:nvPr/>
        </p:nvSpPr>
        <p:spPr>
          <a:xfrm>
            <a:off x="8508781" y="6482079"/>
            <a:ext cx="503139" cy="212523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b="1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10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2597055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6B3637-9B7B-584D-A87F-1FA8865307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Money = Income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D06F9C-0756-EE49-8452-B0595DFD6F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Earn money through a job</a:t>
            </a:r>
          </a:p>
          <a:p>
            <a:r>
              <a:rPr lang="en-US" dirty="0"/>
              <a:t>Supplemental Security Income = SSI</a:t>
            </a:r>
          </a:p>
          <a:p>
            <a:r>
              <a:rPr lang="en-US" dirty="0"/>
              <a:t>Social Security Disability Insurance = SSDI</a:t>
            </a:r>
          </a:p>
          <a:p>
            <a:r>
              <a:rPr lang="en-US" dirty="0"/>
              <a:t>Gifts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6488184-F4C9-F84F-875E-E6D47DA9B80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ACB3E1-20E2-D24F-8BE6-CB5F27E61535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03101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526FC4-BE4A-2244-A2E4-1BF37B812D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Can You Earn More Money?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FD3CC8-A2A6-8A4E-80C7-9682FAC61A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Go to school for higher learning</a:t>
            </a:r>
          </a:p>
          <a:p>
            <a:r>
              <a:rPr lang="en-US" dirty="0"/>
              <a:t>Gain experience in different areas at your current job</a:t>
            </a:r>
          </a:p>
          <a:p>
            <a:r>
              <a:rPr lang="en-US" dirty="0"/>
              <a:t>Develop additional skills</a:t>
            </a:r>
          </a:p>
          <a:p>
            <a:pPr marL="0" indent="0" algn="ctr">
              <a:spcBef>
                <a:spcPts val="3000"/>
              </a:spcBef>
              <a:buNone/>
            </a:pPr>
            <a:r>
              <a:rPr lang="en-US" dirty="0"/>
              <a:t>Each of these may lead to a promotion at your current job or lead you to an even better job with higher earnings.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B0335A2-4E71-C14C-A00F-87A3E65D39D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ACB3E1-20E2-D24F-8BE6-CB5F27E61535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256564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EC9F35-B682-1A41-90A9-BAC591E80A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Defining Assets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123381-8357-9543-B79A-3D87FF7C51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Which of these do you think are assets?</a:t>
            </a:r>
          </a:p>
          <a:p>
            <a:pPr lvl="1"/>
            <a:r>
              <a:rPr lang="en-US" sz="2000" dirty="0"/>
              <a:t>House</a:t>
            </a:r>
          </a:p>
          <a:p>
            <a:pPr lvl="1"/>
            <a:r>
              <a:rPr lang="en-US" sz="2000" dirty="0"/>
              <a:t>Money</a:t>
            </a:r>
          </a:p>
          <a:p>
            <a:pPr lvl="1"/>
            <a:r>
              <a:rPr lang="en-US" sz="2000" dirty="0"/>
              <a:t>Education</a:t>
            </a:r>
          </a:p>
          <a:p>
            <a:pPr lvl="1"/>
            <a:r>
              <a:rPr lang="en-US" sz="2000" dirty="0"/>
              <a:t>Car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B0335A2-4E71-C14C-A00F-87A3E65D39D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8457981" y="6489421"/>
            <a:ext cx="437539" cy="266142"/>
          </a:xfrm>
        </p:spPr>
        <p:txBody>
          <a:bodyPr/>
          <a:lstStyle/>
          <a:p>
            <a:fld id="{4FACB3E1-20E2-D24F-8BE6-CB5F27E61535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0450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0C2B16-416B-B34C-816E-7E1E6BE7E8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Are Assets?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3FCDD8-2A0A-0841-9246-42524CC109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Assets are the items we own that have value.</a:t>
            </a:r>
          </a:p>
          <a:p>
            <a:pPr lvl="1"/>
            <a:r>
              <a:rPr lang="en-US" sz="2000" dirty="0"/>
              <a:t>Money you have in the bank</a:t>
            </a:r>
          </a:p>
          <a:p>
            <a:pPr lvl="1"/>
            <a:r>
              <a:rPr lang="en-US" sz="2000" dirty="0"/>
              <a:t>Cash on hand</a:t>
            </a:r>
          </a:p>
          <a:p>
            <a:pPr lvl="1"/>
            <a:r>
              <a:rPr lang="en-US" sz="2000" dirty="0"/>
              <a:t>Shares, retirement accounts, other investments</a:t>
            </a:r>
          </a:p>
          <a:p>
            <a:pPr lvl="1"/>
            <a:r>
              <a:rPr lang="en-US" sz="2000" dirty="0"/>
              <a:t>Property you own</a:t>
            </a:r>
          </a:p>
          <a:p>
            <a:pPr lvl="1"/>
            <a:r>
              <a:rPr lang="en-US" sz="2000" dirty="0"/>
              <a:t>A home or business</a:t>
            </a:r>
          </a:p>
          <a:p>
            <a:pPr lvl="1"/>
            <a:r>
              <a:rPr lang="en-US" sz="2000" dirty="0"/>
              <a:t>Car or other type of vehicle</a:t>
            </a:r>
          </a:p>
          <a:p>
            <a:pPr lvl="1"/>
            <a:r>
              <a:rPr lang="en-US" sz="2000" dirty="0"/>
              <a:t>Furniture and appliances</a:t>
            </a:r>
          </a:p>
          <a:p>
            <a:pPr lvl="1"/>
            <a:r>
              <a:rPr lang="en-US" sz="2000" dirty="0"/>
              <a:t>Education and work experience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6902867-70E7-5548-9E69-B73C210B28B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ACB3E1-20E2-D24F-8BE6-CB5F27E61535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106976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22B5D3-5665-3449-AC82-771F07F07A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205740" indent="-205740">
              <a:defRPr/>
            </a:pPr>
            <a:r>
              <a:rPr lang="en-US" dirty="0"/>
              <a:t>Importance of Asset Development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C983B5-4487-BC4F-8014-1EB1150498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Why is the development of assets important to persons with disabilities?</a:t>
            </a:r>
          </a:p>
          <a:p>
            <a:pPr lvl="1">
              <a:defRPr/>
            </a:pPr>
            <a:r>
              <a:rPr lang="en-US" sz="2000" dirty="0"/>
              <a:t>Assets provide greater financial security and independence.</a:t>
            </a:r>
          </a:p>
          <a:p>
            <a:pPr lvl="1">
              <a:defRPr/>
            </a:pPr>
            <a:r>
              <a:rPr lang="en-US" sz="2000" dirty="0"/>
              <a:t>Assets improve our community participation and our quality of life.</a:t>
            </a:r>
          </a:p>
          <a:p>
            <a:pPr lvl="1">
              <a:defRPr/>
            </a:pPr>
            <a:r>
              <a:rPr lang="en-US" sz="2000" dirty="0"/>
              <a:t>Overall, assets help us to build our financial wellness.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E8EFEA0-6077-A245-96BE-4C83286F4C7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ACB3E1-20E2-D24F-8BE6-CB5F27E61535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350817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0854CC-CD0A-5A4E-8A99-9A6088F26D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Activity #2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8715CD-CAF0-B849-9294-AA345C8636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0031" y="1588084"/>
            <a:ext cx="8623935" cy="4850294"/>
          </a:xfrm>
        </p:spPr>
        <p:txBody>
          <a:bodyPr/>
          <a:lstStyle/>
          <a:p>
            <a:pPr>
              <a:defRPr/>
            </a:pPr>
            <a:r>
              <a:rPr lang="en-US" dirty="0"/>
              <a:t>Who influences how we think about and manage our money?</a:t>
            </a:r>
          </a:p>
          <a:p>
            <a:pPr>
              <a:defRPr/>
            </a:pPr>
            <a:r>
              <a:rPr lang="en-US" dirty="0"/>
              <a:t>Why do we need money?</a:t>
            </a:r>
          </a:p>
        </p:txBody>
      </p:sp>
      <p:sp>
        <p:nvSpPr>
          <p:cNvPr id="4" name="Rectangle 3"/>
          <p:cNvSpPr/>
          <p:nvPr/>
        </p:nvSpPr>
        <p:spPr>
          <a:xfrm>
            <a:off x="8581040" y="6456728"/>
            <a:ext cx="493941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b="1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16</a:t>
            </a:r>
          </a:p>
        </p:txBody>
      </p:sp>
    </p:spTree>
    <p:extLst>
      <p:ext uri="{BB962C8B-B14F-4D97-AF65-F5344CB8AC3E}">
        <p14:creationId xmlns:p14="http://schemas.microsoft.com/office/powerpoint/2010/main" val="121977435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A2EDA1-19DA-924B-9BD9-28F86AB650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Activity #3: My American Dream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FAB42B-4658-874F-B926-504EB51317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/>
              <a:t>Define YOUR American Dream.</a:t>
            </a:r>
          </a:p>
          <a:p>
            <a:pPr>
              <a:defRPr/>
            </a:pPr>
            <a:r>
              <a:rPr lang="en-US" dirty="0"/>
              <a:t>What pictures and words describe your dream?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1119EBFA-4502-DC92-DAC1-DC841C411167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587511" y="2988546"/>
            <a:ext cx="2643809" cy="2868343"/>
          </a:xfrm>
        </p:spPr>
        <p:txBody>
          <a:bodyPr/>
          <a:lstStyle/>
          <a:p>
            <a:pPr marL="0" indent="0" algn="ctr">
              <a:buNone/>
            </a:pPr>
            <a:r>
              <a:rPr lang="en-US" sz="2000" b="1" dirty="0">
                <a:solidFill>
                  <a:srgbClr val="20BDDB"/>
                </a:solidFill>
                <a:latin typeface="Tahoma" charset="0"/>
                <a:ea typeface="Tahoma" charset="0"/>
                <a:cs typeface="Tahoma" charset="0"/>
              </a:rPr>
              <a:t>Vision for My American Dream</a:t>
            </a:r>
          </a:p>
        </p:txBody>
      </p:sp>
      <p:pic>
        <p:nvPicPr>
          <p:cNvPr id="4" name="Picture 3" descr="Person pointing to a blank white board with a lightbulb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8802" y="2752452"/>
            <a:ext cx="4724400" cy="3132483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8546657" y="6458141"/>
            <a:ext cx="634618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b="1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17</a:t>
            </a:r>
          </a:p>
        </p:txBody>
      </p:sp>
    </p:spTree>
    <p:extLst>
      <p:ext uri="{BB962C8B-B14F-4D97-AF65-F5344CB8AC3E}">
        <p14:creationId xmlns:p14="http://schemas.microsoft.com/office/powerpoint/2010/main" val="8687070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E1CEC0-0C82-654C-AE1B-3EDDBADB0C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Welcome &amp; Housekeeping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24D37B-68FA-2E4F-88DF-776A77D9E4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Introductions</a:t>
            </a:r>
          </a:p>
          <a:p>
            <a:r>
              <a:rPr lang="en-US" dirty="0"/>
              <a:t>Did everyone sign in?</a:t>
            </a:r>
          </a:p>
          <a:p>
            <a:r>
              <a:rPr lang="en-US" dirty="0"/>
              <a:t>PRE-Test Evaluation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8BDFC3C-6A82-0F4F-95B4-5EE86D0C22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ACB3E1-20E2-D24F-8BE6-CB5F27E61535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653341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C59FBC-F77D-7B43-8E92-99E4A2C380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Activity #3: My American Dream </a:t>
            </a:r>
            <a:r>
              <a:rPr lang="en-US" sz="1800" dirty="0"/>
              <a:t>(Continued)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C51680-7638-F94B-BA06-B15381E5F2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How much would it cost to make your dream a reality?</a:t>
            </a:r>
          </a:p>
          <a:p>
            <a:pPr>
              <a:defRPr/>
            </a:pPr>
            <a:r>
              <a:rPr lang="en-US" dirty="0"/>
              <a:t>How much would you have to save each week for a certain amount of time to make this dream a reality?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468028C-948B-3D4A-9607-130B3A8E936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ACB3E1-20E2-D24F-8BE6-CB5F27E61535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522090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7CCDD6-984E-A04B-907C-ED393DB156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Homework Assignment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2074BB-C72E-F546-AE08-96CCB71E7B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0029" y="1535181"/>
            <a:ext cx="8623935" cy="4850294"/>
          </a:xfrm>
        </p:spPr>
        <p:txBody>
          <a:bodyPr>
            <a:normAutofit/>
          </a:bodyPr>
          <a:lstStyle/>
          <a:p>
            <a:r>
              <a:rPr lang="en-US" dirty="0"/>
              <a:t>My Budget Worksheet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29A1B381-AB69-A24C-80C3-F859B2A6AF5C}"/>
              </a:ext>
            </a:extLst>
          </p:cNvPr>
          <p:cNvSpPr txBox="1"/>
          <p:nvPr/>
        </p:nvSpPr>
        <p:spPr>
          <a:xfrm>
            <a:off x="2941565" y="5353962"/>
            <a:ext cx="322086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hlinkClick r:id="rId2" tooltip="https://en.wikipedia.org/wiki/File:Notepad_icon.svg"/>
              </a:rPr>
              <a:t>This Photo</a:t>
            </a:r>
            <a:r>
              <a:rPr lang="en-US" dirty="0"/>
              <a:t> by Unknown Author is licensed under </a:t>
            </a:r>
            <a:r>
              <a:rPr lang="en-US" dirty="0">
                <a:hlinkClick r:id="rId3" tooltip="https://creativecommons.org/licenses/by-sa/3.0/"/>
              </a:rPr>
              <a:t>CC BY-SA</a:t>
            </a:r>
            <a:endParaRPr lang="en-US" dirty="0"/>
          </a:p>
        </p:txBody>
      </p:sp>
      <p:pic>
        <p:nvPicPr>
          <p:cNvPr id="5" name="Picture 4" descr="A notepad with pencil.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48784" y="2771776"/>
            <a:ext cx="2207967" cy="2207967"/>
          </a:xfrm>
          <a:prstGeom prst="rect">
            <a:avLst/>
          </a:prstGeo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80020D6-1D07-D04E-BCF7-CCEC7789B1D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ACB3E1-20E2-D24F-8BE6-CB5F27E61535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115022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</a:t>
            </a:r>
          </a:p>
        </p:txBody>
      </p:sp>
      <p:pic>
        <p:nvPicPr>
          <p:cNvPr id="6" name="Picture 5" descr="Question mark.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23248" y="2531577"/>
            <a:ext cx="2857500" cy="2857500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ACB3E1-20E2-D24F-8BE6-CB5F27E61535}" type="slidenum">
              <a:rPr lang="en-US" smtClean="0"/>
              <a:pPr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617140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8F66EA-D410-1F4F-BCFF-8DF69E3661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Evaluation and Closing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F9CADA-B9A7-1943-9231-B43AE27691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2973" y="2127596"/>
            <a:ext cx="7258050" cy="3358803"/>
          </a:xfrm>
        </p:spPr>
        <p:txBody>
          <a:bodyPr/>
          <a:lstStyle/>
          <a:p>
            <a:pPr marL="400050" indent="-400050" algn="ctr">
              <a:lnSpc>
                <a:spcPct val="100000"/>
              </a:lnSpc>
              <a:buNone/>
            </a:pPr>
            <a:r>
              <a:rPr lang="en-US" b="1" dirty="0"/>
              <a:t>Don’t Forget!</a:t>
            </a:r>
          </a:p>
          <a:p>
            <a:pPr marL="400050" indent="-400050" algn="ctr">
              <a:lnSpc>
                <a:spcPct val="100000"/>
              </a:lnSpc>
              <a:buNone/>
            </a:pPr>
            <a:r>
              <a:rPr lang="en-US" dirty="0"/>
              <a:t>Complete and turn in your evaluation and post-test.</a:t>
            </a:r>
          </a:p>
          <a:p>
            <a:pPr marL="400050" indent="-400050" algn="ctr">
              <a:lnSpc>
                <a:spcPct val="100000"/>
              </a:lnSpc>
              <a:buNone/>
            </a:pPr>
            <a:r>
              <a:rPr lang="en-US" dirty="0"/>
              <a:t>Congratulations on completing your first steps towards improving YOUR financial wellness.</a:t>
            </a:r>
          </a:p>
          <a:p>
            <a:pPr marL="400050" indent="-400050" algn="ctr">
              <a:lnSpc>
                <a:spcPct val="100000"/>
              </a:lnSpc>
              <a:buNone/>
            </a:pPr>
            <a:r>
              <a:rPr lang="en-US" dirty="0"/>
              <a:t>Thank YOU!</a:t>
            </a:r>
          </a:p>
        </p:txBody>
      </p:sp>
      <p:sp>
        <p:nvSpPr>
          <p:cNvPr id="7" name="Rectangle 6"/>
          <p:cNvSpPr/>
          <p:nvPr/>
        </p:nvSpPr>
        <p:spPr>
          <a:xfrm>
            <a:off x="8459100" y="6463540"/>
            <a:ext cx="517939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fld id="{4FACB3E1-20E2-D24F-8BE6-CB5F27E61535}" type="slidenum">
              <a:rPr lang="en-US" sz="1200" b="1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pPr/>
              <a:t>23</a:t>
            </a:fld>
            <a:endParaRPr lang="en-US" sz="1200" b="1" dirty="0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92090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53A7B8-7F9B-3C4B-AE41-A364380025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Myth vs. Reality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58320C-5B74-4C43-A6DC-DECB3C31FF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Myth: </a:t>
            </a:r>
            <a:r>
              <a:rPr lang="en-US" dirty="0"/>
              <a:t>I don’t need to know about money. My staff and family take care of everything.</a:t>
            </a:r>
          </a:p>
          <a:p>
            <a:r>
              <a:rPr lang="en-US" b="1" dirty="0"/>
              <a:t>Reality: </a:t>
            </a:r>
            <a:r>
              <a:rPr lang="en-US" dirty="0"/>
              <a:t>Everyone needs money to have a good quality of life. Understanding money and managing the money you have will help you achieve your individual financial goals.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B7DD721-FD55-4446-8572-3F78A73D7C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ACB3E1-20E2-D24F-8BE6-CB5F27E61535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15553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Describe what money is and what we use it for.</a:t>
            </a:r>
          </a:p>
          <a:p>
            <a:r>
              <a:rPr lang="en-US" dirty="0"/>
              <a:t>Explain how money is earned.</a:t>
            </a:r>
          </a:p>
          <a:p>
            <a:r>
              <a:rPr lang="en-US" dirty="0"/>
              <a:t>Define assets.</a:t>
            </a:r>
          </a:p>
          <a:p>
            <a:r>
              <a:rPr lang="en-US" dirty="0"/>
              <a:t>Discuss why money is needed.</a:t>
            </a:r>
          </a:p>
          <a:p>
            <a:r>
              <a:rPr lang="en-US" dirty="0"/>
              <a:t>Learn what it means to budget money.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ACB3E1-20E2-D24F-8BE6-CB5F27E6153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61999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AE0FFB-8226-6979-50BD-6A7AE878B1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0032" y="791154"/>
            <a:ext cx="8217950" cy="640080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Tahoma"/>
                <a:ea typeface="Tahoma"/>
                <a:cs typeface="Tahoma"/>
              </a:rPr>
              <a:t>Financial Wellness is Empowering People Across Illinois </a:t>
            </a:r>
            <a:endParaRPr lang="en-US" dirty="0"/>
          </a:p>
        </p:txBody>
      </p:sp>
      <p:pic>
        <p:nvPicPr>
          <p:cNvPr id="5" name="Online Media 4" title="Faces of Financial Wellness – Empowering People Across Illinois">
            <a:hlinkClick r:id="" action="ppaction://media"/>
            <a:extLst>
              <a:ext uri="{FF2B5EF4-FFF2-40B4-BE49-F238E27FC236}">
                <a16:creationId xmlns:a16="http://schemas.microsoft.com/office/drawing/2014/main" id="{B72A6BD3-0727-54F6-60B2-8F4452F46000}"/>
              </a:ext>
            </a:extLst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258763" y="1570038"/>
            <a:ext cx="8585200" cy="4851400"/>
          </a:xfr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90CD2C2-9498-4C0B-E491-CBFAD13CB14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ACB3E1-20E2-D24F-8BE6-CB5F27E61535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80883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EAA3BC-E425-274D-8B39-EA3DCC4136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Money and What Do We Use It For?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7E112F-D610-C14C-B17E-B9E4864182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Money is something (such as coins or bills) we use as a way to pay for stuff and services and to pay people for their work.</a:t>
            </a:r>
          </a:p>
        </p:txBody>
      </p:sp>
      <p:pic>
        <p:nvPicPr>
          <p:cNvPr id="6" name="Picture 5" descr="Bills and coins lying on a tabl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57438" y="2758161"/>
            <a:ext cx="4398010" cy="2926676"/>
          </a:xfrm>
          <a:prstGeom prst="rect">
            <a:avLst/>
          </a:prstGeo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74FC6FA-92B9-874E-A6DF-FFF05CEC1BB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ACB3E1-20E2-D24F-8BE6-CB5F27E61535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27666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A55DD0-C851-9940-A9F7-394027E97C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Activity #1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686E9B-7CEB-5E46-A4B8-A3F4C73BBA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do we need money for in everyday life?</a:t>
            </a:r>
          </a:p>
          <a:p>
            <a:r>
              <a:rPr lang="en-US" dirty="0"/>
              <a:t>What are our expenses?</a:t>
            </a:r>
          </a:p>
          <a:p>
            <a:pPr marL="0" indent="0" algn="ctr">
              <a:spcBef>
                <a:spcPts val="3000"/>
              </a:spcBef>
              <a:buNone/>
            </a:pPr>
            <a:r>
              <a:rPr lang="en-US" dirty="0"/>
              <a:t>Keep in mind! Expenses are items we spend money on to have or use.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B784C3C-A15C-0E4C-9864-B3406ABF42A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ACB3E1-20E2-D24F-8BE6-CB5F27E61535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43808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12FFB2-2C06-4342-868D-8B8A963DA1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Homework Review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9F1A77-6962-F745-8811-0A5D8E3ED1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0031" y="1431234"/>
            <a:ext cx="8623935" cy="51107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dirty="0"/>
              <a:t>What Do </a:t>
            </a:r>
            <a:r>
              <a:rPr lang="en-US" u="sng" dirty="0"/>
              <a:t>YOU</a:t>
            </a:r>
            <a:r>
              <a:rPr lang="en-US" dirty="0"/>
              <a:t> Spend Money On?</a:t>
            </a:r>
            <a:endParaRPr lang="en-US" sz="4000" dirty="0"/>
          </a:p>
        </p:txBody>
      </p:sp>
      <p:pic>
        <p:nvPicPr>
          <p:cNvPr id="5" name="Picture 4" descr="Sample of a spending diary titled My Spending Diary asking &quot;What did I spend money on today?&quot; and listing the days of week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47754" y="2039730"/>
            <a:ext cx="4408487" cy="4715833"/>
          </a:xfrm>
          <a:prstGeom prst="rect">
            <a:avLst/>
          </a:prstGeo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9093045-F2E1-0D44-8DC1-F04DDD6D2FB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ACB3E1-20E2-D24F-8BE6-CB5F27E61535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50221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FE606E-F5B8-EF4A-88CF-BAA699001E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Needs vs. Wants (Slide 1 of 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790E9D-9A60-B848-8C5B-30D0C94A13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281" y="1532238"/>
            <a:ext cx="8896865" cy="4888440"/>
          </a:xfrm>
        </p:spPr>
        <p:txBody>
          <a:bodyPr/>
          <a:lstStyle/>
          <a:p>
            <a:r>
              <a:rPr lang="en-US" dirty="0"/>
              <a:t>Let’s look at what you just said you spend money on.</a:t>
            </a:r>
          </a:p>
          <a:p>
            <a:r>
              <a:rPr lang="en-US" dirty="0"/>
              <a:t>Would you identify those as needs or wants?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3A0DC97-FF47-D34C-9B1D-3BEB9D2774C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ACB3E1-20E2-D24F-8BE6-CB5F27E61535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4824929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NDI Template">
  <a:themeElements>
    <a:clrScheme name="NDI">
      <a:dk1>
        <a:srgbClr val="000000"/>
      </a:dk1>
      <a:lt1>
        <a:srgbClr val="FFFFFF"/>
      </a:lt1>
      <a:dk2>
        <a:srgbClr val="1A4988"/>
      </a:dk2>
      <a:lt2>
        <a:srgbClr val="E7E6E6"/>
      </a:lt2>
      <a:accent1>
        <a:srgbClr val="1A4988"/>
      </a:accent1>
      <a:accent2>
        <a:srgbClr val="000000"/>
      </a:accent2>
      <a:accent3>
        <a:srgbClr val="A5A5A5"/>
      </a:accent3>
      <a:accent4>
        <a:srgbClr val="5E5E5E"/>
      </a:accent4>
      <a:accent5>
        <a:srgbClr val="5B9BD5"/>
      </a:accent5>
      <a:accent6>
        <a:srgbClr val="70AD47"/>
      </a:accent6>
      <a:hlink>
        <a:srgbClr val="0563C1"/>
      </a:hlink>
      <a:folHlink>
        <a:srgbClr val="919191"/>
      </a:folHlink>
    </a:clrScheme>
    <a:fontScheme name="Franklin Gothic">
      <a:majorFont>
        <a:latin typeface="Franklin Gothic Medium" panose="020B0603020102020204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3" id="{4F1196A0-BB28-4D43-ACB3-A09AC8588732}" vid="{33C8CF3B-63B9-D84F-ADCF-FB3A09D2D9A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A418BFEAA4BBD46A3F28CED4404A8EA" ma:contentTypeVersion="15" ma:contentTypeDescription="Create a new document." ma:contentTypeScope="" ma:versionID="762b0b11cad92e0507f3f0f341962690">
  <xsd:schema xmlns:xsd="http://www.w3.org/2001/XMLSchema" xmlns:xs="http://www.w3.org/2001/XMLSchema" xmlns:p="http://schemas.microsoft.com/office/2006/metadata/properties" xmlns:ns2="08d52da6-00fe-4aa5-8048-3fb7bf867981" xmlns:ns3="cfedde83-a939-42c9-aa4b-af366a3070be" targetNamespace="http://schemas.microsoft.com/office/2006/metadata/properties" ma:root="true" ma:fieldsID="5aadec58a6fd2d2bdc5002e725b8b7b7" ns2:_="" ns3:_="">
    <xsd:import namespace="08d52da6-00fe-4aa5-8048-3fb7bf867981"/>
    <xsd:import namespace="cfedde83-a939-42c9-aa4b-af366a3070b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  <xsd:element ref="ns2:MediaServiceLocation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8d52da6-00fe-4aa5-8048-3fb7bf86798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159ba972-e7e9-4f28-b997-864bd290e72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0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fedde83-a939-42c9-aa4b-af366a3070be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54a752b1-dad8-4a03-b70b-ebaa2d51fdc9}" ma:internalName="TaxCatchAll" ma:showField="CatchAllData" ma:web="cfedde83-a939-42c9-aa4b-af366a3070b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08d52da6-00fe-4aa5-8048-3fb7bf867981">
      <Terms xmlns="http://schemas.microsoft.com/office/infopath/2007/PartnerControls"/>
    </lcf76f155ced4ddcb4097134ff3c332f>
    <TaxCatchAll xmlns="cfedde83-a939-42c9-aa4b-af366a3070be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6B76003-B9BD-415E-9154-B7ED0512DE56}"/>
</file>

<file path=customXml/itemProps2.xml><?xml version="1.0" encoding="utf-8"?>
<ds:datastoreItem xmlns:ds="http://schemas.openxmlformats.org/officeDocument/2006/customXml" ds:itemID="{D1FFA85B-A33D-48A0-B16B-11ADD0D4BB0D}">
  <ds:schemaRefs>
    <ds:schemaRef ds:uri="http://purl.org/dc/elements/1.1/"/>
    <ds:schemaRef ds:uri="http://www.w3.org/XML/1998/namespace"/>
    <ds:schemaRef ds:uri="http://schemas.microsoft.com/office/2006/documentManagement/types"/>
    <ds:schemaRef ds:uri="http://purl.org/dc/terms/"/>
    <ds:schemaRef ds:uri="cfedde83-a939-42c9-aa4b-af366a3070be"/>
    <ds:schemaRef ds:uri="08d52da6-00fe-4aa5-8048-3fb7bf867981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555653EE-F43A-4A27-81ED-2106DCD7F99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2019 NDI Template - Wide_CN</Template>
  <TotalTime>338</TotalTime>
  <Words>667</Words>
  <Application>Microsoft Office PowerPoint</Application>
  <PresentationFormat>On-screen Show (4:3)</PresentationFormat>
  <Paragraphs>109</Paragraphs>
  <Slides>23</Slides>
  <Notes>0</Notes>
  <HiddenSlides>0</HiddenSlides>
  <MMClips>1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33" baseType="lpstr">
      <vt:lpstr>Arial</vt:lpstr>
      <vt:lpstr>Arial Rounded MT Bold</vt:lpstr>
      <vt:lpstr>Calibri</vt:lpstr>
      <vt:lpstr>Courier New</vt:lpstr>
      <vt:lpstr>Franklin Gothic Book</vt:lpstr>
      <vt:lpstr>Tahoma</vt:lpstr>
      <vt:lpstr>Times New Roman</vt:lpstr>
      <vt:lpstr>Warnock Pro</vt:lpstr>
      <vt:lpstr>Wingdings</vt:lpstr>
      <vt:lpstr>NDI Template</vt:lpstr>
      <vt:lpstr>Module 1: Money</vt:lpstr>
      <vt:lpstr>Welcome &amp; Housekeeping</vt:lpstr>
      <vt:lpstr>Myth vs. Reality</vt:lpstr>
      <vt:lpstr>Agenda</vt:lpstr>
      <vt:lpstr>Financial Wellness is Empowering People Across Illinois </vt:lpstr>
      <vt:lpstr>What Is Money and What Do We Use It For?</vt:lpstr>
      <vt:lpstr>Activity #1</vt:lpstr>
      <vt:lpstr>Homework Review</vt:lpstr>
      <vt:lpstr>Needs vs. Wants (Slide 1 of 3)</vt:lpstr>
      <vt:lpstr>Needs vs. Wants (Slide 2 of 3)</vt:lpstr>
      <vt:lpstr>Needs vs. Wants (Slide 3 of 3)</vt:lpstr>
      <vt:lpstr>How Are Some Different Ways We Get Money?</vt:lpstr>
      <vt:lpstr>Money = Income</vt:lpstr>
      <vt:lpstr>How Can You Earn More Money?</vt:lpstr>
      <vt:lpstr>Defining Assets</vt:lpstr>
      <vt:lpstr>What Are Assets?</vt:lpstr>
      <vt:lpstr>Importance of Asset Development</vt:lpstr>
      <vt:lpstr>Activity #2</vt:lpstr>
      <vt:lpstr>Activity #3: My American Dream</vt:lpstr>
      <vt:lpstr>Activity #3: My American Dream (Continued)</vt:lpstr>
      <vt:lpstr>Homework Assignment</vt:lpstr>
      <vt:lpstr>Questions</vt:lpstr>
      <vt:lpstr>Evaluation and Closing</vt:lpstr>
    </vt:vector>
  </TitlesOfParts>
  <Company>Windows User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Module 1: Money</dc:title>
  <dc:creator>National Disability Institute</dc:creator>
  <cp:keywords>Financial Wellness</cp:keywords>
  <cp:lastModifiedBy>Al Milioto</cp:lastModifiedBy>
  <cp:revision>73</cp:revision>
  <dcterms:created xsi:type="dcterms:W3CDTF">2019-01-10T23:31:07Z</dcterms:created>
  <dcterms:modified xsi:type="dcterms:W3CDTF">2024-07-08T16:14:31Z</dcterms:modified>
  <cp:category>People with Disabilities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EF4796C9-CB68-4213-9308-9CFB41565369</vt:lpwstr>
  </property>
  <property fmtid="{D5CDD505-2E9C-101B-9397-08002B2CF9AE}" pid="3" name="ArticulatePath">
    <vt:lpwstr>2019 Ilinois CDD Template - Standard (002)</vt:lpwstr>
  </property>
  <property fmtid="{D5CDD505-2E9C-101B-9397-08002B2CF9AE}" pid="4" name="ContentTypeId">
    <vt:lpwstr>0x010100EA418BFEAA4BBD46A3F28CED4404A8EA</vt:lpwstr>
  </property>
  <property fmtid="{D5CDD505-2E9C-101B-9397-08002B2CF9AE}" pid="5" name="_Level">
    <vt:i4>1</vt:i4>
  </property>
  <property fmtid="{D5CDD505-2E9C-101B-9397-08002B2CF9AE}" pid="6" name="MediaServiceImageTags">
    <vt:lpwstr/>
  </property>
</Properties>
</file>