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4"/>
  </p:notesMasterIdLst>
  <p:sldIdLst>
    <p:sldId id="256" r:id="rId5"/>
    <p:sldId id="341" r:id="rId6"/>
    <p:sldId id="257" r:id="rId7"/>
    <p:sldId id="423" r:id="rId8"/>
    <p:sldId id="424" r:id="rId9"/>
    <p:sldId id="267" r:id="rId10"/>
    <p:sldId id="425" r:id="rId11"/>
    <p:sldId id="426" r:id="rId12"/>
    <p:sldId id="427" r:id="rId13"/>
    <p:sldId id="428" r:id="rId14"/>
    <p:sldId id="429" r:id="rId15"/>
    <p:sldId id="430" r:id="rId16"/>
    <p:sldId id="431" r:id="rId17"/>
    <p:sldId id="432" r:id="rId18"/>
    <p:sldId id="433" r:id="rId19"/>
    <p:sldId id="434" r:id="rId20"/>
    <p:sldId id="421" r:id="rId21"/>
    <p:sldId id="435" r:id="rId22"/>
    <p:sldId id="436" r:id="rId23"/>
    <p:sldId id="437" r:id="rId24"/>
    <p:sldId id="438" r:id="rId25"/>
    <p:sldId id="415" r:id="rId26"/>
    <p:sldId id="416" r:id="rId27"/>
    <p:sldId id="439" r:id="rId28"/>
    <p:sldId id="440" r:id="rId29"/>
    <p:sldId id="441" r:id="rId30"/>
    <p:sldId id="442" r:id="rId31"/>
    <p:sldId id="443" r:id="rId32"/>
    <p:sldId id="444" r:id="rId33"/>
    <p:sldId id="417" r:id="rId34"/>
    <p:sldId id="418" r:id="rId35"/>
    <p:sldId id="419" r:id="rId36"/>
    <p:sldId id="446" r:id="rId37"/>
    <p:sldId id="449" r:id="rId38"/>
    <p:sldId id="447" r:id="rId39"/>
    <p:sldId id="448" r:id="rId40"/>
    <p:sldId id="422" r:id="rId41"/>
    <p:sldId id="277" r:id="rId42"/>
    <p:sldId id="329"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9"/>
    <a:srgbClr val="20BDDB"/>
    <a:srgbClr val="274448"/>
    <a:srgbClr val="3EA9C0"/>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D403F9-1843-41E9-B9B8-2EBC18CCCA09}" v="377" dt="2024-07-08T17:37:01.7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601" autoAdjust="0"/>
    <p:restoredTop sz="86467" autoAdjust="0"/>
  </p:normalViewPr>
  <p:slideViewPr>
    <p:cSldViewPr snapToGrid="0" snapToObjects="1">
      <p:cViewPr varScale="1">
        <p:scale>
          <a:sx n="96" d="100"/>
          <a:sy n="96" d="100"/>
        </p:scale>
        <p:origin x="366" y="105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 Milioto" userId="617140de-21b0-47c6-b708-67f94e1bef6d" providerId="ADAL" clId="{FDD403F9-1843-41E9-B9B8-2EBC18CCCA09}"/>
    <pc:docChg chg="modSld">
      <pc:chgData name="Al Milioto" userId="617140de-21b0-47c6-b708-67f94e1bef6d" providerId="ADAL" clId="{FDD403F9-1843-41E9-B9B8-2EBC18CCCA09}" dt="2024-07-08T17:36:33.072" v="355" actId="27636"/>
      <pc:docMkLst>
        <pc:docMk/>
      </pc:docMkLst>
      <pc:sldChg chg="modSp mod">
        <pc:chgData name="Al Milioto" userId="617140de-21b0-47c6-b708-67f94e1bef6d" providerId="ADAL" clId="{FDD403F9-1843-41E9-B9B8-2EBC18CCCA09}" dt="2024-07-08T17:36:33.072" v="355" actId="27636"/>
        <pc:sldMkLst>
          <pc:docMk/>
          <pc:sldMk cId="493312659" sldId="256"/>
        </pc:sldMkLst>
        <pc:spChg chg="mod">
          <ac:chgData name="Al Milioto" userId="617140de-21b0-47c6-b708-67f94e1bef6d" providerId="ADAL" clId="{FDD403F9-1843-41E9-B9B8-2EBC18CCCA09}" dt="2024-07-08T17:36:33.072" v="355" actId="27636"/>
          <ac:spMkLst>
            <pc:docMk/>
            <pc:sldMk cId="493312659" sldId="256"/>
            <ac:spMk id="2" creationId="{00000000-0000-0000-0000-000000000000}"/>
          </ac:spMkLst>
        </pc:spChg>
      </pc:sldChg>
      <pc:sldChg chg="modSp">
        <pc:chgData name="Al Milioto" userId="617140de-21b0-47c6-b708-67f94e1bef6d" providerId="ADAL" clId="{FDD403F9-1843-41E9-B9B8-2EBC18CCCA09}" dt="2024-07-08T16:38:20.583" v="198" actId="20577"/>
        <pc:sldMkLst>
          <pc:docMk/>
          <pc:sldMk cId="1825043272" sldId="415"/>
        </pc:sldMkLst>
        <pc:spChg chg="mod">
          <ac:chgData name="Al Milioto" userId="617140de-21b0-47c6-b708-67f94e1bef6d" providerId="ADAL" clId="{FDD403F9-1843-41E9-B9B8-2EBC18CCCA09}" dt="2024-07-08T16:38:20.583" v="198" actId="20577"/>
          <ac:spMkLst>
            <pc:docMk/>
            <pc:sldMk cId="1825043272" sldId="415"/>
            <ac:spMk id="3" creationId="{72FA90DF-C893-2647-9ED8-8BC07B31C646}"/>
          </ac:spMkLst>
        </pc:spChg>
      </pc:sldChg>
      <pc:sldChg chg="modSp">
        <pc:chgData name="Al Milioto" userId="617140de-21b0-47c6-b708-67f94e1bef6d" providerId="ADAL" clId="{FDD403F9-1843-41E9-B9B8-2EBC18CCCA09}" dt="2024-07-08T17:29:43.986" v="305" actId="20577"/>
        <pc:sldMkLst>
          <pc:docMk/>
          <pc:sldMk cId="4135122291" sldId="417"/>
        </pc:sldMkLst>
        <pc:spChg chg="mod">
          <ac:chgData name="Al Milioto" userId="617140de-21b0-47c6-b708-67f94e1bef6d" providerId="ADAL" clId="{FDD403F9-1843-41E9-B9B8-2EBC18CCCA09}" dt="2024-07-08T17:29:43.986" v="305" actId="20577"/>
          <ac:spMkLst>
            <pc:docMk/>
            <pc:sldMk cId="4135122291" sldId="417"/>
            <ac:spMk id="3" creationId="{D451616B-4C1F-4946-8FD9-CDA8B51B90E5}"/>
          </ac:spMkLst>
        </pc:spChg>
      </pc:sldChg>
      <pc:sldChg chg="modSp">
        <pc:chgData name="Al Milioto" userId="617140de-21b0-47c6-b708-67f94e1bef6d" providerId="ADAL" clId="{FDD403F9-1843-41E9-B9B8-2EBC18CCCA09}" dt="2024-07-08T17:29:19.075" v="303" actId="20577"/>
        <pc:sldMkLst>
          <pc:docMk/>
          <pc:sldMk cId="484620923" sldId="418"/>
        </pc:sldMkLst>
        <pc:spChg chg="mod">
          <ac:chgData name="Al Milioto" userId="617140de-21b0-47c6-b708-67f94e1bef6d" providerId="ADAL" clId="{FDD403F9-1843-41E9-B9B8-2EBC18CCCA09}" dt="2024-07-08T17:29:19.075" v="303" actId="20577"/>
          <ac:spMkLst>
            <pc:docMk/>
            <pc:sldMk cId="484620923" sldId="418"/>
            <ac:spMk id="3" creationId="{F251E73D-D5BF-3441-BD63-FF2DA201FC8E}"/>
          </ac:spMkLst>
        </pc:spChg>
      </pc:sldChg>
      <pc:sldChg chg="modSp">
        <pc:chgData name="Al Milioto" userId="617140de-21b0-47c6-b708-67f94e1bef6d" providerId="ADAL" clId="{FDD403F9-1843-41E9-B9B8-2EBC18CCCA09}" dt="2024-07-08T16:34:10.249" v="165" actId="20577"/>
        <pc:sldMkLst>
          <pc:docMk/>
          <pc:sldMk cId="193588147" sldId="421"/>
        </pc:sldMkLst>
        <pc:spChg chg="mod">
          <ac:chgData name="Al Milioto" userId="617140de-21b0-47c6-b708-67f94e1bef6d" providerId="ADAL" clId="{FDD403F9-1843-41E9-B9B8-2EBC18CCCA09}" dt="2024-07-08T16:34:10.249" v="165" actId="20577"/>
          <ac:spMkLst>
            <pc:docMk/>
            <pc:sldMk cId="193588147" sldId="421"/>
            <ac:spMk id="3" creationId="{00000000-0000-0000-0000-000000000000}"/>
          </ac:spMkLst>
        </pc:spChg>
      </pc:sldChg>
      <pc:sldChg chg="modSp">
        <pc:chgData name="Al Milioto" userId="617140de-21b0-47c6-b708-67f94e1bef6d" providerId="ADAL" clId="{FDD403F9-1843-41E9-B9B8-2EBC18CCCA09}" dt="2024-07-08T17:35:19.766" v="353" actId="20577"/>
        <pc:sldMkLst>
          <pc:docMk/>
          <pc:sldMk cId="1414964680" sldId="422"/>
        </pc:sldMkLst>
        <pc:spChg chg="mod">
          <ac:chgData name="Al Milioto" userId="617140de-21b0-47c6-b708-67f94e1bef6d" providerId="ADAL" clId="{FDD403F9-1843-41E9-B9B8-2EBC18CCCA09}" dt="2024-07-08T17:35:19.766" v="353" actId="20577"/>
          <ac:spMkLst>
            <pc:docMk/>
            <pc:sldMk cId="1414964680" sldId="422"/>
            <ac:spMk id="3" creationId="{00000000-0000-0000-0000-000000000000}"/>
          </ac:spMkLst>
        </pc:spChg>
      </pc:sldChg>
      <pc:sldChg chg="modSp">
        <pc:chgData name="Al Milioto" userId="617140de-21b0-47c6-b708-67f94e1bef6d" providerId="ADAL" clId="{FDD403F9-1843-41E9-B9B8-2EBC18CCCA09}" dt="2024-07-08T16:22:17.283" v="20" actId="20577"/>
        <pc:sldMkLst>
          <pc:docMk/>
          <pc:sldMk cId="1094684253" sldId="423"/>
        </pc:sldMkLst>
        <pc:spChg chg="mod">
          <ac:chgData name="Al Milioto" userId="617140de-21b0-47c6-b708-67f94e1bef6d" providerId="ADAL" clId="{FDD403F9-1843-41E9-B9B8-2EBC18CCCA09}" dt="2024-07-08T16:22:17.283" v="20" actId="20577"/>
          <ac:spMkLst>
            <pc:docMk/>
            <pc:sldMk cId="1094684253" sldId="423"/>
            <ac:spMk id="3" creationId="{00000000-0000-0000-0000-000000000000}"/>
          </ac:spMkLst>
        </pc:spChg>
      </pc:sldChg>
      <pc:sldChg chg="modSp">
        <pc:chgData name="Al Milioto" userId="617140de-21b0-47c6-b708-67f94e1bef6d" providerId="ADAL" clId="{FDD403F9-1843-41E9-B9B8-2EBC18CCCA09}" dt="2024-07-08T16:23:15.301" v="24" actId="20577"/>
        <pc:sldMkLst>
          <pc:docMk/>
          <pc:sldMk cId="49123041" sldId="426"/>
        </pc:sldMkLst>
        <pc:spChg chg="mod">
          <ac:chgData name="Al Milioto" userId="617140de-21b0-47c6-b708-67f94e1bef6d" providerId="ADAL" clId="{FDD403F9-1843-41E9-B9B8-2EBC18CCCA09}" dt="2024-07-08T16:23:15.301" v="24" actId="20577"/>
          <ac:spMkLst>
            <pc:docMk/>
            <pc:sldMk cId="49123041" sldId="426"/>
            <ac:spMk id="3" creationId="{00000000-0000-0000-0000-000000000000}"/>
          </ac:spMkLst>
        </pc:spChg>
      </pc:sldChg>
      <pc:sldChg chg="modSp">
        <pc:chgData name="Al Milioto" userId="617140de-21b0-47c6-b708-67f94e1bef6d" providerId="ADAL" clId="{FDD403F9-1843-41E9-B9B8-2EBC18CCCA09}" dt="2024-07-08T16:23:37.823" v="25" actId="14100"/>
        <pc:sldMkLst>
          <pc:docMk/>
          <pc:sldMk cId="977229639" sldId="427"/>
        </pc:sldMkLst>
        <pc:spChg chg="mod">
          <ac:chgData name="Al Milioto" userId="617140de-21b0-47c6-b708-67f94e1bef6d" providerId="ADAL" clId="{FDD403F9-1843-41E9-B9B8-2EBC18CCCA09}" dt="2024-07-08T16:23:37.823" v="25" actId="14100"/>
          <ac:spMkLst>
            <pc:docMk/>
            <pc:sldMk cId="977229639" sldId="427"/>
            <ac:spMk id="3" creationId="{00000000-0000-0000-0000-000000000000}"/>
          </ac:spMkLst>
        </pc:spChg>
      </pc:sldChg>
      <pc:sldChg chg="modSp">
        <pc:chgData name="Al Milioto" userId="617140de-21b0-47c6-b708-67f94e1bef6d" providerId="ADAL" clId="{FDD403F9-1843-41E9-B9B8-2EBC18CCCA09}" dt="2024-07-08T16:24:20.159" v="26" actId="14100"/>
        <pc:sldMkLst>
          <pc:docMk/>
          <pc:sldMk cId="504939995" sldId="428"/>
        </pc:sldMkLst>
        <pc:spChg chg="mod">
          <ac:chgData name="Al Milioto" userId="617140de-21b0-47c6-b708-67f94e1bef6d" providerId="ADAL" clId="{FDD403F9-1843-41E9-B9B8-2EBC18CCCA09}" dt="2024-07-08T16:24:20.159" v="26" actId="14100"/>
          <ac:spMkLst>
            <pc:docMk/>
            <pc:sldMk cId="504939995" sldId="428"/>
            <ac:spMk id="3" creationId="{00000000-0000-0000-0000-000000000000}"/>
          </ac:spMkLst>
        </pc:spChg>
      </pc:sldChg>
      <pc:sldChg chg="modSp">
        <pc:chgData name="Al Milioto" userId="617140de-21b0-47c6-b708-67f94e1bef6d" providerId="ADAL" clId="{FDD403F9-1843-41E9-B9B8-2EBC18CCCA09}" dt="2024-07-08T16:26:38.210" v="34" actId="20577"/>
        <pc:sldMkLst>
          <pc:docMk/>
          <pc:sldMk cId="1818606668" sldId="429"/>
        </pc:sldMkLst>
        <pc:spChg chg="mod">
          <ac:chgData name="Al Milioto" userId="617140de-21b0-47c6-b708-67f94e1bef6d" providerId="ADAL" clId="{FDD403F9-1843-41E9-B9B8-2EBC18CCCA09}" dt="2024-07-08T16:26:38.210" v="34" actId="20577"/>
          <ac:spMkLst>
            <pc:docMk/>
            <pc:sldMk cId="1818606668" sldId="429"/>
            <ac:spMk id="3" creationId="{00000000-0000-0000-0000-000000000000}"/>
          </ac:spMkLst>
        </pc:spChg>
      </pc:sldChg>
      <pc:sldChg chg="modSp">
        <pc:chgData name="Al Milioto" userId="617140de-21b0-47c6-b708-67f94e1bef6d" providerId="ADAL" clId="{FDD403F9-1843-41E9-B9B8-2EBC18CCCA09}" dt="2024-07-08T16:26:50.881" v="36" actId="20577"/>
        <pc:sldMkLst>
          <pc:docMk/>
          <pc:sldMk cId="687572345" sldId="430"/>
        </pc:sldMkLst>
        <pc:spChg chg="mod">
          <ac:chgData name="Al Milioto" userId="617140de-21b0-47c6-b708-67f94e1bef6d" providerId="ADAL" clId="{FDD403F9-1843-41E9-B9B8-2EBC18CCCA09}" dt="2024-07-08T16:26:50.881" v="36" actId="20577"/>
          <ac:spMkLst>
            <pc:docMk/>
            <pc:sldMk cId="687572345" sldId="430"/>
            <ac:spMk id="3" creationId="{00000000-0000-0000-0000-000000000000}"/>
          </ac:spMkLst>
        </pc:spChg>
      </pc:sldChg>
      <pc:sldChg chg="modSp">
        <pc:chgData name="Al Milioto" userId="617140de-21b0-47c6-b708-67f94e1bef6d" providerId="ADAL" clId="{FDD403F9-1843-41E9-B9B8-2EBC18CCCA09}" dt="2024-07-08T16:27:23.403" v="37" actId="14100"/>
        <pc:sldMkLst>
          <pc:docMk/>
          <pc:sldMk cId="592962204" sldId="431"/>
        </pc:sldMkLst>
        <pc:spChg chg="mod">
          <ac:chgData name="Al Milioto" userId="617140de-21b0-47c6-b708-67f94e1bef6d" providerId="ADAL" clId="{FDD403F9-1843-41E9-B9B8-2EBC18CCCA09}" dt="2024-07-08T16:27:23.403" v="37" actId="14100"/>
          <ac:spMkLst>
            <pc:docMk/>
            <pc:sldMk cId="592962204" sldId="431"/>
            <ac:spMk id="3" creationId="{00000000-0000-0000-0000-000000000000}"/>
          </ac:spMkLst>
        </pc:spChg>
      </pc:sldChg>
      <pc:sldChg chg="modSp">
        <pc:chgData name="Al Milioto" userId="617140de-21b0-47c6-b708-67f94e1bef6d" providerId="ADAL" clId="{FDD403F9-1843-41E9-B9B8-2EBC18CCCA09}" dt="2024-07-08T16:28:44.003" v="56" actId="20577"/>
        <pc:sldMkLst>
          <pc:docMk/>
          <pc:sldMk cId="193744361" sldId="433"/>
        </pc:sldMkLst>
        <pc:spChg chg="mod">
          <ac:chgData name="Al Milioto" userId="617140de-21b0-47c6-b708-67f94e1bef6d" providerId="ADAL" clId="{FDD403F9-1843-41E9-B9B8-2EBC18CCCA09}" dt="2024-07-08T16:28:44.003" v="56" actId="20577"/>
          <ac:spMkLst>
            <pc:docMk/>
            <pc:sldMk cId="193744361" sldId="433"/>
            <ac:spMk id="3" creationId="{00000000-0000-0000-0000-000000000000}"/>
          </ac:spMkLst>
        </pc:spChg>
      </pc:sldChg>
      <pc:sldChg chg="modSp">
        <pc:chgData name="Al Milioto" userId="617140de-21b0-47c6-b708-67f94e1bef6d" providerId="ADAL" clId="{FDD403F9-1843-41E9-B9B8-2EBC18CCCA09}" dt="2024-07-08T16:30:18.540" v="69" actId="14100"/>
        <pc:sldMkLst>
          <pc:docMk/>
          <pc:sldMk cId="680485663" sldId="434"/>
        </pc:sldMkLst>
        <pc:spChg chg="mod">
          <ac:chgData name="Al Milioto" userId="617140de-21b0-47c6-b708-67f94e1bef6d" providerId="ADAL" clId="{FDD403F9-1843-41E9-B9B8-2EBC18CCCA09}" dt="2024-07-08T16:30:18.540" v="69" actId="14100"/>
          <ac:spMkLst>
            <pc:docMk/>
            <pc:sldMk cId="680485663" sldId="434"/>
            <ac:spMk id="3" creationId="{00000000-0000-0000-0000-000000000000}"/>
          </ac:spMkLst>
        </pc:spChg>
      </pc:sldChg>
      <pc:sldChg chg="modSp">
        <pc:chgData name="Al Milioto" userId="617140de-21b0-47c6-b708-67f94e1bef6d" providerId="ADAL" clId="{FDD403F9-1843-41E9-B9B8-2EBC18CCCA09}" dt="2024-07-08T16:35:23.746" v="182" actId="20577"/>
        <pc:sldMkLst>
          <pc:docMk/>
          <pc:sldMk cId="1377585248" sldId="436"/>
        </pc:sldMkLst>
        <pc:spChg chg="mod">
          <ac:chgData name="Al Milioto" userId="617140de-21b0-47c6-b708-67f94e1bef6d" providerId="ADAL" clId="{FDD403F9-1843-41E9-B9B8-2EBC18CCCA09}" dt="2024-07-08T16:35:23.746" v="182" actId="20577"/>
          <ac:spMkLst>
            <pc:docMk/>
            <pc:sldMk cId="1377585248" sldId="436"/>
            <ac:spMk id="3" creationId="{00000000-0000-0000-0000-000000000000}"/>
          </ac:spMkLst>
        </pc:spChg>
      </pc:sldChg>
      <pc:sldChg chg="modSp">
        <pc:chgData name="Al Milioto" userId="617140de-21b0-47c6-b708-67f94e1bef6d" providerId="ADAL" clId="{FDD403F9-1843-41E9-B9B8-2EBC18CCCA09}" dt="2024-07-08T16:37:10.635" v="193" actId="20577"/>
        <pc:sldMkLst>
          <pc:docMk/>
          <pc:sldMk cId="2146754688" sldId="438"/>
        </pc:sldMkLst>
        <pc:spChg chg="mod">
          <ac:chgData name="Al Milioto" userId="617140de-21b0-47c6-b708-67f94e1bef6d" providerId="ADAL" clId="{FDD403F9-1843-41E9-B9B8-2EBC18CCCA09}" dt="2024-07-08T16:37:10.635" v="193" actId="20577"/>
          <ac:spMkLst>
            <pc:docMk/>
            <pc:sldMk cId="2146754688" sldId="438"/>
            <ac:spMk id="3" creationId="{00000000-0000-0000-0000-000000000000}"/>
          </ac:spMkLst>
        </pc:spChg>
      </pc:sldChg>
      <pc:sldChg chg="modSp">
        <pc:chgData name="Al Milioto" userId="617140de-21b0-47c6-b708-67f94e1bef6d" providerId="ADAL" clId="{FDD403F9-1843-41E9-B9B8-2EBC18CCCA09}" dt="2024-07-08T17:22:32.132" v="258" actId="20577"/>
        <pc:sldMkLst>
          <pc:docMk/>
          <pc:sldMk cId="1568722763" sldId="440"/>
        </pc:sldMkLst>
        <pc:spChg chg="mod">
          <ac:chgData name="Al Milioto" userId="617140de-21b0-47c6-b708-67f94e1bef6d" providerId="ADAL" clId="{FDD403F9-1843-41E9-B9B8-2EBC18CCCA09}" dt="2024-07-08T17:22:32.132" v="258" actId="20577"/>
          <ac:spMkLst>
            <pc:docMk/>
            <pc:sldMk cId="1568722763" sldId="440"/>
            <ac:spMk id="3" creationId="{00000000-0000-0000-0000-000000000000}"/>
          </ac:spMkLst>
        </pc:spChg>
      </pc:sldChg>
      <pc:sldChg chg="modSp">
        <pc:chgData name="Al Milioto" userId="617140de-21b0-47c6-b708-67f94e1bef6d" providerId="ADAL" clId="{FDD403F9-1843-41E9-B9B8-2EBC18CCCA09}" dt="2024-07-08T17:22:51.201" v="259" actId="20577"/>
        <pc:sldMkLst>
          <pc:docMk/>
          <pc:sldMk cId="1656349303" sldId="441"/>
        </pc:sldMkLst>
        <pc:spChg chg="mod">
          <ac:chgData name="Al Milioto" userId="617140de-21b0-47c6-b708-67f94e1bef6d" providerId="ADAL" clId="{FDD403F9-1843-41E9-B9B8-2EBC18CCCA09}" dt="2024-07-08T17:22:51.201" v="259" actId="20577"/>
          <ac:spMkLst>
            <pc:docMk/>
            <pc:sldMk cId="1656349303" sldId="441"/>
            <ac:spMk id="3" creationId="{00000000-0000-0000-0000-000000000000}"/>
          </ac:spMkLst>
        </pc:spChg>
      </pc:sldChg>
      <pc:sldChg chg="modSp">
        <pc:chgData name="Al Milioto" userId="617140de-21b0-47c6-b708-67f94e1bef6d" providerId="ADAL" clId="{FDD403F9-1843-41E9-B9B8-2EBC18CCCA09}" dt="2024-07-08T17:23:25.274" v="266" actId="14100"/>
        <pc:sldMkLst>
          <pc:docMk/>
          <pc:sldMk cId="1633877963" sldId="442"/>
        </pc:sldMkLst>
        <pc:spChg chg="mod">
          <ac:chgData name="Al Milioto" userId="617140de-21b0-47c6-b708-67f94e1bef6d" providerId="ADAL" clId="{FDD403F9-1843-41E9-B9B8-2EBC18CCCA09}" dt="2024-07-08T17:23:25.274" v="266" actId="14100"/>
          <ac:spMkLst>
            <pc:docMk/>
            <pc:sldMk cId="1633877963" sldId="442"/>
            <ac:spMk id="3" creationId="{00000000-0000-0000-0000-000000000000}"/>
          </ac:spMkLst>
        </pc:spChg>
      </pc:sldChg>
      <pc:sldChg chg="modSp">
        <pc:chgData name="Al Milioto" userId="617140de-21b0-47c6-b708-67f94e1bef6d" providerId="ADAL" clId="{FDD403F9-1843-41E9-B9B8-2EBC18CCCA09}" dt="2024-07-08T17:24:54.578" v="275" actId="20577"/>
        <pc:sldMkLst>
          <pc:docMk/>
          <pc:sldMk cId="594351733" sldId="444"/>
        </pc:sldMkLst>
        <pc:spChg chg="mod">
          <ac:chgData name="Al Milioto" userId="617140de-21b0-47c6-b708-67f94e1bef6d" providerId="ADAL" clId="{FDD403F9-1843-41E9-B9B8-2EBC18CCCA09}" dt="2024-07-08T17:24:54.578" v="275" actId="20577"/>
          <ac:spMkLst>
            <pc:docMk/>
            <pc:sldMk cId="594351733" sldId="444"/>
            <ac:spMk id="3" creationId="{00000000-0000-0000-0000-000000000000}"/>
          </ac:spMkLst>
        </pc:spChg>
      </pc:sldChg>
      <pc:sldChg chg="modSp">
        <pc:chgData name="Al Milioto" userId="617140de-21b0-47c6-b708-67f94e1bef6d" providerId="ADAL" clId="{FDD403F9-1843-41E9-B9B8-2EBC18CCCA09}" dt="2024-07-08T17:30:01.182" v="306" actId="14100"/>
        <pc:sldMkLst>
          <pc:docMk/>
          <pc:sldMk cId="1905165005" sldId="446"/>
        </pc:sldMkLst>
        <pc:spChg chg="mod">
          <ac:chgData name="Al Milioto" userId="617140de-21b0-47c6-b708-67f94e1bef6d" providerId="ADAL" clId="{FDD403F9-1843-41E9-B9B8-2EBC18CCCA09}" dt="2024-07-08T17:30:01.182" v="306" actId="14100"/>
          <ac:spMkLst>
            <pc:docMk/>
            <pc:sldMk cId="1905165005" sldId="446"/>
            <ac:spMk id="3" creationId="{00000000-0000-0000-0000-000000000000}"/>
          </ac:spMkLst>
        </pc:spChg>
      </pc:sldChg>
      <pc:sldChg chg="modSp">
        <pc:chgData name="Al Milioto" userId="617140de-21b0-47c6-b708-67f94e1bef6d" providerId="ADAL" clId="{FDD403F9-1843-41E9-B9B8-2EBC18CCCA09}" dt="2024-07-08T17:31:50.868" v="312" actId="20577"/>
        <pc:sldMkLst>
          <pc:docMk/>
          <pc:sldMk cId="1888043830" sldId="448"/>
        </pc:sldMkLst>
        <pc:spChg chg="mod">
          <ac:chgData name="Al Milioto" userId="617140de-21b0-47c6-b708-67f94e1bef6d" providerId="ADAL" clId="{FDD403F9-1843-41E9-B9B8-2EBC18CCCA09}" dt="2024-07-08T17:31:50.868" v="312" actId="20577"/>
          <ac:spMkLst>
            <pc:docMk/>
            <pc:sldMk cId="1888043830" sldId="448"/>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7/8/2024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8414FB-CF86-D943-8F0A-913E7D5F2E56}" type="slidenum">
              <a:rPr lang="en-US" smtClean="0"/>
              <a:t>2</a:t>
            </a:fld>
            <a:endParaRPr lang="en-US"/>
          </a:p>
        </p:txBody>
      </p:sp>
    </p:spTree>
    <p:extLst>
      <p:ext uri="{BB962C8B-B14F-4D97-AF65-F5344CB8AC3E}">
        <p14:creationId xmlns:p14="http://schemas.microsoft.com/office/powerpoint/2010/main" val="103477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414FB-CF86-D943-8F0A-913E7D5F2E56}" type="slidenum">
              <a:rPr lang="en-US" smtClean="0"/>
              <a:t>3</a:t>
            </a:fld>
            <a:endParaRPr lang="en-US"/>
          </a:p>
        </p:txBody>
      </p:sp>
    </p:spTree>
    <p:extLst>
      <p:ext uri="{BB962C8B-B14F-4D97-AF65-F5344CB8AC3E}">
        <p14:creationId xmlns:p14="http://schemas.microsoft.com/office/powerpoint/2010/main" val="18674686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a:extLst>
              <a:ext uri="{C183D7F6-B498-43B3-948B-1728B52AA6E4}">
                <adec:decorative xmlns:adec="http://schemas.microsoft.com/office/drawing/2017/decorative" val="1"/>
              </a:ext>
            </a:extLst>
          </p:cNvPr>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tx1"/>
                </a:solidFill>
                <a:latin typeface="Tahoma" charset="0"/>
                <a:ea typeface="Tahoma" charset="0"/>
                <a:cs typeface="Tahoma" charset="0"/>
              </a:defRPr>
            </a:lvl1pPr>
          </a:lstStyle>
          <a:p>
            <a:r>
              <a:rPr lang="en-US" dirty="0"/>
              <a:t>This is my subtitle</a:t>
            </a:r>
          </a:p>
        </p:txBody>
      </p:sp>
      <p:sp>
        <p:nvSpPr>
          <p:cNvPr id="14" name="Title 1"/>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solidFill>
                  <a:schemeClr val="tx1"/>
                </a:solidFill>
                <a:latin typeface="Tahoma" charset="0"/>
                <a:ea typeface="Tahoma" charset="0"/>
                <a:cs typeface="Tahoma" charset="0"/>
              </a:rPr>
              <a:t>Financial Wellness for People with Disabilities</a:t>
            </a:r>
          </a:p>
        </p:txBody>
      </p:sp>
      <p:sp>
        <p:nvSpPr>
          <p:cNvPr id="15" name="Rectangle 14">
            <a:extLst>
              <a:ext uri="{C183D7F6-B498-43B3-948B-1728B52AA6E4}">
                <adec:decorative xmlns:adec="http://schemas.microsoft.com/office/drawing/2017/decorative" val="1"/>
              </a:ext>
            </a:extLst>
          </p:cNvPr>
          <p:cNvSpPr/>
          <p:nvPr userDrawn="1"/>
        </p:nvSpPr>
        <p:spPr>
          <a:xfrm>
            <a:off x="-5255" y="342900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 Box 7"/>
          <p:cNvSpPr txBox="1"/>
          <p:nvPr userDrawn="1"/>
        </p:nvSpPr>
        <p:spPr>
          <a:xfrm>
            <a:off x="1337485" y="4107836"/>
            <a:ext cx="2652395" cy="447675"/>
          </a:xfrm>
          <a:prstGeom prst="rect">
            <a:avLst/>
          </a:prstGeom>
          <a:no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descr="CDD - Illinois Council on Developmental Disabilities"/>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p:cNvSpPr txBox="1"/>
          <p:nvPr userDrawn="1"/>
        </p:nvSpPr>
        <p:spPr>
          <a:xfrm>
            <a:off x="907521" y="4494884"/>
            <a:ext cx="3512321"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a:solidFill>
                  <a:srgbClr val="575759"/>
                </a:solidFill>
                <a:latin typeface="Tahoma" charset="0"/>
                <a:ea typeface="Tahoma" charset="0"/>
                <a:cs typeface="Tahoma" charset="0"/>
              </a:rPr>
              <a:t>NationalDisabilityInstitute.org</a:t>
            </a:r>
          </a:p>
        </p:txBody>
      </p:sp>
      <p:sp>
        <p:nvSpPr>
          <p:cNvPr id="21" name="TextBox 20"/>
          <p:cNvSpPr txBox="1"/>
          <p:nvPr userDrawn="1"/>
        </p:nvSpPr>
        <p:spPr>
          <a:xfrm>
            <a:off x="4981104" y="4141043"/>
            <a:ext cx="2958654" cy="707886"/>
          </a:xfrm>
          <a:prstGeom prst="rect">
            <a:avLst/>
          </a:prstGeom>
          <a:noFill/>
        </p:spPr>
        <p:txBody>
          <a:bodyPr wrap="square" rtlCol="0">
            <a:spAutoFit/>
          </a:bodyPr>
          <a:lstStyle/>
          <a:p>
            <a:pPr algn="ctr"/>
            <a:r>
              <a:rPr lang="en-US" sz="2000" b="1" i="0" baseline="0" dirty="0">
                <a:solidFill>
                  <a:srgbClr val="575759"/>
                </a:solidFill>
                <a:latin typeface="Tahoma" charset="0"/>
                <a:ea typeface="Tahoma" charset="0"/>
                <a:cs typeface="Tahoma" charset="0"/>
              </a:rPr>
              <a:t>This training program </a:t>
            </a:r>
          </a:p>
          <a:p>
            <a:pPr algn="ctr"/>
            <a:r>
              <a:rPr lang="en-US" sz="2000" b="1" i="0" baseline="0" dirty="0">
                <a:solidFill>
                  <a:srgbClr val="575759"/>
                </a:solidFill>
                <a:latin typeface="Tahoma" charset="0"/>
                <a:ea typeface="Tahoma" charset="0"/>
                <a:cs typeface="Tahoma" charset="0"/>
              </a:rPr>
              <a:t>is supported by:</a:t>
            </a:r>
          </a:p>
        </p:txBody>
      </p:sp>
      <p:pic>
        <p:nvPicPr>
          <p:cNvPr id="22" name="Picture 21" descr="National Disability Institute (NDI) logo"/>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lstStyle>
            <a:lvl1pPr marL="260741" indent="-260741">
              <a:buFont typeface="Arial" panose="020B0604020202020204" pitchFamily="34" charset="0"/>
              <a:buChar char="•"/>
              <a:defRPr sz="2000">
                <a:latin typeface="Tahoma" charset="0"/>
                <a:ea typeface="Tahoma" charset="0"/>
                <a:cs typeface="Tahoma" charset="0"/>
              </a:defRPr>
            </a:lvl1pPr>
            <a:lvl2pPr>
              <a:buClr>
                <a:srgbClr val="20BDDB"/>
              </a:buCl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10"/>
          </p:nvPr>
        </p:nvSpPr>
        <p:spPr/>
        <p:txBody>
          <a:bodyPr/>
          <a:lstStyle/>
          <a:p>
            <a:fld id="{4FACB3E1-20E2-D24F-8BE6-CB5F27E61535}" type="slidenum">
              <a:rPr lang="en-US" smtClean="0"/>
              <a:pPr/>
              <a:t>‹#›</a:t>
            </a:fld>
            <a:endParaRPr lang="en-US"/>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lstStyle>
            <a:lvl1pPr>
              <a:defRPr>
                <a:latin typeface="Tahoma" charset="0"/>
                <a:ea typeface="Tahoma" charset="0"/>
                <a:cs typeface="Tahoma" charset="0"/>
              </a:defRPr>
            </a:lvl1pPr>
            <a:lvl2pPr>
              <a:defRPr sz="1800">
                <a:latin typeface="Tahoma" charset="0"/>
                <a:ea typeface="Tahoma" charset="0"/>
                <a:cs typeface="Tahoma" charset="0"/>
              </a:defRPr>
            </a:lvl2pPr>
            <a:lvl3pPr>
              <a:defRPr sz="1800">
                <a:latin typeface="Tahoma" charset="0"/>
                <a:ea typeface="Tahoma" charset="0"/>
                <a:cs typeface="Tahoma" charset="0"/>
              </a:defRPr>
            </a:lvl3pPr>
            <a:lvl4pPr>
              <a:defRPr sz="18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a:extLst>
              <a:ext uri="{C183D7F6-B498-43B3-948B-1728B52AA6E4}">
                <adec:decorative xmlns:adec="http://schemas.microsoft.com/office/drawing/2017/decorative" val="1"/>
              </a:ext>
            </a:extLst>
          </p:cNvPr>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dirty="0"/>
          </a:p>
        </p:txBody>
      </p:sp>
    </p:spTree>
    <p:extLst>
      <p:ext uri="{BB962C8B-B14F-4D97-AF65-F5344CB8AC3E}">
        <p14:creationId xmlns:p14="http://schemas.microsoft.com/office/powerpoint/2010/main" val="861077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1709739"/>
            <a:ext cx="7886700" cy="2852737"/>
          </a:xfrm>
        </p:spPr>
        <p:txBody>
          <a:bodyPr anchor="b"/>
          <a:lstStyle>
            <a:lvl1pPr>
              <a:defRPr sz="4500"/>
            </a:lvl1pPr>
          </a:lstStyle>
          <a:p>
            <a:r>
              <a:rPr lang="en-US" b="1" dirty="0">
                <a:solidFill>
                  <a:srgbClr val="1B4989"/>
                </a:solidFill>
              </a:rPr>
              <a:t>This is my section title.</a:t>
            </a:r>
            <a:endParaRPr lang="en-US" dirty="0"/>
          </a:p>
        </p:txBody>
      </p:sp>
      <p:sp>
        <p:nvSpPr>
          <p:cNvPr id="3" name="Text Placeholder 2"/>
          <p:cNvSpPr>
            <a:spLocks noGrp="1"/>
          </p:cNvSpPr>
          <p:nvPr>
            <p:ph type="body" idx="1" hasCustomPrompt="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This is my section subtitle.</a:t>
            </a:r>
          </a:p>
        </p:txBody>
      </p:sp>
    </p:spTree>
    <p:extLst>
      <p:ext uri="{BB962C8B-B14F-4D97-AF65-F5344CB8AC3E}">
        <p14:creationId xmlns:p14="http://schemas.microsoft.com/office/powerpoint/2010/main" val="31909891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C183D7F6-B498-43B3-948B-1728B52AA6E4}">
                <adec:decorative xmlns:adec="http://schemas.microsoft.com/office/drawing/2017/decorative" val="1"/>
              </a:ext>
            </a:extLst>
          </p:cNvPr>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Rectangle 10">
            <a:extLst>
              <a:ext uri="{C183D7F6-B498-43B3-948B-1728B52AA6E4}">
                <adec:decorative xmlns:adec="http://schemas.microsoft.com/office/drawing/2017/decorative" val="1"/>
              </a:ext>
            </a:extLst>
          </p:cNvPr>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4" name="Rectangle 13">
            <a:extLst>
              <a:ext uri="{C183D7F6-B498-43B3-948B-1728B52AA6E4}">
                <adec:decorative xmlns:adec="http://schemas.microsoft.com/office/drawing/2017/decorative" val="1"/>
              </a:ext>
            </a:extLst>
          </p:cNvPr>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9" name="Picture 8">
            <a:extLst>
              <a:ext uri="{C183D7F6-B498-43B3-948B-1728B52AA6E4}">
                <adec:decorative xmlns:adec="http://schemas.microsoft.com/office/drawing/2017/decorative" val="1"/>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 id="2147483653" r:id="rId4"/>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20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18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18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18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irs.gov/credits-deductions/individuals/earned-income-tax-credit/eitc-income-limits-maximum-credit-amounts-next-yea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irs.gov/credits-deductions/individuals/earned-income-tax-credit/qualifying-child-rules" TargetMode="External"/><Relationship Id="rId2" Type="http://schemas.openxmlformats.org/officeDocument/2006/relationships/hyperlink" Target="irs.gov/credits-deductions/individuals/earned-income-tax-credit/eitc-income-limits-maximum-credit-amounts-next-year" TargetMode="External"/><Relationship Id="rId1" Type="http://schemas.openxmlformats.org/officeDocument/2006/relationships/slideLayout" Target="../slideLayouts/slideLayout2.xml"/><Relationship Id="rId4" Type="http://schemas.openxmlformats.org/officeDocument/2006/relationships/hyperlink" Target="https://www.irs.gov/credits-deductions/individuals/earned-income-tax-credit/use-the-eitc-assistant"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eitc.irs.gov/eitc-central/statistics-for-tax-returns-with-eitc/statistics-for-tax-returns-with-eitc"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2.illinois.gov/rev/programs/EIC/Pages/default.asp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24.xml.rels><?xml version="1.0" encoding="UTF-8" standalone="yes"?>
<Relationships xmlns="http://schemas.openxmlformats.org/package/2006/relationships"><Relationship Id="rId3" Type="http://schemas.openxmlformats.org/officeDocument/2006/relationships/hyperlink" Target="http://fdbetancor.com/2015/02/17/five-ideas-to-make-the-irs-more-warm-and-fuzzy"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irs.treasury.gov/freetaxprep/" TargetMode="External"/><Relationship Id="rId2" Type="http://schemas.openxmlformats.org/officeDocument/2006/relationships/hyperlink" Target="http://www.getyourrefund.org/en" TargetMode="External"/><Relationship Id="rId1" Type="http://schemas.openxmlformats.org/officeDocument/2006/relationships/slideLayout" Target="../slideLayouts/slideLayout2.xml"/><Relationship Id="rId5" Type="http://schemas.openxmlformats.org/officeDocument/2006/relationships/hyperlink" Target="www.irs.gov/filing/free-file-do-your-federal-taxes-for-free" TargetMode="External"/><Relationship Id="rId4" Type="http://schemas.openxmlformats.org/officeDocument/2006/relationships/hyperlink" Target="http://www.myfreetaxes.com/"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nationaldisabilityinstitute.org/wp-content/uploads/2018/11/hob-playbook-taxes.pdf" TargetMode="External"/><Relationship Id="rId2" Type="http://schemas.openxmlformats.org/officeDocument/2006/relationships/hyperlink" Target="http://www.irs.gov/EIT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irs.gov/individuals/more-information-for-people-with-disabilities" TargetMode="External"/><Relationship Id="rId2" Type="http://schemas.openxmlformats.org/officeDocument/2006/relationships/hyperlink" Target="http://www.irs.gov/publications/p907"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irs.gov/retirement-plans/plan-participant-employee/retirement-savings-contributions-savers-credit"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video" Target="https://www.youtube.com/embed/KEZANM0Z2J0?feature=oembed"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americasavesweek.org/asw-tool-kit/learn-about-the-2022-toolkit/" TargetMode="External"/><Relationship Id="rId2" Type="http://schemas.openxmlformats.org/officeDocument/2006/relationships/hyperlink" Target="https://www.nationaldisabilityinstitute.org/resources/take-the-america-saves-pledge/"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getyourrefund.org/en" TargetMode="External"/><Relationship Id="rId2" Type="http://schemas.openxmlformats.org/officeDocument/2006/relationships/hyperlink" Target="http://www.myfreetaxes.com/" TargetMode="External"/><Relationship Id="rId1" Type="http://schemas.openxmlformats.org/officeDocument/2006/relationships/slideLayout" Target="../slideLayouts/slideLayout2.xml"/><Relationship Id="rId5" Type="http://schemas.openxmlformats.org/officeDocument/2006/relationships/hyperlink" Target="https://www.fdic.gov/consumers/consumer/moneysmart/adult.html" TargetMode="External"/><Relationship Id="rId4" Type="http://schemas.openxmlformats.org/officeDocument/2006/relationships/hyperlink" Target="http://www.irs.gov/Individuals/Free-Tax-Return-Preparation-for-You-by-Volunteers" TargetMode="External"/></Relationships>
</file>

<file path=ppt/slides/_rels/slide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pixabay.com/en/list-checkbox-checked-tick-note-147904/"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abrinasadminservices.com/ordering-irs-information-returns/" TargetMode="External"/><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957" y="2042491"/>
            <a:ext cx="8662086" cy="924339"/>
          </a:xfrm>
        </p:spPr>
        <p:txBody>
          <a:bodyPr>
            <a:normAutofit fontScale="90000"/>
          </a:bodyPr>
          <a:lstStyle/>
          <a:p>
            <a:r>
              <a:rPr lang="en-US" sz="4000" dirty="0"/>
              <a:t>Module 3: Earned Income Tax Credit and Free Tax Preparation Assistance</a:t>
            </a:r>
          </a:p>
        </p:txBody>
      </p:sp>
    </p:spTree>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Raise Your Hand If:</a:t>
            </a:r>
          </a:p>
        </p:txBody>
      </p:sp>
      <p:sp>
        <p:nvSpPr>
          <p:cNvPr id="3" name="Content Placeholder 2"/>
          <p:cNvSpPr>
            <a:spLocks noGrp="1"/>
          </p:cNvSpPr>
          <p:nvPr>
            <p:ph idx="1"/>
          </p:nvPr>
        </p:nvSpPr>
        <p:spPr>
          <a:xfrm>
            <a:off x="240033" y="1570384"/>
            <a:ext cx="8079020" cy="4850294"/>
          </a:xfrm>
        </p:spPr>
        <p:txBody>
          <a:bodyPr/>
          <a:lstStyle/>
          <a:p>
            <a:r>
              <a:rPr lang="en-US" dirty="0"/>
              <a:t>You have worked and earned income in the last 12 months</a:t>
            </a:r>
          </a:p>
          <a:p>
            <a:r>
              <a:rPr lang="en-US" dirty="0"/>
              <a:t>You are now working 40 hours or more per week</a:t>
            </a:r>
          </a:p>
          <a:p>
            <a:r>
              <a:rPr lang="en-US" dirty="0"/>
              <a:t>You are now working 20 hours or more per week</a:t>
            </a:r>
          </a:p>
          <a:p>
            <a:r>
              <a:rPr lang="en-US" dirty="0"/>
              <a:t>You are now working 20 hours or less per week</a:t>
            </a:r>
          </a:p>
          <a:p>
            <a:r>
              <a:rPr lang="en-US" dirty="0"/>
              <a:t>You are between the ages of 19 and 24 and not attending school full time;</a:t>
            </a:r>
          </a:p>
          <a:p>
            <a:r>
              <a:rPr lang="en-US" dirty="0"/>
              <a:t>You are age 25 or older</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10</a:t>
            </a:fld>
            <a:endParaRPr lang="en-US"/>
          </a:p>
        </p:txBody>
      </p:sp>
    </p:spTree>
    <p:extLst>
      <p:ext uri="{BB962C8B-B14F-4D97-AF65-F5344CB8AC3E}">
        <p14:creationId xmlns:p14="http://schemas.microsoft.com/office/powerpoint/2010/main" val="504939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EITC Eligible</a:t>
            </a:r>
          </a:p>
        </p:txBody>
      </p:sp>
      <p:sp>
        <p:nvSpPr>
          <p:cNvPr id="3" name="Content Placeholder 2"/>
          <p:cNvSpPr>
            <a:spLocks noGrp="1"/>
          </p:cNvSpPr>
          <p:nvPr>
            <p:ph idx="1"/>
          </p:nvPr>
        </p:nvSpPr>
        <p:spPr>
          <a:xfrm>
            <a:off x="240032" y="1570384"/>
            <a:ext cx="8506403" cy="4850294"/>
          </a:xfrm>
        </p:spPr>
        <p:txBody>
          <a:bodyPr vert="horz" lIns="91440" tIns="45720" rIns="91440" bIns="45720" rtlCol="0" anchor="t">
            <a:normAutofit/>
          </a:bodyPr>
          <a:lstStyle/>
          <a:p>
            <a:pPr marL="260350" indent="-260350"/>
            <a:r>
              <a:rPr lang="en-US" dirty="0">
                <a:latin typeface="Tahoma"/>
                <a:ea typeface="Tahoma"/>
                <a:cs typeface="Tahoma"/>
              </a:rPr>
              <a:t>If you are single and between the ages of 25 and 64, with no children and earned less than $17,640* in 2023 or 2024 by working part-time or full-time, then you are potentially eligible for a tax refund of up to $600 in 2023 and 2024*</a:t>
            </a:r>
          </a:p>
          <a:p>
            <a:pPr marL="260350" indent="-260350"/>
            <a:r>
              <a:rPr lang="en-US" dirty="0">
                <a:latin typeface="Tahoma"/>
                <a:ea typeface="Tahoma"/>
                <a:cs typeface="Tahoma"/>
              </a:rPr>
              <a:t>If you worked within the last three years, you may also be eligible based on your age and earnings. If you did not already file for EITC in those years, ask about EITC for previous years when working with your tax preparer.</a:t>
            </a:r>
          </a:p>
          <a:p>
            <a:pPr marL="260350" indent="-260350"/>
            <a:r>
              <a:rPr lang="en-US" dirty="0"/>
              <a:t>Please note:</a:t>
            </a:r>
          </a:p>
          <a:p>
            <a:pPr marL="603250" lvl="1" indent="-260350"/>
            <a:r>
              <a:rPr lang="en-US" sz="2000" dirty="0">
                <a:latin typeface="Tahoma"/>
                <a:ea typeface="Tahoma"/>
                <a:cs typeface="Tahoma"/>
              </a:rPr>
              <a:t>The income amount is higher if you have children and are married.</a:t>
            </a:r>
          </a:p>
          <a:p>
            <a:pPr marL="603250" lvl="1" indent="-260350"/>
            <a:r>
              <a:rPr lang="en-US" sz="2000" dirty="0"/>
              <a:t>Review </a:t>
            </a:r>
            <a:r>
              <a:rPr lang="en-US" sz="2000" dirty="0">
                <a:hlinkClick r:id="rId2"/>
              </a:rPr>
              <a:t>Earned Income and Earned Income Tax Credit (EITC) Tables</a:t>
            </a:r>
            <a:r>
              <a:rPr lang="en-US" sz="2000" dirty="0"/>
              <a:t> for more information.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11</a:t>
            </a:fld>
            <a:endParaRPr lang="en-US"/>
          </a:p>
        </p:txBody>
      </p:sp>
    </p:spTree>
    <p:extLst>
      <p:ext uri="{BB962C8B-B14F-4D97-AF65-F5344CB8AC3E}">
        <p14:creationId xmlns:p14="http://schemas.microsoft.com/office/powerpoint/2010/main" val="1818606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EITC?</a:t>
            </a:r>
          </a:p>
        </p:txBody>
      </p:sp>
      <p:sp>
        <p:nvSpPr>
          <p:cNvPr id="3" name="Content Placeholder 2"/>
          <p:cNvSpPr>
            <a:spLocks noGrp="1"/>
          </p:cNvSpPr>
          <p:nvPr>
            <p:ph idx="1"/>
          </p:nvPr>
        </p:nvSpPr>
        <p:spPr>
          <a:xfrm>
            <a:off x="240033" y="1570384"/>
            <a:ext cx="8426890" cy="4850294"/>
          </a:xfrm>
        </p:spPr>
        <p:txBody>
          <a:bodyPr/>
          <a:lstStyle/>
          <a:p>
            <a:pPr>
              <a:defRPr/>
            </a:pPr>
            <a:r>
              <a:rPr lang="en-US" dirty="0"/>
              <a:t>Earned Income Tax Credit (EITC) is a refundable tax credit that reduces or eliminates the taxes that low-income working individuals and families pay.</a:t>
            </a:r>
          </a:p>
          <a:p>
            <a:pPr>
              <a:defRPr/>
            </a:pPr>
            <a:r>
              <a:rPr lang="en-US" dirty="0"/>
              <a:t>Internal Revenue Service (IRS) administers the EITC. To receive a tax refund from the IRS, you must file a tax return.</a:t>
            </a:r>
          </a:p>
          <a:p>
            <a:pPr>
              <a:defRPr/>
            </a:pPr>
            <a:r>
              <a:rPr lang="en-US" dirty="0"/>
              <a:t>EITC, created by Congress in 1975, is intended to:</a:t>
            </a:r>
          </a:p>
          <a:p>
            <a:pPr lvl="1">
              <a:defRPr/>
            </a:pPr>
            <a:r>
              <a:rPr lang="en-US" sz="2000" dirty="0"/>
              <a:t>Offset the cost of Social Security taxes</a:t>
            </a:r>
          </a:p>
          <a:p>
            <a:pPr lvl="1">
              <a:defRPr/>
            </a:pPr>
            <a:r>
              <a:rPr lang="en-US" sz="2000" dirty="0"/>
              <a:t>Provide an incentive to work</a:t>
            </a:r>
          </a:p>
          <a:p>
            <a:pPr lvl="1">
              <a:defRPr/>
            </a:pPr>
            <a:r>
              <a:rPr lang="en-US" sz="2000" dirty="0"/>
              <a:t>Help low-income families save and build assets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12</a:t>
            </a:fld>
            <a:endParaRPr lang="en-US"/>
          </a:p>
        </p:txBody>
      </p:sp>
    </p:spTree>
    <p:extLst>
      <p:ext uri="{BB962C8B-B14F-4D97-AF65-F5344CB8AC3E}">
        <p14:creationId xmlns:p14="http://schemas.microsoft.com/office/powerpoint/2010/main" val="687572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EITC and Disability Perception</a:t>
            </a:r>
          </a:p>
        </p:txBody>
      </p:sp>
      <p:sp>
        <p:nvSpPr>
          <p:cNvPr id="3" name="Content Placeholder 2"/>
          <p:cNvSpPr>
            <a:spLocks noGrp="1"/>
          </p:cNvSpPr>
          <p:nvPr>
            <p:ph idx="1"/>
          </p:nvPr>
        </p:nvSpPr>
        <p:spPr>
          <a:xfrm>
            <a:off x="240032" y="1570384"/>
            <a:ext cx="8217949" cy="4850294"/>
          </a:xfrm>
        </p:spPr>
        <p:txBody>
          <a:bodyPr/>
          <a:lstStyle/>
          <a:p>
            <a:r>
              <a:rPr lang="en-US" dirty="0"/>
              <a:t>IRS and National Disability Institute (NDI) conducted focus groups with individuals with disabilities in select cities around the country and discovered people with disabilities:</a:t>
            </a:r>
          </a:p>
          <a:p>
            <a:pPr lvl="1"/>
            <a:r>
              <a:rPr lang="en-US" sz="2000" dirty="0"/>
              <a:t>Lacked personal confidence in their understanding of taxes and tax filing</a:t>
            </a:r>
          </a:p>
          <a:p>
            <a:pPr lvl="1"/>
            <a:r>
              <a:rPr lang="en-US" sz="2000" dirty="0"/>
              <a:t>Were afraid they would lose public benefits (Supplemental Security Income and Medicaid) if they filed a tax return and received a tax refund</a:t>
            </a:r>
          </a:p>
          <a:p>
            <a:r>
              <a:rPr lang="en-US" dirty="0"/>
              <a:t>In a Harris/National Organization on Disability survey of individuals with disabilities nationwide, results indicated that individuals with disabilities compared to their non-disabled peers were:</a:t>
            </a:r>
          </a:p>
          <a:p>
            <a:pPr lvl="1"/>
            <a:r>
              <a:rPr lang="en-US" sz="2000" dirty="0"/>
              <a:t>Less likely to claim favorable tax benefits and</a:t>
            </a:r>
          </a:p>
          <a:p>
            <a:pPr lvl="1"/>
            <a:r>
              <a:rPr lang="en-US" sz="2000" dirty="0"/>
              <a:t>Less aware of possible tax benefits for which they are eligible.</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13</a:t>
            </a:fld>
            <a:endParaRPr lang="en-US"/>
          </a:p>
        </p:txBody>
      </p:sp>
    </p:spTree>
    <p:extLst>
      <p:ext uri="{BB962C8B-B14F-4D97-AF65-F5344CB8AC3E}">
        <p14:creationId xmlns:p14="http://schemas.microsoft.com/office/powerpoint/2010/main" val="592962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Knowledge Is Power</a:t>
            </a:r>
          </a:p>
        </p:txBody>
      </p:sp>
      <p:sp>
        <p:nvSpPr>
          <p:cNvPr id="3" name="Content Placeholder 2"/>
          <p:cNvSpPr>
            <a:spLocks noGrp="1"/>
          </p:cNvSpPr>
          <p:nvPr>
            <p:ph idx="1"/>
          </p:nvPr>
        </p:nvSpPr>
        <p:spPr/>
        <p:txBody>
          <a:bodyPr/>
          <a:lstStyle/>
          <a:p>
            <a:r>
              <a:rPr lang="en-US" dirty="0"/>
              <a:t>Knowledge is power to make informed decisions. We are going to learn about the basic rules of eligibility for the EITC and how you can claim tax dollars owed to you</a:t>
            </a:r>
          </a:p>
          <a:p>
            <a:r>
              <a:rPr lang="en-US" dirty="0"/>
              <a:t>EITC is the largest federal support program for low-income individuals and families</a:t>
            </a:r>
          </a:p>
          <a:p>
            <a:r>
              <a:rPr lang="en-US" dirty="0"/>
              <a:t>EITC helps </a:t>
            </a:r>
            <a:r>
              <a:rPr lang="en-US" b="1" dirty="0"/>
              <a:t>over</a:t>
            </a:r>
            <a:r>
              <a:rPr lang="en-US" dirty="0"/>
              <a:t> </a:t>
            </a:r>
            <a:r>
              <a:rPr lang="en-US" b="1" dirty="0"/>
              <a:t>31 million</a:t>
            </a:r>
            <a:r>
              <a:rPr lang="en-US" dirty="0"/>
              <a:t> low-income wage earners each year</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14</a:t>
            </a:fld>
            <a:endParaRPr lang="en-US"/>
          </a:p>
        </p:txBody>
      </p:sp>
    </p:spTree>
    <p:extLst>
      <p:ext uri="{BB962C8B-B14F-4D97-AF65-F5344CB8AC3E}">
        <p14:creationId xmlns:p14="http://schemas.microsoft.com/office/powerpoint/2010/main" val="15916405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Basic Facts about the EITC 2023 (Slide 1 of 3)</a:t>
            </a:r>
          </a:p>
        </p:txBody>
      </p:sp>
      <p:sp>
        <p:nvSpPr>
          <p:cNvPr id="3" name="Content Placeholder 2"/>
          <p:cNvSpPr>
            <a:spLocks noGrp="1"/>
          </p:cNvSpPr>
          <p:nvPr>
            <p:ph idx="1"/>
          </p:nvPr>
        </p:nvSpPr>
        <p:spPr/>
        <p:txBody>
          <a:bodyPr/>
          <a:lstStyle/>
          <a:p>
            <a:r>
              <a:rPr lang="en-US" dirty="0"/>
              <a:t>You must have a valid Social Security number for employment</a:t>
            </a:r>
          </a:p>
          <a:p>
            <a:r>
              <a:rPr lang="en-US" dirty="0"/>
              <a:t>You must have earned income</a:t>
            </a:r>
          </a:p>
          <a:p>
            <a:r>
              <a:rPr lang="en-US" dirty="0"/>
              <a:t>You must be between the ages of 25 and 64</a:t>
            </a:r>
          </a:p>
          <a:p>
            <a:r>
              <a:rPr lang="en-US" dirty="0"/>
              <a:t>You must have earned no more than $17,640* in the 2023 calendar year if you were single</a:t>
            </a:r>
          </a:p>
          <a:p>
            <a:r>
              <a:rPr lang="en-US" dirty="0"/>
              <a:t>You must have earned no more than $24,210* for married couples without children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15</a:t>
            </a:fld>
            <a:endParaRPr lang="en-US"/>
          </a:p>
        </p:txBody>
      </p:sp>
    </p:spTree>
    <p:extLst>
      <p:ext uri="{BB962C8B-B14F-4D97-AF65-F5344CB8AC3E}">
        <p14:creationId xmlns:p14="http://schemas.microsoft.com/office/powerpoint/2010/main" val="193744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Basic Facts About the EITC 2023 (Slide 2 of 3)</a:t>
            </a:r>
          </a:p>
        </p:txBody>
      </p:sp>
      <p:sp>
        <p:nvSpPr>
          <p:cNvPr id="3" name="Content Placeholder 2"/>
          <p:cNvSpPr>
            <a:spLocks noGrp="1"/>
          </p:cNvSpPr>
          <p:nvPr>
            <p:ph idx="1"/>
          </p:nvPr>
        </p:nvSpPr>
        <p:spPr>
          <a:xfrm>
            <a:off x="240032" y="1570384"/>
            <a:ext cx="7383281" cy="4850294"/>
          </a:xfrm>
        </p:spPr>
        <p:txBody>
          <a:bodyPr/>
          <a:lstStyle/>
          <a:p>
            <a:pPr>
              <a:defRPr/>
            </a:pPr>
            <a:r>
              <a:rPr lang="en-US" dirty="0"/>
              <a:t>If single filing status:</a:t>
            </a:r>
          </a:p>
          <a:p>
            <a:pPr lvl="1">
              <a:defRPr/>
            </a:pPr>
            <a:r>
              <a:rPr lang="en-US" sz="2000" dirty="0"/>
              <a:t>Household with one qualifying child, income limit is </a:t>
            </a:r>
            <a:r>
              <a:rPr lang="en-US" dirty="0"/>
              <a:t>$46,560* ($53,120* married filing jointly)</a:t>
            </a:r>
            <a:endParaRPr lang="en-US" sz="2000" dirty="0"/>
          </a:p>
          <a:p>
            <a:pPr lvl="1">
              <a:defRPr/>
            </a:pPr>
            <a:r>
              <a:rPr lang="en-US" sz="2000" dirty="0"/>
              <a:t>Household with two children, income limit is </a:t>
            </a:r>
            <a:r>
              <a:rPr lang="en-US" dirty="0"/>
              <a:t>$52,918* ($59,478* married filing jointly)</a:t>
            </a:r>
          </a:p>
          <a:p>
            <a:pPr lvl="1">
              <a:defRPr/>
            </a:pPr>
            <a:r>
              <a:rPr lang="en-US" sz="2000" dirty="0"/>
              <a:t>Household with three or more children, income limit is $</a:t>
            </a:r>
            <a:r>
              <a:rPr lang="en-US" dirty="0"/>
              <a:t>56,838* ($63,698 married filing jointly)*</a:t>
            </a:r>
            <a:endParaRPr lang="en-US" sz="2000" dirty="0"/>
          </a:p>
          <a:p>
            <a:pPr>
              <a:defRPr/>
            </a:pPr>
            <a:r>
              <a:rPr lang="en-US" dirty="0"/>
              <a:t>EITC eligibility: You must earn no more than $11,000 in investment income</a:t>
            </a:r>
          </a:p>
          <a:p>
            <a:pPr>
              <a:defRPr/>
            </a:pPr>
            <a:r>
              <a:rPr lang="en-US" dirty="0"/>
              <a:t>For an individual not married, without children and at least 25 years old, the credit will produce a tax refund between $2 and $600*.</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16</a:t>
            </a:fld>
            <a:endParaRPr lang="en-US"/>
          </a:p>
        </p:txBody>
      </p:sp>
    </p:spTree>
    <p:extLst>
      <p:ext uri="{BB962C8B-B14F-4D97-AF65-F5344CB8AC3E}">
        <p14:creationId xmlns:p14="http://schemas.microsoft.com/office/powerpoint/2010/main" val="680485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Basic Facts about the EITC 2023 (Slide 3 of 3)</a:t>
            </a:r>
          </a:p>
        </p:txBody>
      </p:sp>
      <p:sp>
        <p:nvSpPr>
          <p:cNvPr id="3" name="Content Placeholder 2"/>
          <p:cNvSpPr>
            <a:spLocks noGrp="1"/>
          </p:cNvSpPr>
          <p:nvPr>
            <p:ph idx="1"/>
          </p:nvPr>
        </p:nvSpPr>
        <p:spPr>
          <a:xfrm>
            <a:off x="240032" y="1570384"/>
            <a:ext cx="8655488" cy="4850294"/>
          </a:xfrm>
        </p:spPr>
        <p:txBody>
          <a:bodyPr/>
          <a:lstStyle/>
          <a:p>
            <a:pPr>
              <a:defRPr/>
            </a:pPr>
            <a:r>
              <a:rPr lang="en-US" dirty="0"/>
              <a:t>Amounts change yearly. Check the </a:t>
            </a:r>
            <a:r>
              <a:rPr lang="en-US" dirty="0">
                <a:hlinkClick r:id="rId2"/>
              </a:rPr>
              <a:t>IRS website for updated income limits</a:t>
            </a:r>
            <a:r>
              <a:rPr lang="en-US" dirty="0"/>
              <a:t>.</a:t>
            </a:r>
          </a:p>
          <a:p>
            <a:pPr>
              <a:defRPr/>
            </a:pPr>
            <a:r>
              <a:rPr lang="en-US" dirty="0"/>
              <a:t>If a taxpayer has a child with a disability, the age requirement for claiming the child as a dependent and EITC does not apply. For more information visit the </a:t>
            </a:r>
            <a:r>
              <a:rPr lang="en-US" dirty="0">
                <a:hlinkClick r:id="rId3"/>
              </a:rPr>
              <a:t>IRS website’s Qualifying Child Rules</a:t>
            </a:r>
            <a:r>
              <a:rPr lang="en-US" dirty="0"/>
              <a:t>.</a:t>
            </a:r>
          </a:p>
          <a:p>
            <a:pPr>
              <a:defRPr/>
            </a:pPr>
            <a:r>
              <a:rPr lang="en-US" dirty="0"/>
              <a:t>Individuals can also use the </a:t>
            </a:r>
            <a:r>
              <a:rPr lang="en-US" dirty="0">
                <a:hlinkClick r:id="rId4"/>
              </a:rPr>
              <a:t>EITC Assistant tool</a:t>
            </a:r>
            <a:r>
              <a:rPr lang="en-US" dirty="0"/>
              <a:t> to help them determine if they qualify for the EITC.</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17</a:t>
            </a:fld>
            <a:endParaRPr lang="en-US"/>
          </a:p>
        </p:txBody>
      </p:sp>
    </p:spTree>
    <p:extLst>
      <p:ext uri="{BB962C8B-B14F-4D97-AF65-F5344CB8AC3E}">
        <p14:creationId xmlns:p14="http://schemas.microsoft.com/office/powerpoint/2010/main" val="193588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791153"/>
            <a:ext cx="8623935" cy="710487"/>
          </a:xfrm>
        </p:spPr>
        <p:txBody>
          <a:bodyPr/>
          <a:lstStyle/>
          <a:p>
            <a:r>
              <a:rPr lang="en-US" dirty="0"/>
              <a:t>Earned Income Tax Credit</a:t>
            </a:r>
          </a:p>
        </p:txBody>
      </p:sp>
      <p:sp>
        <p:nvSpPr>
          <p:cNvPr id="3" name="Content Placeholder 2"/>
          <p:cNvSpPr>
            <a:spLocks noGrp="1"/>
          </p:cNvSpPr>
          <p:nvPr>
            <p:ph idx="1"/>
          </p:nvPr>
        </p:nvSpPr>
        <p:spPr/>
        <p:txBody>
          <a:bodyPr/>
          <a:lstStyle/>
          <a:p>
            <a:r>
              <a:rPr lang="en-US" dirty="0"/>
              <a:t>EITC is a refundable credit</a:t>
            </a:r>
          </a:p>
          <a:p>
            <a:pPr lvl="1"/>
            <a:r>
              <a:rPr lang="en-US" dirty="0"/>
              <a:t>That means based on your income, even when you have no tax liability, you will receive a tax refund.</a:t>
            </a:r>
          </a:p>
          <a:p>
            <a:r>
              <a:rPr lang="en-US" dirty="0"/>
              <a:t>Refundable versus nonrefundable</a:t>
            </a:r>
          </a:p>
          <a:p>
            <a:pPr lvl="1"/>
            <a:r>
              <a:rPr lang="en-US" dirty="0"/>
              <a:t>If a refundable credit exceeds the amount of taxes owed, the difference is paid as a refund. If a nonrefundable credit exceeds the amount of taxes owed, the excess is lost.</a:t>
            </a:r>
            <a:endParaRPr lang="en-US" sz="2000" dirty="0"/>
          </a:p>
          <a:p>
            <a:r>
              <a:rPr lang="en-US" dirty="0"/>
              <a:t>An individual with no tax liability must file a tax return. Without filing, you </a:t>
            </a:r>
            <a:r>
              <a:rPr lang="en-US" b="1" dirty="0"/>
              <a:t>cannot</a:t>
            </a:r>
            <a:r>
              <a:rPr lang="en-US" dirty="0"/>
              <a:t> receive an EITC tax refund.</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18</a:t>
            </a:fld>
            <a:endParaRPr lang="en-US"/>
          </a:p>
        </p:txBody>
      </p:sp>
    </p:spTree>
    <p:extLst>
      <p:ext uri="{BB962C8B-B14F-4D97-AF65-F5344CB8AC3E}">
        <p14:creationId xmlns:p14="http://schemas.microsoft.com/office/powerpoint/2010/main" val="13748529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EITC Impact on Other Benefits</a:t>
            </a:r>
          </a:p>
        </p:txBody>
      </p:sp>
      <p:sp>
        <p:nvSpPr>
          <p:cNvPr id="3" name="Content Placeholder 2"/>
          <p:cNvSpPr>
            <a:spLocks noGrp="1"/>
          </p:cNvSpPr>
          <p:nvPr>
            <p:ph idx="1"/>
          </p:nvPr>
        </p:nvSpPr>
        <p:spPr/>
        <p:txBody>
          <a:bodyPr/>
          <a:lstStyle/>
          <a:p>
            <a:r>
              <a:rPr lang="en-US" dirty="0"/>
              <a:t>EITC and any federal tax refund do not count as earned income. As a result, it </a:t>
            </a:r>
            <a:r>
              <a:rPr lang="en-US" u="sng" dirty="0"/>
              <a:t>does not impact eligibility</a:t>
            </a:r>
            <a:r>
              <a:rPr lang="en-US" dirty="0"/>
              <a:t> for SSI or other federally-funded benefits, including Medicaid.</a:t>
            </a:r>
          </a:p>
          <a:p>
            <a:r>
              <a:rPr lang="en-US" dirty="0"/>
              <a:t>EITC and any federal tax refund do not count as a resource for a period of </a:t>
            </a:r>
            <a:r>
              <a:rPr lang="en-US" u="sng" dirty="0"/>
              <a:t>12 months</a:t>
            </a:r>
            <a:r>
              <a:rPr lang="en-US" dirty="0"/>
              <a:t> after the month of receipt for SSI and any federally-funded public benefit.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19</a:t>
            </a:fld>
            <a:endParaRPr lang="en-US"/>
          </a:p>
        </p:txBody>
      </p:sp>
    </p:spTree>
    <p:extLst>
      <p:ext uri="{BB962C8B-B14F-4D97-AF65-F5344CB8AC3E}">
        <p14:creationId xmlns:p14="http://schemas.microsoft.com/office/powerpoint/2010/main" val="1377585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CEC0-0C82-654C-AE1B-3EDDBADB0C3E}"/>
              </a:ext>
            </a:extLst>
          </p:cNvPr>
          <p:cNvSpPr>
            <a:spLocks noGrp="1"/>
          </p:cNvSpPr>
          <p:nvPr>
            <p:ph type="title"/>
          </p:nvPr>
        </p:nvSpPr>
        <p:spPr/>
        <p:txBody>
          <a:bodyPr/>
          <a:lstStyle/>
          <a:p>
            <a:r>
              <a:rPr lang="en-US" dirty="0"/>
              <a:t>Welcome &amp; Housekeeping</a:t>
            </a:r>
          </a:p>
        </p:txBody>
      </p:sp>
      <p:sp>
        <p:nvSpPr>
          <p:cNvPr id="3" name="Content Placeholder 2">
            <a:extLst>
              <a:ext uri="{FF2B5EF4-FFF2-40B4-BE49-F238E27FC236}">
                <a16:creationId xmlns:a16="http://schemas.microsoft.com/office/drawing/2014/main" id="{AE24D37B-68FA-2E4F-88DF-776A77D9E422}"/>
              </a:ext>
            </a:extLst>
          </p:cNvPr>
          <p:cNvSpPr>
            <a:spLocks noGrp="1"/>
          </p:cNvSpPr>
          <p:nvPr>
            <p:ph idx="1"/>
          </p:nvPr>
        </p:nvSpPr>
        <p:spPr/>
        <p:txBody>
          <a:bodyPr/>
          <a:lstStyle/>
          <a:p>
            <a:r>
              <a:rPr lang="en-US" dirty="0"/>
              <a:t>Introductions</a:t>
            </a:r>
          </a:p>
          <a:p>
            <a:r>
              <a:rPr lang="en-US" dirty="0"/>
              <a:t>Did everyone sign in?</a:t>
            </a:r>
          </a:p>
          <a:p>
            <a:r>
              <a:rPr lang="en-US" dirty="0"/>
              <a:t>PRE-Test Evaluation</a:t>
            </a:r>
          </a:p>
        </p:txBody>
      </p:sp>
      <p:sp>
        <p:nvSpPr>
          <p:cNvPr id="4" name="Slide Number Placeholder 3">
            <a:extLst>
              <a:ext uri="{FF2B5EF4-FFF2-40B4-BE49-F238E27FC236}">
                <a16:creationId xmlns:a16="http://schemas.microsoft.com/office/drawing/2014/main" id="{B8BDFC3C-6A82-0F4F-95B4-5EE86D0C22D7}"/>
              </a:ext>
            </a:extLst>
          </p:cNvPr>
          <p:cNvSpPr>
            <a:spLocks noGrp="1"/>
          </p:cNvSpPr>
          <p:nvPr>
            <p:ph type="sldNum" sz="quarter" idx="10"/>
          </p:nvPr>
        </p:nvSpPr>
        <p:spPr/>
        <p:txBody>
          <a:bodyPr/>
          <a:lstStyle/>
          <a:p>
            <a:fld id="{4FACB3E1-20E2-D24F-8BE6-CB5F27E61535}" type="slidenum">
              <a:rPr lang="en-US" smtClean="0"/>
              <a:pPr/>
              <a:t>2</a:t>
            </a:fld>
            <a:endParaRPr lang="en-US"/>
          </a:p>
        </p:txBody>
      </p:sp>
    </p:spTree>
    <p:extLst>
      <p:ext uri="{BB962C8B-B14F-4D97-AF65-F5344CB8AC3E}">
        <p14:creationId xmlns:p14="http://schemas.microsoft.com/office/powerpoint/2010/main" val="3310966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Five Myths of EITC</a:t>
            </a:r>
          </a:p>
        </p:txBody>
      </p:sp>
      <p:sp>
        <p:nvSpPr>
          <p:cNvPr id="3" name="Content Placeholder 2"/>
          <p:cNvSpPr>
            <a:spLocks noGrp="1"/>
          </p:cNvSpPr>
          <p:nvPr>
            <p:ph idx="1"/>
          </p:nvPr>
        </p:nvSpPr>
        <p:spPr/>
        <p:txBody>
          <a:bodyPr/>
          <a:lstStyle/>
          <a:p>
            <a:pPr algn="just"/>
            <a:r>
              <a:rPr lang="en-US" dirty="0"/>
              <a:t>You have to be married or have children to be eligible. </a:t>
            </a:r>
            <a:r>
              <a:rPr lang="en-US" b="1" dirty="0"/>
              <a:t>False</a:t>
            </a:r>
          </a:p>
          <a:p>
            <a:pPr algn="just"/>
            <a:r>
              <a:rPr lang="en-US" dirty="0"/>
              <a:t>You have to owe taxes to be eligible. </a:t>
            </a:r>
            <a:r>
              <a:rPr lang="en-US" b="1" dirty="0"/>
              <a:t>False</a:t>
            </a:r>
          </a:p>
          <a:p>
            <a:r>
              <a:rPr lang="en-US" dirty="0"/>
              <a:t>You do not have to file to get your tax refund. </a:t>
            </a:r>
            <a:r>
              <a:rPr lang="en-US" b="1" dirty="0"/>
              <a:t>False</a:t>
            </a:r>
          </a:p>
          <a:p>
            <a:r>
              <a:rPr lang="en-US" dirty="0"/>
              <a:t>The EITC refund will impact my other public benefits. </a:t>
            </a:r>
            <a:r>
              <a:rPr lang="en-US" b="1" dirty="0"/>
              <a:t>False</a:t>
            </a:r>
            <a:endParaRPr lang="en-US" dirty="0"/>
          </a:p>
          <a:p>
            <a:r>
              <a:rPr lang="en-US" dirty="0"/>
              <a:t>You have to be employed by someone else (not self-employed). </a:t>
            </a:r>
            <a:r>
              <a:rPr lang="en-US" b="1" dirty="0"/>
              <a:t>False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20</a:t>
            </a:fld>
            <a:endParaRPr lang="en-US"/>
          </a:p>
        </p:txBody>
      </p:sp>
    </p:spTree>
    <p:extLst>
      <p:ext uri="{BB962C8B-B14F-4D97-AF65-F5344CB8AC3E}">
        <p14:creationId xmlns:p14="http://schemas.microsoft.com/office/powerpoint/2010/main" val="3568360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EITC Unclaimed</a:t>
            </a:r>
          </a:p>
        </p:txBody>
      </p:sp>
      <p:sp>
        <p:nvSpPr>
          <p:cNvPr id="3" name="Content Placeholder 2"/>
          <p:cNvSpPr>
            <a:spLocks noGrp="1"/>
          </p:cNvSpPr>
          <p:nvPr>
            <p:ph idx="1"/>
          </p:nvPr>
        </p:nvSpPr>
        <p:spPr/>
        <p:txBody>
          <a:bodyPr/>
          <a:lstStyle/>
          <a:p>
            <a:r>
              <a:rPr lang="en-US" dirty="0"/>
              <a:t>Across the country, it is estimated that nearly one million individuals with disabilities do not file for the EITC.</a:t>
            </a:r>
          </a:p>
          <a:p>
            <a:r>
              <a:rPr lang="en-US" dirty="0"/>
              <a:t>Nationwide, during 2020, 25 million eligible workers and families received about $60 billion in EITC.</a:t>
            </a:r>
          </a:p>
          <a:p>
            <a:r>
              <a:rPr lang="en-US" dirty="0"/>
              <a:t>Average amount of EITC received nationwide was about $2,411.</a:t>
            </a:r>
          </a:p>
          <a:p>
            <a:pPr marL="0" indent="0">
              <a:buNone/>
            </a:pPr>
            <a:r>
              <a:rPr lang="en-US" dirty="0">
                <a:hlinkClick r:id="rId2"/>
              </a:rPr>
              <a:t>Statistics for Tax Returns with the Earned Income Tax Credit (EITC)</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21</a:t>
            </a:fld>
            <a:endParaRPr lang="en-US"/>
          </a:p>
        </p:txBody>
      </p:sp>
    </p:spTree>
    <p:extLst>
      <p:ext uri="{BB962C8B-B14F-4D97-AF65-F5344CB8AC3E}">
        <p14:creationId xmlns:p14="http://schemas.microsoft.com/office/powerpoint/2010/main" val="21467546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64F4-1D79-C443-A4CD-D894B85BAD92}"/>
              </a:ext>
            </a:extLst>
          </p:cNvPr>
          <p:cNvSpPr>
            <a:spLocks noGrp="1"/>
          </p:cNvSpPr>
          <p:nvPr>
            <p:ph type="title"/>
          </p:nvPr>
        </p:nvSpPr>
        <p:spPr/>
        <p:txBody>
          <a:bodyPr/>
          <a:lstStyle/>
          <a:p>
            <a:r>
              <a:rPr lang="en-US" dirty="0"/>
              <a:t>EITC Illinois</a:t>
            </a:r>
          </a:p>
        </p:txBody>
      </p:sp>
      <p:sp>
        <p:nvSpPr>
          <p:cNvPr id="3" name="Content Placeholder 2">
            <a:extLst>
              <a:ext uri="{FF2B5EF4-FFF2-40B4-BE49-F238E27FC236}">
                <a16:creationId xmlns:a16="http://schemas.microsoft.com/office/drawing/2014/main" id="{72FA90DF-C893-2647-9ED8-8BC07B31C646}"/>
              </a:ext>
            </a:extLst>
          </p:cNvPr>
          <p:cNvSpPr>
            <a:spLocks noGrp="1"/>
          </p:cNvSpPr>
          <p:nvPr>
            <p:ph idx="1"/>
          </p:nvPr>
        </p:nvSpPr>
        <p:spPr/>
        <p:txBody>
          <a:bodyPr/>
          <a:lstStyle/>
          <a:p>
            <a:r>
              <a:rPr lang="en-US" dirty="0"/>
              <a:t>Illinois also offers a state EITC credit.</a:t>
            </a:r>
          </a:p>
          <a:p>
            <a:r>
              <a:rPr lang="en-US" dirty="0"/>
              <a:t>State earned income tax credits provide an additional benefit to the federal credit for low-income taxpayers by reducing their state income tax liability.</a:t>
            </a:r>
          </a:p>
          <a:p>
            <a:r>
              <a:rPr lang="en-US" dirty="0"/>
              <a:t>Illinois provides an additional 10 percent of the Federal EITC: </a:t>
            </a:r>
            <a:br>
              <a:rPr lang="en-US" dirty="0"/>
            </a:br>
            <a:r>
              <a:rPr lang="en-US" dirty="0">
                <a:hlinkClick r:id="rId2"/>
              </a:rPr>
              <a:t>Illinois Earned Income Tax Credit (EITC)</a:t>
            </a:r>
            <a:r>
              <a:rPr lang="en-US" dirty="0"/>
              <a:t>.</a:t>
            </a:r>
          </a:p>
        </p:txBody>
      </p:sp>
      <p:sp>
        <p:nvSpPr>
          <p:cNvPr id="4" name="Slide Number Placeholder 3">
            <a:extLst>
              <a:ext uri="{FF2B5EF4-FFF2-40B4-BE49-F238E27FC236}">
                <a16:creationId xmlns:a16="http://schemas.microsoft.com/office/drawing/2014/main" id="{4AE146D4-14B7-B74A-8220-AFD3CF16D5B9}"/>
              </a:ext>
            </a:extLst>
          </p:cNvPr>
          <p:cNvSpPr>
            <a:spLocks noGrp="1"/>
          </p:cNvSpPr>
          <p:nvPr>
            <p:ph type="sldNum" sz="quarter" idx="10"/>
          </p:nvPr>
        </p:nvSpPr>
        <p:spPr/>
        <p:txBody>
          <a:bodyPr/>
          <a:lstStyle/>
          <a:p>
            <a:fld id="{4FACB3E1-20E2-D24F-8BE6-CB5F27E61535}" type="slidenum">
              <a:rPr lang="en-US" smtClean="0"/>
              <a:pPr/>
              <a:t>22</a:t>
            </a:fld>
            <a:endParaRPr lang="en-US"/>
          </a:p>
        </p:txBody>
      </p:sp>
    </p:spTree>
    <p:extLst>
      <p:ext uri="{BB962C8B-B14F-4D97-AF65-F5344CB8AC3E}">
        <p14:creationId xmlns:p14="http://schemas.microsoft.com/office/powerpoint/2010/main" val="18250432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71488" y="2727823"/>
            <a:ext cx="8037293" cy="1021556"/>
          </a:xfrm>
        </p:spPr>
        <p:txBody>
          <a:bodyPr>
            <a:normAutofit/>
          </a:bodyPr>
          <a:lstStyle/>
          <a:p>
            <a:r>
              <a:rPr lang="en-US" sz="3000" dirty="0"/>
              <a:t>Tax Preparation</a:t>
            </a:r>
          </a:p>
        </p:txBody>
      </p:sp>
      <p:sp>
        <p:nvSpPr>
          <p:cNvPr id="5" name="Slide Number Placeholder 3">
            <a:extLst>
              <a:ext uri="{FF2B5EF4-FFF2-40B4-BE49-F238E27FC236}">
                <a16:creationId xmlns:a16="http://schemas.microsoft.com/office/drawing/2014/main" id="{0318E71B-CEE9-6B49-976A-71860DA8CE50}"/>
              </a:ext>
            </a:extLst>
          </p:cNvPr>
          <p:cNvSpPr txBox="1">
            <a:spLocks/>
          </p:cNvSpPr>
          <p:nvPr/>
        </p:nvSpPr>
        <p:spPr>
          <a:xfrm>
            <a:off x="8508781" y="6482079"/>
            <a:ext cx="503139" cy="212523"/>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schemeClr val="bg1"/>
                </a:solidFill>
                <a:latin typeface="Arial" charset="0"/>
                <a:ea typeface="Arial" charset="0"/>
                <a:cs typeface="Arial" charset="0"/>
              </a:rPr>
              <a:t>10</a:t>
            </a:r>
          </a:p>
        </p:txBody>
      </p:sp>
    </p:spTree>
    <p:custDataLst>
      <p:tags r:id="rId1"/>
    </p:custDataLst>
    <p:extLst>
      <p:ext uri="{BB962C8B-B14F-4D97-AF65-F5344CB8AC3E}">
        <p14:creationId xmlns:p14="http://schemas.microsoft.com/office/powerpoint/2010/main" val="1765762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Internal Revenue Service (IRS)</a:t>
            </a:r>
          </a:p>
        </p:txBody>
      </p:sp>
      <p:sp>
        <p:nvSpPr>
          <p:cNvPr id="3" name="Content Placeholder 2"/>
          <p:cNvSpPr>
            <a:spLocks noGrp="1"/>
          </p:cNvSpPr>
          <p:nvPr>
            <p:ph idx="1"/>
          </p:nvPr>
        </p:nvSpPr>
        <p:spPr/>
        <p:txBody>
          <a:bodyPr/>
          <a:lstStyle/>
          <a:p>
            <a:r>
              <a:rPr lang="en-US" dirty="0"/>
              <a:t>The IRS Stakeholders Partnerships Educations and Communication (SPEC) Division is responsible for outreach to eligible individuals and families to help with tax preparation assistance.</a:t>
            </a:r>
          </a:p>
          <a:p>
            <a:r>
              <a:rPr lang="en-US" dirty="0"/>
              <a:t>In over 350 communities nationwide, the IRS is working with diverse community partners to establish Volunteer Income Tax Sites (VITA) to help you prepare your tax returns and claim the EITC.</a:t>
            </a:r>
          </a:p>
        </p:txBody>
      </p:sp>
      <p:pic>
        <p:nvPicPr>
          <p:cNvPr id="5" name="Picture 4" descr="IRS logo">
            <a:extLst>
              <a:ext uri="{FF2B5EF4-FFF2-40B4-BE49-F238E27FC236}">
                <a16:creationId xmlns:a16="http://schemas.microsoft.com/office/drawing/2014/main" id="{49D7F385-B385-B64B-9D44-4FC43F7AA1F1}"/>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2309246" y="3995531"/>
            <a:ext cx="4485503" cy="1700753"/>
          </a:xfrm>
          <a:prstGeom prst="rect">
            <a:avLst/>
          </a:prstGeom>
        </p:spPr>
      </p:pic>
      <p:sp>
        <p:nvSpPr>
          <p:cNvPr id="4" name="Slide Number Placeholder 3"/>
          <p:cNvSpPr>
            <a:spLocks noGrp="1"/>
          </p:cNvSpPr>
          <p:nvPr>
            <p:ph type="sldNum" sz="quarter" idx="10"/>
          </p:nvPr>
        </p:nvSpPr>
        <p:spPr>
          <a:xfrm>
            <a:off x="8457981" y="6476542"/>
            <a:ext cx="437539" cy="266142"/>
          </a:xfrm>
        </p:spPr>
        <p:txBody>
          <a:bodyPr/>
          <a:lstStyle/>
          <a:p>
            <a:fld id="{4FACB3E1-20E2-D24F-8BE6-CB5F27E61535}" type="slidenum">
              <a:rPr lang="en-US" smtClean="0"/>
              <a:pPr/>
              <a:t>24</a:t>
            </a:fld>
            <a:endParaRPr lang="en-US"/>
          </a:p>
        </p:txBody>
      </p:sp>
    </p:spTree>
    <p:extLst>
      <p:ext uri="{BB962C8B-B14F-4D97-AF65-F5344CB8AC3E}">
        <p14:creationId xmlns:p14="http://schemas.microsoft.com/office/powerpoint/2010/main" val="6332879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Preparation Assistance</a:t>
            </a:r>
          </a:p>
        </p:txBody>
      </p:sp>
      <p:sp>
        <p:nvSpPr>
          <p:cNvPr id="3" name="Content Placeholder 2"/>
          <p:cNvSpPr>
            <a:spLocks noGrp="1"/>
          </p:cNvSpPr>
          <p:nvPr>
            <p:ph idx="1"/>
          </p:nvPr>
        </p:nvSpPr>
        <p:spPr>
          <a:xfrm>
            <a:off x="240033" y="1570384"/>
            <a:ext cx="8108838" cy="4850294"/>
          </a:xfrm>
        </p:spPr>
        <p:txBody>
          <a:bodyPr>
            <a:normAutofit/>
          </a:bodyPr>
          <a:lstStyle/>
          <a:p>
            <a:r>
              <a:rPr lang="en-US" dirty="0"/>
              <a:t>Visit </a:t>
            </a:r>
            <a:r>
              <a:rPr lang="en-US" u="sng" dirty="0">
                <a:hlinkClick r:id="rId2"/>
              </a:rPr>
              <a:t>GetYourRefund.org</a:t>
            </a:r>
            <a:r>
              <a:rPr lang="en-US" dirty="0"/>
              <a:t> to find tax-filing options.</a:t>
            </a:r>
          </a:p>
          <a:p>
            <a:r>
              <a:rPr lang="en-US" dirty="0"/>
              <a:t>Call 2-1-1 to find a free tax preparation site in your area.</a:t>
            </a:r>
          </a:p>
          <a:p>
            <a:pPr lvl="0"/>
            <a:r>
              <a:rPr lang="en-US" dirty="0"/>
              <a:t>Call the IRS at 1-800-906-9887 or use their online VITA locator at </a:t>
            </a:r>
            <a:r>
              <a:rPr lang="en-US" dirty="0">
                <a:hlinkClick r:id="rId3"/>
              </a:rPr>
              <a:t>iIRS.Treasury.gov/</a:t>
            </a:r>
            <a:r>
              <a:rPr lang="en-US" dirty="0" err="1">
                <a:hlinkClick r:id="rId3"/>
              </a:rPr>
              <a:t>FreeTaxPrep</a:t>
            </a:r>
            <a:r>
              <a:rPr lang="en-US" dirty="0"/>
              <a:t> to find a free tax preparation site near you.</a:t>
            </a:r>
          </a:p>
          <a:p>
            <a:pPr lvl="0"/>
            <a:r>
              <a:rPr lang="en-US" dirty="0"/>
              <a:t>Explore options to prepare your own taxes for free online with an easy-to-use, self-preparation tool.</a:t>
            </a:r>
          </a:p>
          <a:p>
            <a:pPr lvl="1"/>
            <a:r>
              <a:rPr lang="en-US" sz="2000" dirty="0"/>
              <a:t>An example of such a tool is </a:t>
            </a:r>
            <a:r>
              <a:rPr lang="en-US" sz="2000" u="sng" dirty="0">
                <a:hlinkClick r:id="rId4"/>
              </a:rPr>
              <a:t>MyFreeTaxes.com</a:t>
            </a:r>
            <a:r>
              <a:rPr lang="en-US" sz="2000" dirty="0"/>
              <a:t>. This option allows to you to answer a series of questions online with virtual assistance through the software if needed.</a:t>
            </a:r>
          </a:p>
          <a:p>
            <a:pPr lvl="1"/>
            <a:r>
              <a:rPr lang="en-US" sz="2000" dirty="0"/>
              <a:t>Or you can find additional online options by visiting </a:t>
            </a:r>
            <a:r>
              <a:rPr lang="en-US" sz="2000" dirty="0">
                <a:hlinkClick r:id="rId5"/>
              </a:rPr>
              <a:t>the IRS Free File site</a:t>
            </a:r>
            <a:r>
              <a:rPr lang="en-US" sz="2000" dirty="0"/>
              <a: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25</a:t>
            </a:fld>
            <a:endParaRPr lang="en-US"/>
          </a:p>
        </p:txBody>
      </p:sp>
    </p:spTree>
    <p:extLst>
      <p:ext uri="{BB962C8B-B14F-4D97-AF65-F5344CB8AC3E}">
        <p14:creationId xmlns:p14="http://schemas.microsoft.com/office/powerpoint/2010/main" val="15687227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Retroactive EITC</a:t>
            </a:r>
          </a:p>
        </p:txBody>
      </p:sp>
      <p:sp>
        <p:nvSpPr>
          <p:cNvPr id="3" name="Content Placeholder 2"/>
          <p:cNvSpPr>
            <a:spLocks noGrp="1"/>
          </p:cNvSpPr>
          <p:nvPr>
            <p:ph idx="1"/>
          </p:nvPr>
        </p:nvSpPr>
        <p:spPr/>
        <p:txBody>
          <a:bodyPr/>
          <a:lstStyle/>
          <a:p>
            <a:r>
              <a:rPr lang="en-US" dirty="0"/>
              <a:t>If you are filing for the EITC for the first time, you may file to claim the credit for a three-year period.</a:t>
            </a:r>
          </a:p>
          <a:p>
            <a:pPr marL="0" indent="0" algn="ctr">
              <a:buNone/>
            </a:pPr>
            <a:r>
              <a:rPr lang="en-US" dirty="0"/>
              <a:t>For example, you may claim the EITC for 2022 as well as </a:t>
            </a:r>
          </a:p>
          <a:p>
            <a:pPr marL="0" indent="0" algn="ctr">
              <a:buNone/>
            </a:pPr>
            <a:r>
              <a:rPr lang="en-US" dirty="0"/>
              <a:t>2021, 2020 and 2019.</a:t>
            </a:r>
            <a:endParaRPr lang="en-US" sz="2400"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26</a:t>
            </a:fld>
            <a:endParaRPr lang="en-US"/>
          </a:p>
        </p:txBody>
      </p:sp>
    </p:spTree>
    <p:extLst>
      <p:ext uri="{BB962C8B-B14F-4D97-AF65-F5344CB8AC3E}">
        <p14:creationId xmlns:p14="http://schemas.microsoft.com/office/powerpoint/2010/main" val="16563493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Example</a:t>
            </a:r>
          </a:p>
        </p:txBody>
      </p:sp>
      <p:sp>
        <p:nvSpPr>
          <p:cNvPr id="3" name="Content Placeholder 2"/>
          <p:cNvSpPr>
            <a:spLocks noGrp="1"/>
          </p:cNvSpPr>
          <p:nvPr>
            <p:ph idx="1"/>
          </p:nvPr>
        </p:nvSpPr>
        <p:spPr>
          <a:xfrm>
            <a:off x="240032" y="1570384"/>
            <a:ext cx="7681455" cy="4850294"/>
          </a:xfrm>
        </p:spPr>
        <p:txBody>
          <a:bodyPr/>
          <a:lstStyle/>
          <a:p>
            <a:r>
              <a:rPr lang="en-US" dirty="0"/>
              <a:t>Mary Williams is not married and has no children. She is 35 years old. She worked part-time in 2019, 2020 and 2021. Mary currently receives SSI benefits.</a:t>
            </a:r>
          </a:p>
          <a:p>
            <a:r>
              <a:rPr lang="en-US" dirty="0"/>
              <a:t>In each of the three years, Mary earned $5,000.</a:t>
            </a:r>
          </a:p>
          <a:p>
            <a:r>
              <a:rPr lang="en-US" dirty="0"/>
              <a:t>Mary’s earnings would entitle her to a $384 tax refund by claiming the EITC.</a:t>
            </a:r>
          </a:p>
          <a:p>
            <a:r>
              <a:rPr lang="en-US" dirty="0"/>
              <a:t>Mary did not file taxes the last two years because she had no tax liability.</a:t>
            </a:r>
          </a:p>
          <a:p>
            <a:r>
              <a:rPr lang="en-US" dirty="0"/>
              <a:t>Since the EITC can be claimed retroactively, Mary can now submit to the IRS a tax return for the three years and be entitled to a refund of over $1,150.</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27</a:t>
            </a:fld>
            <a:endParaRPr lang="en-US"/>
          </a:p>
        </p:txBody>
      </p:sp>
    </p:spTree>
    <p:extLst>
      <p:ext uri="{BB962C8B-B14F-4D97-AF65-F5344CB8AC3E}">
        <p14:creationId xmlns:p14="http://schemas.microsoft.com/office/powerpoint/2010/main" val="16338779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Split Refund</a:t>
            </a:r>
          </a:p>
        </p:txBody>
      </p:sp>
      <p:sp>
        <p:nvSpPr>
          <p:cNvPr id="3" name="Content Placeholder 2"/>
          <p:cNvSpPr>
            <a:spLocks noGrp="1"/>
          </p:cNvSpPr>
          <p:nvPr>
            <p:ph idx="1"/>
          </p:nvPr>
        </p:nvSpPr>
        <p:spPr/>
        <p:txBody>
          <a:bodyPr/>
          <a:lstStyle/>
          <a:p>
            <a:r>
              <a:rPr lang="en-US" dirty="0"/>
              <a:t>If you were Mary, getting a check for $1,150 is a lot of money. There are decisions to be made.</a:t>
            </a:r>
          </a:p>
          <a:p>
            <a:pPr lvl="1"/>
            <a:r>
              <a:rPr lang="en-US" sz="2000" dirty="0"/>
              <a:t>Tax filers can split up their tax refunds into three different accounts.</a:t>
            </a:r>
          </a:p>
          <a:p>
            <a:pPr lvl="1"/>
            <a:r>
              <a:rPr lang="en-US" sz="2000" dirty="0"/>
              <a:t>You can direct a portion of your refund to be directly deposited into your savings account or an ABLE account, if eligible.</a:t>
            </a:r>
          </a:p>
          <a:p>
            <a:pPr lvl="1"/>
            <a:r>
              <a:rPr lang="en-US" sz="2000" dirty="0"/>
              <a:t>The split refund makes it easier to save a part of your EITC refund. Form 8888 submitted with your tax return allows the filer to provide the name of the financial institutions and the individual accounts and routing numbers.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28</a:t>
            </a:fld>
            <a:endParaRPr lang="en-US"/>
          </a:p>
        </p:txBody>
      </p:sp>
    </p:spTree>
    <p:extLst>
      <p:ext uri="{BB962C8B-B14F-4D97-AF65-F5344CB8AC3E}">
        <p14:creationId xmlns:p14="http://schemas.microsoft.com/office/powerpoint/2010/main" val="14172953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Information EITC</a:t>
            </a:r>
          </a:p>
        </p:txBody>
      </p:sp>
      <p:sp>
        <p:nvSpPr>
          <p:cNvPr id="3" name="Content Placeholder 2"/>
          <p:cNvSpPr>
            <a:spLocks noGrp="1"/>
          </p:cNvSpPr>
          <p:nvPr>
            <p:ph idx="1"/>
          </p:nvPr>
        </p:nvSpPr>
        <p:spPr/>
        <p:txBody>
          <a:bodyPr/>
          <a:lstStyle/>
          <a:p>
            <a:r>
              <a:rPr lang="en-US" dirty="0"/>
              <a:t>Over 31 million people nationwide already benefit from the EITC. To learn more about the EITC:</a:t>
            </a:r>
          </a:p>
          <a:p>
            <a:pPr lvl="1"/>
            <a:r>
              <a:rPr lang="en-US" sz="2000" dirty="0"/>
              <a:t>Visit the IRS website: </a:t>
            </a:r>
            <a:r>
              <a:rPr lang="en-US" sz="2000" u="sng" dirty="0">
                <a:solidFill>
                  <a:srgbClr val="0000FF"/>
                </a:solidFill>
                <a:hlinkClick r:id="rId2"/>
              </a:rPr>
              <a:t>IRS.gov/EITC</a:t>
            </a:r>
            <a:endParaRPr lang="en-US" sz="2000" u="sng" dirty="0">
              <a:solidFill>
                <a:srgbClr val="0000FF"/>
              </a:solidFill>
            </a:endParaRPr>
          </a:p>
          <a:p>
            <a:pPr lvl="1"/>
            <a:r>
              <a:rPr lang="en-US" sz="2000" dirty="0">
                <a:hlinkClick r:id="rId3"/>
              </a:rPr>
              <a:t>Hands on Banking® Tax Preparation Quick Reference Guide</a:t>
            </a:r>
            <a:endParaRPr lang="en-US" sz="2000"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29</a:t>
            </a:fld>
            <a:endParaRPr lang="en-US"/>
          </a:p>
        </p:txBody>
      </p:sp>
    </p:spTree>
    <p:extLst>
      <p:ext uri="{BB962C8B-B14F-4D97-AF65-F5344CB8AC3E}">
        <p14:creationId xmlns:p14="http://schemas.microsoft.com/office/powerpoint/2010/main" val="594351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Agenda</a:t>
            </a:r>
          </a:p>
        </p:txBody>
      </p:sp>
      <p:sp>
        <p:nvSpPr>
          <p:cNvPr id="9" name="Content Placeholder 8"/>
          <p:cNvSpPr>
            <a:spLocks noGrp="1"/>
          </p:cNvSpPr>
          <p:nvPr>
            <p:ph idx="1"/>
          </p:nvPr>
        </p:nvSpPr>
        <p:spPr/>
        <p:txBody>
          <a:bodyPr/>
          <a:lstStyle/>
          <a:p>
            <a:r>
              <a:rPr lang="en-US" dirty="0"/>
              <a:t>Talk about filing a tax return with the Internal Revenue Service (IRS)</a:t>
            </a:r>
          </a:p>
          <a:p>
            <a:r>
              <a:rPr lang="en-US" dirty="0"/>
              <a:t>Learn about the Earned Income Tax Credit (EITC) and other tax credits</a:t>
            </a:r>
          </a:p>
          <a:p>
            <a:r>
              <a:rPr lang="en-US" dirty="0"/>
              <a:t>Discover what free tax preparation assistance services are available</a:t>
            </a:r>
          </a:p>
          <a:p>
            <a:r>
              <a:rPr lang="en-US" dirty="0"/>
              <a:t>Find out where to go for assistance</a:t>
            </a:r>
          </a:p>
          <a:p>
            <a:r>
              <a:rPr lang="en-US" dirty="0"/>
              <a:t>Discuss choices to be made when receiving a tax refund</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a:t>
            </a:fld>
            <a:endParaRPr lang="en-US" dirty="0"/>
          </a:p>
        </p:txBody>
      </p:sp>
    </p:spTree>
    <p:extLst>
      <p:ext uri="{BB962C8B-B14F-4D97-AF65-F5344CB8AC3E}">
        <p14:creationId xmlns:p14="http://schemas.microsoft.com/office/powerpoint/2010/main" val="2514416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C3C4A-08A3-2143-A540-D2C979C43D57}"/>
              </a:ext>
            </a:extLst>
          </p:cNvPr>
          <p:cNvSpPr>
            <a:spLocks noGrp="1"/>
          </p:cNvSpPr>
          <p:nvPr>
            <p:ph type="title"/>
          </p:nvPr>
        </p:nvSpPr>
        <p:spPr>
          <a:xfrm>
            <a:off x="240031" y="808586"/>
            <a:ext cx="8623935" cy="790832"/>
          </a:xfrm>
        </p:spPr>
        <p:txBody>
          <a:bodyPr>
            <a:normAutofit/>
          </a:bodyPr>
          <a:lstStyle/>
          <a:p>
            <a:r>
              <a:rPr lang="en-US" dirty="0"/>
              <a:t>Special Tax Credits and Deductions</a:t>
            </a:r>
          </a:p>
        </p:txBody>
      </p:sp>
      <p:sp>
        <p:nvSpPr>
          <p:cNvPr id="3" name="Content Placeholder 2">
            <a:extLst>
              <a:ext uri="{FF2B5EF4-FFF2-40B4-BE49-F238E27FC236}">
                <a16:creationId xmlns:a16="http://schemas.microsoft.com/office/drawing/2014/main" id="{D451616B-4C1F-4946-8FD9-CDA8B51B90E5}"/>
              </a:ext>
            </a:extLst>
          </p:cNvPr>
          <p:cNvSpPr>
            <a:spLocks noGrp="1"/>
          </p:cNvSpPr>
          <p:nvPr>
            <p:ph idx="1"/>
          </p:nvPr>
        </p:nvSpPr>
        <p:spPr>
          <a:xfrm>
            <a:off x="240032" y="1668162"/>
            <a:ext cx="8655488" cy="4752515"/>
          </a:xfrm>
        </p:spPr>
        <p:txBody>
          <a:bodyPr/>
          <a:lstStyle/>
          <a:p>
            <a:r>
              <a:rPr lang="en-US" dirty="0"/>
              <a:t>In addition to the EITC, there are also special tax deductions and credits for households that have a person with a disability.</a:t>
            </a:r>
          </a:p>
          <a:p>
            <a:pPr lvl="1"/>
            <a:r>
              <a:rPr lang="en-US" sz="2000" dirty="0"/>
              <a:t>To learn more, go to </a:t>
            </a:r>
            <a:r>
              <a:rPr lang="en-US" sz="2000" dirty="0">
                <a:hlinkClick r:id="rId2"/>
              </a:rPr>
              <a:t>Publication 907, Tax Highlights for Persons With Disabilities</a:t>
            </a:r>
            <a:r>
              <a:rPr lang="en-US" sz="2000" dirty="0"/>
              <a:t> and </a:t>
            </a:r>
            <a:r>
              <a:rPr lang="en-US" sz="2000" dirty="0">
                <a:hlinkClick r:id="rId3"/>
              </a:rPr>
              <a:t>More Information for People with Disabilities</a:t>
            </a:r>
            <a:r>
              <a:rPr lang="en-US" dirty="0"/>
              <a:t>.</a:t>
            </a:r>
          </a:p>
        </p:txBody>
      </p:sp>
      <p:sp>
        <p:nvSpPr>
          <p:cNvPr id="4" name="Slide Number Placeholder 3">
            <a:extLst>
              <a:ext uri="{FF2B5EF4-FFF2-40B4-BE49-F238E27FC236}">
                <a16:creationId xmlns:a16="http://schemas.microsoft.com/office/drawing/2014/main" id="{B7969AFD-10D3-F441-B182-05DD5596E9C4}"/>
              </a:ext>
            </a:extLst>
          </p:cNvPr>
          <p:cNvSpPr>
            <a:spLocks noGrp="1"/>
          </p:cNvSpPr>
          <p:nvPr>
            <p:ph type="sldNum" sz="quarter" idx="10"/>
          </p:nvPr>
        </p:nvSpPr>
        <p:spPr/>
        <p:txBody>
          <a:bodyPr/>
          <a:lstStyle/>
          <a:p>
            <a:fld id="{4FACB3E1-20E2-D24F-8BE6-CB5F27E61535}" type="slidenum">
              <a:rPr lang="en-US" smtClean="0"/>
              <a:pPr/>
              <a:t>30</a:t>
            </a:fld>
            <a:endParaRPr lang="en-US"/>
          </a:p>
        </p:txBody>
      </p:sp>
    </p:spTree>
    <p:extLst>
      <p:ext uri="{BB962C8B-B14F-4D97-AF65-F5344CB8AC3E}">
        <p14:creationId xmlns:p14="http://schemas.microsoft.com/office/powerpoint/2010/main" val="41351222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0D610-E762-5F4F-83BC-640F3C98FB87}"/>
              </a:ext>
            </a:extLst>
          </p:cNvPr>
          <p:cNvSpPr>
            <a:spLocks noGrp="1"/>
          </p:cNvSpPr>
          <p:nvPr>
            <p:ph type="title"/>
          </p:nvPr>
        </p:nvSpPr>
        <p:spPr/>
        <p:txBody>
          <a:bodyPr/>
          <a:lstStyle/>
          <a:p>
            <a:r>
              <a:rPr lang="en-US" dirty="0"/>
              <a:t>Saver’s Credit</a:t>
            </a:r>
          </a:p>
        </p:txBody>
      </p:sp>
      <p:sp>
        <p:nvSpPr>
          <p:cNvPr id="3" name="Content Placeholder 2">
            <a:extLst>
              <a:ext uri="{FF2B5EF4-FFF2-40B4-BE49-F238E27FC236}">
                <a16:creationId xmlns:a16="http://schemas.microsoft.com/office/drawing/2014/main" id="{F251E73D-D5BF-3441-BD63-FF2DA201FC8E}"/>
              </a:ext>
            </a:extLst>
          </p:cNvPr>
          <p:cNvSpPr>
            <a:spLocks noGrp="1"/>
          </p:cNvSpPr>
          <p:nvPr>
            <p:ph idx="1"/>
          </p:nvPr>
        </p:nvSpPr>
        <p:spPr>
          <a:xfrm>
            <a:off x="240032" y="1431234"/>
            <a:ext cx="8655488" cy="4989444"/>
          </a:xfrm>
        </p:spPr>
        <p:txBody>
          <a:bodyPr>
            <a:normAutofit/>
          </a:bodyPr>
          <a:lstStyle/>
          <a:p>
            <a:r>
              <a:rPr lang="en-US" dirty="0"/>
              <a:t>A person who works and saves some of their earnings in a retirement account (a 401(k), a 403(b), Individual Retirement Account (IRA) or within an ABLE account) may be eligible for the Saver’s Credit.</a:t>
            </a:r>
          </a:p>
          <a:p>
            <a:r>
              <a:rPr lang="en-US" dirty="0"/>
              <a:t>You're eligible for the credit if you are:</a:t>
            </a:r>
          </a:p>
          <a:p>
            <a:pPr lvl="1"/>
            <a:r>
              <a:rPr lang="en-US" sz="2000" dirty="0"/>
              <a:t>Age 18 or older</a:t>
            </a:r>
          </a:p>
          <a:p>
            <a:pPr lvl="1"/>
            <a:r>
              <a:rPr lang="en-US" sz="2000" dirty="0"/>
              <a:t>Not a full-time student</a:t>
            </a:r>
          </a:p>
          <a:p>
            <a:pPr lvl="1"/>
            <a:r>
              <a:rPr lang="en-US" sz="2000" dirty="0"/>
              <a:t>Not claimed as a dependent on another person’s income tax return</a:t>
            </a:r>
          </a:p>
          <a:p>
            <a:r>
              <a:rPr lang="en-US" dirty="0"/>
              <a:t>The maximum contribution amount that may qualify for the credit is $2,000 ($4,000 if married filing jointly), making the maximum credit $1,000 ($2,000 if married filing jointly).</a:t>
            </a:r>
          </a:p>
          <a:p>
            <a:pPr marL="0" indent="0">
              <a:buNone/>
            </a:pPr>
            <a:r>
              <a:rPr lang="en-US" dirty="0">
                <a:hlinkClick r:id="rId2"/>
              </a:rPr>
              <a:t>Please visit the IRS website to learn more about the Saver’s Credit</a:t>
            </a:r>
            <a:r>
              <a:rPr lang="en-US" dirty="0"/>
              <a:t>.</a:t>
            </a:r>
          </a:p>
        </p:txBody>
      </p:sp>
      <p:sp>
        <p:nvSpPr>
          <p:cNvPr id="4" name="Slide Number Placeholder 3">
            <a:extLst>
              <a:ext uri="{FF2B5EF4-FFF2-40B4-BE49-F238E27FC236}">
                <a16:creationId xmlns:a16="http://schemas.microsoft.com/office/drawing/2014/main" id="{BD192636-6C5C-E04A-805D-0146390BBEE2}"/>
              </a:ext>
            </a:extLst>
          </p:cNvPr>
          <p:cNvSpPr>
            <a:spLocks noGrp="1"/>
          </p:cNvSpPr>
          <p:nvPr>
            <p:ph type="sldNum" sz="quarter" idx="10"/>
          </p:nvPr>
        </p:nvSpPr>
        <p:spPr/>
        <p:txBody>
          <a:bodyPr/>
          <a:lstStyle/>
          <a:p>
            <a:fld id="{4FACB3E1-20E2-D24F-8BE6-CB5F27E61535}" type="slidenum">
              <a:rPr lang="en-US" smtClean="0"/>
              <a:pPr/>
              <a:t>31</a:t>
            </a:fld>
            <a:endParaRPr lang="en-US"/>
          </a:p>
        </p:txBody>
      </p:sp>
    </p:spTree>
    <p:extLst>
      <p:ext uri="{BB962C8B-B14F-4D97-AF65-F5344CB8AC3E}">
        <p14:creationId xmlns:p14="http://schemas.microsoft.com/office/powerpoint/2010/main" val="4846209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274F5-123E-9C45-B4D7-727BBA162D25}"/>
              </a:ext>
            </a:extLst>
          </p:cNvPr>
          <p:cNvSpPr>
            <a:spLocks noGrp="1"/>
          </p:cNvSpPr>
          <p:nvPr>
            <p:ph type="title"/>
          </p:nvPr>
        </p:nvSpPr>
        <p:spPr/>
        <p:txBody>
          <a:bodyPr/>
          <a:lstStyle/>
          <a:p>
            <a:r>
              <a:rPr lang="en-US" dirty="0"/>
              <a:t>Refunds and ABLE</a:t>
            </a:r>
          </a:p>
        </p:txBody>
      </p:sp>
      <p:sp>
        <p:nvSpPr>
          <p:cNvPr id="3" name="Content Placeholder 2">
            <a:extLst>
              <a:ext uri="{FF2B5EF4-FFF2-40B4-BE49-F238E27FC236}">
                <a16:creationId xmlns:a16="http://schemas.microsoft.com/office/drawing/2014/main" id="{C007B93B-AC42-1E44-9E2D-7891FBA416B1}"/>
              </a:ext>
            </a:extLst>
          </p:cNvPr>
          <p:cNvSpPr>
            <a:spLocks noGrp="1"/>
          </p:cNvSpPr>
          <p:nvPr>
            <p:ph idx="1"/>
          </p:nvPr>
        </p:nvSpPr>
        <p:spPr>
          <a:xfrm>
            <a:off x="240032" y="1570384"/>
            <a:ext cx="8655488" cy="4850294"/>
          </a:xfrm>
        </p:spPr>
        <p:txBody>
          <a:bodyPr/>
          <a:lstStyle/>
          <a:p>
            <a:r>
              <a:rPr lang="en-US" dirty="0"/>
              <a:t>If you have an ABLE account, it is a safe place to deposit your income tax refund.</a:t>
            </a:r>
          </a:p>
          <a:p>
            <a:r>
              <a:rPr lang="en-US" dirty="0"/>
              <a:t>ABLE savings can be kept for any amount of time and do not count towards a resource or savings limit for Medicaid, SNAP and housing assistance from HUD.</a:t>
            </a:r>
          </a:p>
          <a:p>
            <a:r>
              <a:rPr lang="en-US" dirty="0"/>
              <a:t>The ABLE savings limit is $100,000 for SSI recipients.</a:t>
            </a:r>
          </a:p>
          <a:p>
            <a:r>
              <a:rPr lang="en-US" dirty="0"/>
              <a:t>More details specific to ABLE accounts and tax credits and deductions are covered in Module 9.</a:t>
            </a:r>
          </a:p>
        </p:txBody>
      </p:sp>
      <p:sp>
        <p:nvSpPr>
          <p:cNvPr id="4" name="Slide Number Placeholder 3">
            <a:extLst>
              <a:ext uri="{FF2B5EF4-FFF2-40B4-BE49-F238E27FC236}">
                <a16:creationId xmlns:a16="http://schemas.microsoft.com/office/drawing/2014/main" id="{0F19EFB0-6986-B141-9192-5745D87F94AA}"/>
              </a:ext>
            </a:extLst>
          </p:cNvPr>
          <p:cNvSpPr>
            <a:spLocks noGrp="1"/>
          </p:cNvSpPr>
          <p:nvPr>
            <p:ph type="sldNum" sz="quarter" idx="10"/>
          </p:nvPr>
        </p:nvSpPr>
        <p:spPr/>
        <p:txBody>
          <a:bodyPr/>
          <a:lstStyle/>
          <a:p>
            <a:fld id="{4FACB3E1-20E2-D24F-8BE6-CB5F27E61535}" type="slidenum">
              <a:rPr lang="en-US" smtClean="0"/>
              <a:pPr/>
              <a:t>32</a:t>
            </a:fld>
            <a:endParaRPr lang="en-US"/>
          </a:p>
        </p:txBody>
      </p:sp>
    </p:spTree>
    <p:extLst>
      <p:ext uri="{BB962C8B-B14F-4D97-AF65-F5344CB8AC3E}">
        <p14:creationId xmlns:p14="http://schemas.microsoft.com/office/powerpoint/2010/main" val="35457664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240033" y="1570384"/>
            <a:ext cx="7691394" cy="4850294"/>
          </a:xfrm>
        </p:spPr>
        <p:txBody>
          <a:bodyPr/>
          <a:lstStyle/>
          <a:p>
            <a:r>
              <a:rPr lang="en-US" dirty="0"/>
              <a:t>EITC and free tax preparation are important tools to increase your assets.</a:t>
            </a:r>
          </a:p>
          <a:p>
            <a:r>
              <a:rPr lang="en-US" dirty="0"/>
              <a:t>With the split refund option, you can immediately choose to put a portion of your refund in a savings account and begin to earn more money toward a specific asset-building goal.</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33</a:t>
            </a:fld>
            <a:endParaRPr lang="en-US"/>
          </a:p>
        </p:txBody>
      </p:sp>
    </p:spTree>
    <p:extLst>
      <p:ext uri="{BB962C8B-B14F-4D97-AF65-F5344CB8AC3E}">
        <p14:creationId xmlns:p14="http://schemas.microsoft.com/office/powerpoint/2010/main" val="19051650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64781-FAB4-9F89-A3BD-206E41BF868B}"/>
              </a:ext>
            </a:extLst>
          </p:cNvPr>
          <p:cNvSpPr>
            <a:spLocks noGrp="1"/>
          </p:cNvSpPr>
          <p:nvPr>
            <p:ph type="title"/>
          </p:nvPr>
        </p:nvSpPr>
        <p:spPr/>
        <p:txBody>
          <a:bodyPr/>
          <a:lstStyle/>
          <a:p>
            <a:r>
              <a:rPr lang="en-US" dirty="0">
                <a:highlight>
                  <a:srgbClr val="FFFF00"/>
                </a:highlight>
                <a:latin typeface="Tahoma"/>
                <a:ea typeface="Tahoma"/>
                <a:cs typeface="Tahoma"/>
              </a:rPr>
              <a:t>Waiting for Spanish to English translation</a:t>
            </a:r>
            <a:endParaRPr lang="en-US" dirty="0">
              <a:highlight>
                <a:srgbClr val="FFFF00"/>
              </a:highlight>
            </a:endParaRPr>
          </a:p>
        </p:txBody>
      </p:sp>
      <p:pic>
        <p:nvPicPr>
          <p:cNvPr id="5" name="Online Media 4" title="Faces of Financial Wellness: Ana Cruz">
            <a:hlinkClick r:id="" action="ppaction://media"/>
            <a:extLst>
              <a:ext uri="{FF2B5EF4-FFF2-40B4-BE49-F238E27FC236}">
                <a16:creationId xmlns:a16="http://schemas.microsoft.com/office/drawing/2014/main" id="{BF807BE0-DA3F-C4C5-D280-A58DB9613D33}"/>
              </a:ext>
            </a:extLst>
          </p:cNvPr>
          <p:cNvPicPr>
            <a:picLocks noGrp="1" noRot="1" noChangeAspect="1"/>
          </p:cNvPicPr>
          <p:nvPr>
            <p:ph idx="1"/>
            <a:videoFile r:link="rId1"/>
          </p:nvPr>
        </p:nvPicPr>
        <p:blipFill>
          <a:blip r:embed="rId3"/>
          <a:stretch>
            <a:fillRect/>
          </a:stretch>
        </p:blipFill>
        <p:spPr>
          <a:xfrm>
            <a:off x="258763" y="1570038"/>
            <a:ext cx="8585200" cy="4851400"/>
          </a:xfrm>
        </p:spPr>
      </p:pic>
      <p:sp>
        <p:nvSpPr>
          <p:cNvPr id="4" name="Slide Number Placeholder 3">
            <a:extLst>
              <a:ext uri="{FF2B5EF4-FFF2-40B4-BE49-F238E27FC236}">
                <a16:creationId xmlns:a16="http://schemas.microsoft.com/office/drawing/2014/main" id="{FE64F5AA-02B1-3321-154B-367C8922D300}"/>
              </a:ext>
            </a:extLst>
          </p:cNvPr>
          <p:cNvSpPr>
            <a:spLocks noGrp="1"/>
          </p:cNvSpPr>
          <p:nvPr>
            <p:ph type="sldNum" sz="quarter" idx="10"/>
          </p:nvPr>
        </p:nvSpPr>
        <p:spPr/>
        <p:txBody>
          <a:bodyPr/>
          <a:lstStyle/>
          <a:p>
            <a:fld id="{4FACB3E1-20E2-D24F-8BE6-CB5F27E61535}" type="slidenum">
              <a:rPr lang="en-US" smtClean="0"/>
              <a:pPr/>
              <a:t>34</a:t>
            </a:fld>
            <a:endParaRPr lang="en-US"/>
          </a:p>
        </p:txBody>
      </p:sp>
    </p:spTree>
    <p:extLst>
      <p:ext uri="{BB962C8B-B14F-4D97-AF65-F5344CB8AC3E}">
        <p14:creationId xmlns:p14="http://schemas.microsoft.com/office/powerpoint/2010/main" val="4731567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Split Refund Exercise</a:t>
            </a:r>
          </a:p>
        </p:txBody>
      </p:sp>
      <p:sp>
        <p:nvSpPr>
          <p:cNvPr id="3" name="Content Placeholder 2"/>
          <p:cNvSpPr>
            <a:spLocks noGrp="1"/>
          </p:cNvSpPr>
          <p:nvPr>
            <p:ph idx="1"/>
          </p:nvPr>
        </p:nvSpPr>
        <p:spPr>
          <a:xfrm>
            <a:off x="240032" y="2871988"/>
            <a:ext cx="8623935" cy="3548689"/>
          </a:xfrm>
        </p:spPr>
        <p:txBody>
          <a:bodyPr/>
          <a:lstStyle/>
          <a:p>
            <a:pPr marL="0" indent="0" algn="ctr">
              <a:buNone/>
            </a:pPr>
            <a:r>
              <a:rPr lang="en-US" dirty="0"/>
              <a:t>What choices would you consider related to spending and saving if you received a $900 refund?</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35</a:t>
            </a:fld>
            <a:endParaRPr lang="en-US"/>
          </a:p>
        </p:txBody>
      </p:sp>
    </p:spTree>
    <p:extLst>
      <p:ext uri="{BB962C8B-B14F-4D97-AF65-F5344CB8AC3E}">
        <p14:creationId xmlns:p14="http://schemas.microsoft.com/office/powerpoint/2010/main" val="9400117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Review</a:t>
            </a:r>
          </a:p>
        </p:txBody>
      </p:sp>
      <p:sp>
        <p:nvSpPr>
          <p:cNvPr id="3" name="Content Placeholder 2"/>
          <p:cNvSpPr>
            <a:spLocks noGrp="1"/>
          </p:cNvSpPr>
          <p:nvPr>
            <p:ph idx="1"/>
          </p:nvPr>
        </p:nvSpPr>
        <p:spPr/>
        <p:txBody>
          <a:bodyPr>
            <a:normAutofit/>
          </a:bodyPr>
          <a:lstStyle/>
          <a:p>
            <a:r>
              <a:rPr lang="en-US" dirty="0"/>
              <a:t>Did you visit the </a:t>
            </a:r>
            <a:r>
              <a:rPr lang="en-US" dirty="0">
                <a:hlinkClick r:id="rId2"/>
              </a:rPr>
              <a:t>National Disability Institute (NDI) Saves website and take the NDI America Saves pledge</a:t>
            </a:r>
            <a:r>
              <a:rPr lang="en-US" dirty="0"/>
              <a:t>? </a:t>
            </a:r>
          </a:p>
          <a:p>
            <a:r>
              <a:rPr lang="en-US" dirty="0"/>
              <a:t>Did you review </a:t>
            </a:r>
            <a:r>
              <a:rPr lang="en-US" dirty="0">
                <a:hlinkClick r:id="rId3"/>
              </a:rPr>
              <a:t>the America Saves toolkit</a:t>
            </a:r>
            <a:r>
              <a:rPr lang="en-US" dirty="0"/>
              <a:t>?</a:t>
            </a:r>
          </a:p>
          <a:p>
            <a:r>
              <a:rPr lang="en-US" dirty="0"/>
              <a:t>Did you visit the FDIC website and review the Money Smart module on banking?</a:t>
            </a:r>
          </a:p>
          <a:p>
            <a:pPr lvl="1"/>
            <a:r>
              <a:rPr lang="en-US" sz="2000" dirty="0"/>
              <a:t>What did you learn?</a:t>
            </a:r>
          </a:p>
          <a:p>
            <a:r>
              <a:rPr lang="en-US" dirty="0"/>
              <a:t>Did anyone move forward with setting a savings goal?</a:t>
            </a:r>
          </a:p>
          <a:p>
            <a:pPr lvl="1"/>
            <a:r>
              <a:rPr lang="en-US" sz="2000" dirty="0"/>
              <a:t>What are you saving for?</a:t>
            </a:r>
          </a:p>
          <a:p>
            <a:pPr lvl="1"/>
            <a:r>
              <a:rPr lang="en-US" sz="2000" dirty="0"/>
              <a:t>How much do you need to save?</a:t>
            </a:r>
          </a:p>
          <a:p>
            <a:pPr lvl="1"/>
            <a:r>
              <a:rPr lang="en-US" sz="2000" dirty="0"/>
              <a:t>How much will you try to save weekly?</a:t>
            </a:r>
          </a:p>
          <a:p>
            <a:pPr lvl="1"/>
            <a:r>
              <a:rPr lang="en-US" sz="2000" dirty="0"/>
              <a:t>Will you pay yourself first?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36</a:t>
            </a:fld>
            <a:endParaRPr lang="en-US"/>
          </a:p>
        </p:txBody>
      </p:sp>
    </p:spTree>
    <p:extLst>
      <p:ext uri="{BB962C8B-B14F-4D97-AF65-F5344CB8AC3E}">
        <p14:creationId xmlns:p14="http://schemas.microsoft.com/office/powerpoint/2010/main" val="18880438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Assignment</a:t>
            </a:r>
          </a:p>
        </p:txBody>
      </p:sp>
      <p:sp>
        <p:nvSpPr>
          <p:cNvPr id="3" name="Content Placeholder 2"/>
          <p:cNvSpPr>
            <a:spLocks noGrp="1"/>
          </p:cNvSpPr>
          <p:nvPr>
            <p:ph idx="1"/>
          </p:nvPr>
        </p:nvSpPr>
        <p:spPr/>
        <p:txBody>
          <a:bodyPr/>
          <a:lstStyle/>
          <a:p>
            <a:r>
              <a:rPr lang="en-US" dirty="0"/>
              <a:t>Go to </a:t>
            </a:r>
            <a:r>
              <a:rPr lang="en-US" dirty="0">
                <a:hlinkClick r:id="rId2"/>
              </a:rPr>
              <a:t>MyFreeTaxes.com</a:t>
            </a:r>
            <a:r>
              <a:rPr lang="en-US" dirty="0"/>
              <a:t>, </a:t>
            </a:r>
            <a:r>
              <a:rPr lang="en-US" u="sng" dirty="0">
                <a:hlinkClick r:id="rId3"/>
              </a:rPr>
              <a:t>GetYourRefund.org</a:t>
            </a:r>
            <a:r>
              <a:rPr lang="en-US" dirty="0"/>
              <a:t> or call 2-1-1 Social Services Directory Line and ask where the nearest VITA is located. Visit the website to learn more about the assistance available or to </a:t>
            </a:r>
            <a:r>
              <a:rPr lang="en-US" dirty="0">
                <a:hlinkClick r:id="rId4"/>
              </a:rPr>
              <a:t>find a VITA site near you and complete the Finding a VITA Site handout</a:t>
            </a:r>
            <a:r>
              <a:rPr lang="en-US" dirty="0"/>
              <a:t>.</a:t>
            </a:r>
          </a:p>
          <a:p>
            <a:r>
              <a:rPr lang="en-US" dirty="0"/>
              <a:t>Visit </a:t>
            </a:r>
            <a:r>
              <a:rPr lang="en-US" dirty="0">
                <a:hlinkClick r:id="rId2"/>
              </a:rPr>
              <a:t>MyFreeTaxes.com</a:t>
            </a:r>
            <a:r>
              <a:rPr lang="en-US" dirty="0"/>
              <a:t> to see if you qualify to use online, free self-tax preparation tools and if this may be a viable option for you.</a:t>
            </a:r>
          </a:p>
          <a:p>
            <a:r>
              <a:rPr lang="en-US" dirty="0"/>
              <a:t>Visit the </a:t>
            </a:r>
            <a:r>
              <a:rPr lang="en-US" dirty="0">
                <a:hlinkClick r:id="rId5"/>
              </a:rPr>
              <a:t>FDIC Money Smart curriculum modules</a:t>
            </a:r>
            <a:r>
              <a:rPr lang="en-US" dirty="0"/>
              <a:t> on “Credit Reports and Scores” and “Using Credit Cards.”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37</a:t>
            </a:fld>
            <a:endParaRPr lang="en-US"/>
          </a:p>
        </p:txBody>
      </p:sp>
    </p:spTree>
    <p:extLst>
      <p:ext uri="{BB962C8B-B14F-4D97-AF65-F5344CB8AC3E}">
        <p14:creationId xmlns:p14="http://schemas.microsoft.com/office/powerpoint/2010/main" val="14149646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6" name="Picture 5" descr="Question mark."/>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a:xfrm>
            <a:off x="8457981" y="6476542"/>
            <a:ext cx="437539" cy="266142"/>
          </a:xfrm>
        </p:spPr>
        <p:txBody>
          <a:bodyPr/>
          <a:lstStyle/>
          <a:p>
            <a:fld id="{4FACB3E1-20E2-D24F-8BE6-CB5F27E61535}" type="slidenum">
              <a:rPr lang="en-US" smtClean="0"/>
              <a:pPr/>
              <a:t>38</a:t>
            </a:fld>
            <a:endParaRPr lang="en-US" dirty="0"/>
          </a:p>
        </p:txBody>
      </p:sp>
    </p:spTree>
    <p:extLst>
      <p:ext uri="{BB962C8B-B14F-4D97-AF65-F5344CB8AC3E}">
        <p14:creationId xmlns:p14="http://schemas.microsoft.com/office/powerpoint/2010/main" val="6067524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F66EA-D410-1F4F-BCFF-8DF69E366122}"/>
              </a:ext>
            </a:extLst>
          </p:cNvPr>
          <p:cNvSpPr>
            <a:spLocks noGrp="1"/>
          </p:cNvSpPr>
          <p:nvPr>
            <p:ph type="title"/>
          </p:nvPr>
        </p:nvSpPr>
        <p:spPr/>
        <p:txBody>
          <a:bodyPr/>
          <a:lstStyle/>
          <a:p>
            <a:r>
              <a:rPr lang="en-US" dirty="0"/>
              <a:t>Evaluation and Closing</a:t>
            </a:r>
          </a:p>
        </p:txBody>
      </p:sp>
      <p:sp>
        <p:nvSpPr>
          <p:cNvPr id="3" name="Content Placeholder 2">
            <a:extLst>
              <a:ext uri="{FF2B5EF4-FFF2-40B4-BE49-F238E27FC236}">
                <a16:creationId xmlns:a16="http://schemas.microsoft.com/office/drawing/2014/main" id="{D9F9CADA-B9A7-1943-9231-B43AE27691AF}"/>
              </a:ext>
            </a:extLst>
          </p:cNvPr>
          <p:cNvSpPr>
            <a:spLocks noGrp="1"/>
          </p:cNvSpPr>
          <p:nvPr>
            <p:ph idx="1"/>
          </p:nvPr>
        </p:nvSpPr>
        <p:spPr>
          <a:xfrm>
            <a:off x="1475707" y="2026507"/>
            <a:ext cx="6346119" cy="3628051"/>
          </a:xfrm>
        </p:spPr>
        <p:txBody>
          <a:bodyPr/>
          <a:lstStyle/>
          <a:p>
            <a:pPr marL="400050" indent="-400050" algn="ctr">
              <a:lnSpc>
                <a:spcPct val="100000"/>
              </a:lnSpc>
              <a:buNone/>
            </a:pPr>
            <a:r>
              <a:rPr lang="en-US" b="1" dirty="0"/>
              <a:t>Don’t Forget!</a:t>
            </a:r>
          </a:p>
          <a:p>
            <a:pPr marL="400050" indent="-400050" algn="ctr">
              <a:lnSpc>
                <a:spcPct val="100000"/>
              </a:lnSpc>
              <a:buNone/>
            </a:pPr>
            <a:r>
              <a:rPr lang="en-US" dirty="0"/>
              <a:t>Complete and turn in your evaluation and post-test.</a:t>
            </a:r>
          </a:p>
          <a:p>
            <a:pPr marL="400050" indent="-400050" algn="ctr">
              <a:lnSpc>
                <a:spcPct val="100000"/>
              </a:lnSpc>
              <a:spcBef>
                <a:spcPts val="2400"/>
              </a:spcBef>
              <a:buNone/>
            </a:pPr>
            <a:r>
              <a:rPr lang="en-US" dirty="0"/>
              <a:t>Congratulations on completing your first steps towards improving YOUR financial wellness.</a:t>
            </a:r>
          </a:p>
          <a:p>
            <a:pPr marL="400050" indent="-400050" algn="ctr">
              <a:lnSpc>
                <a:spcPct val="100000"/>
              </a:lnSpc>
              <a:buNone/>
            </a:pPr>
            <a:r>
              <a:rPr lang="en-US" dirty="0"/>
              <a:t>Thank YOU!</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39</a:t>
            </a:fld>
            <a:endParaRPr lang="en-US"/>
          </a:p>
        </p:txBody>
      </p:sp>
    </p:spTree>
    <p:extLst>
      <p:ext uri="{BB962C8B-B14F-4D97-AF65-F5344CB8AC3E}">
        <p14:creationId xmlns:p14="http://schemas.microsoft.com/office/powerpoint/2010/main" val="245962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a:t>
            </a:r>
          </a:p>
        </p:txBody>
      </p:sp>
      <p:sp>
        <p:nvSpPr>
          <p:cNvPr id="3" name="Content Placeholder 2"/>
          <p:cNvSpPr>
            <a:spLocks noGrp="1"/>
          </p:cNvSpPr>
          <p:nvPr>
            <p:ph idx="1"/>
          </p:nvPr>
        </p:nvSpPr>
        <p:spPr>
          <a:xfrm>
            <a:off x="240032" y="1570384"/>
            <a:ext cx="8217949" cy="4850294"/>
          </a:xfrm>
        </p:spPr>
        <p:txBody>
          <a:bodyPr/>
          <a:lstStyle/>
          <a:p>
            <a:pPr>
              <a:defRPr/>
            </a:pPr>
            <a:r>
              <a:rPr lang="en-US" dirty="0"/>
              <a:t>Raise your hand if you have heard of the Earned Income Tax Credit.</a:t>
            </a:r>
          </a:p>
          <a:p>
            <a:pPr>
              <a:defRPr/>
            </a:pPr>
            <a:r>
              <a:rPr lang="en-US" dirty="0"/>
              <a:t>Last year, did you file a tax return with the IRS?</a:t>
            </a:r>
          </a:p>
          <a:p>
            <a:pPr>
              <a:defRPr/>
            </a:pPr>
            <a:r>
              <a:rPr lang="en-US" dirty="0"/>
              <a:t>Who helped you file a tax return?</a:t>
            </a:r>
          </a:p>
          <a:p>
            <a:pPr>
              <a:defRPr/>
            </a:pPr>
            <a:r>
              <a:rPr lang="en-US" dirty="0"/>
              <a:t>Let’s make a list of people or places that provide assistance with filing taxes.</a:t>
            </a:r>
          </a:p>
        </p:txBody>
      </p:sp>
      <p:pic>
        <p:nvPicPr>
          <p:cNvPr id="5" name="Picture 4" descr="picture of a checklist">
            <a:extLst>
              <a:ext uri="{FF2B5EF4-FFF2-40B4-BE49-F238E27FC236}">
                <a16:creationId xmlns:a16="http://schemas.microsoft.com/office/drawing/2014/main" id="{101BAEA7-14FB-4045-9778-EA8D0D73D621}"/>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3230434" y="3719383"/>
            <a:ext cx="2006377" cy="2465173"/>
          </a:xfrm>
          <a:prstGeom prst="rect">
            <a:avLst/>
          </a:prstGeom>
        </p:spPr>
      </p:pic>
      <p:sp>
        <p:nvSpPr>
          <p:cNvPr id="4" name="Slide Number Placeholder 3"/>
          <p:cNvSpPr>
            <a:spLocks noGrp="1"/>
          </p:cNvSpPr>
          <p:nvPr>
            <p:ph type="sldNum" sz="quarter" idx="10"/>
          </p:nvPr>
        </p:nvSpPr>
        <p:spPr/>
        <p:txBody>
          <a:bodyPr/>
          <a:lstStyle/>
          <a:p>
            <a:fld id="{4FACB3E1-20E2-D24F-8BE6-CB5F27E61535}" type="slidenum">
              <a:rPr lang="en-US" smtClean="0"/>
              <a:pPr/>
              <a:t>4</a:t>
            </a:fld>
            <a:endParaRPr lang="en-US"/>
          </a:p>
        </p:txBody>
      </p:sp>
    </p:spTree>
    <p:extLst>
      <p:ext uri="{BB962C8B-B14F-4D97-AF65-F5344CB8AC3E}">
        <p14:creationId xmlns:p14="http://schemas.microsoft.com/office/powerpoint/2010/main" val="1094684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Assistance with Tax Return</a:t>
            </a:r>
          </a:p>
        </p:txBody>
      </p:sp>
      <p:sp>
        <p:nvSpPr>
          <p:cNvPr id="3" name="Content Placeholder 2"/>
          <p:cNvSpPr>
            <a:spLocks noGrp="1"/>
          </p:cNvSpPr>
          <p:nvPr>
            <p:ph idx="1"/>
          </p:nvPr>
        </p:nvSpPr>
        <p:spPr/>
        <p:txBody>
          <a:bodyPr/>
          <a:lstStyle/>
          <a:p>
            <a:r>
              <a:rPr lang="en-US" dirty="0"/>
              <a:t>Paid tax preparer</a:t>
            </a:r>
          </a:p>
          <a:p>
            <a:r>
              <a:rPr lang="en-US" dirty="0"/>
              <a:t>Family member</a:t>
            </a:r>
          </a:p>
          <a:p>
            <a:r>
              <a:rPr lang="en-US" dirty="0"/>
              <a:t>Do it yourself</a:t>
            </a:r>
          </a:p>
          <a:p>
            <a:r>
              <a:rPr lang="en-US" dirty="0"/>
              <a:t>Volunteer Tax Preparation Assistance Site</a:t>
            </a:r>
          </a:p>
        </p:txBody>
      </p:sp>
      <p:pic>
        <p:nvPicPr>
          <p:cNvPr id="5" name="Picture 4" descr="Snapshots of Tax forms, w-2, 1040, calendar">
            <a:extLst>
              <a:ext uri="{FF2B5EF4-FFF2-40B4-BE49-F238E27FC236}">
                <a16:creationId xmlns:a16="http://schemas.microsoft.com/office/drawing/2014/main" id="{C73B8283-4D86-564C-B56E-6C1567552241}"/>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4927040" y="3995531"/>
            <a:ext cx="3419797" cy="1850889"/>
          </a:xfrm>
          <a:prstGeom prst="rect">
            <a:avLst/>
          </a:prstGeom>
        </p:spPr>
      </p:pic>
      <p:sp>
        <p:nvSpPr>
          <p:cNvPr id="4" name="Slide Number Placeholder 3"/>
          <p:cNvSpPr>
            <a:spLocks noGrp="1"/>
          </p:cNvSpPr>
          <p:nvPr>
            <p:ph type="sldNum" sz="quarter" idx="10"/>
          </p:nvPr>
        </p:nvSpPr>
        <p:spPr/>
        <p:txBody>
          <a:bodyPr/>
          <a:lstStyle/>
          <a:p>
            <a:fld id="{4FACB3E1-20E2-D24F-8BE6-CB5F27E61535}" type="slidenum">
              <a:rPr lang="en-US" smtClean="0"/>
              <a:pPr/>
              <a:t>5</a:t>
            </a:fld>
            <a:endParaRPr lang="en-US"/>
          </a:p>
        </p:txBody>
      </p:sp>
    </p:spTree>
    <p:extLst>
      <p:ext uri="{BB962C8B-B14F-4D97-AF65-F5344CB8AC3E}">
        <p14:creationId xmlns:p14="http://schemas.microsoft.com/office/powerpoint/2010/main" val="1481536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00063" y="2727823"/>
            <a:ext cx="8008718" cy="1021556"/>
          </a:xfrm>
        </p:spPr>
        <p:txBody>
          <a:bodyPr>
            <a:normAutofit/>
          </a:bodyPr>
          <a:lstStyle/>
          <a:p>
            <a:r>
              <a:rPr lang="en-US" sz="3000" dirty="0"/>
              <a:t>Earned Income Tax Credit</a:t>
            </a:r>
            <a:br>
              <a:rPr lang="en-US" sz="3000" dirty="0"/>
            </a:br>
            <a:r>
              <a:rPr lang="en-US" sz="3000" dirty="0"/>
              <a:t>(EITC)</a:t>
            </a:r>
          </a:p>
        </p:txBody>
      </p:sp>
      <p:sp>
        <p:nvSpPr>
          <p:cNvPr id="5" name="Slide Number Placeholder 3">
            <a:extLst>
              <a:ext uri="{FF2B5EF4-FFF2-40B4-BE49-F238E27FC236}">
                <a16:creationId xmlns:a16="http://schemas.microsoft.com/office/drawing/2014/main" id="{0318E71B-CEE9-6B49-976A-71860DA8CE50}"/>
              </a:ext>
            </a:extLst>
          </p:cNvPr>
          <p:cNvSpPr txBox="1">
            <a:spLocks/>
          </p:cNvSpPr>
          <p:nvPr/>
        </p:nvSpPr>
        <p:spPr>
          <a:xfrm>
            <a:off x="8508781" y="6482079"/>
            <a:ext cx="503139" cy="212523"/>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schemeClr val="bg1"/>
                </a:solidFill>
                <a:latin typeface="Arial" charset="0"/>
                <a:ea typeface="Arial" charset="0"/>
                <a:cs typeface="Arial" charset="0"/>
              </a:rPr>
              <a:t>10</a:t>
            </a:r>
          </a:p>
        </p:txBody>
      </p:sp>
    </p:spTree>
    <p:custDataLst>
      <p:tags r:id="rId1"/>
    </p:custDataLst>
    <p:extLst>
      <p:ext uri="{BB962C8B-B14F-4D97-AF65-F5344CB8AC3E}">
        <p14:creationId xmlns:p14="http://schemas.microsoft.com/office/powerpoint/2010/main" val="3313719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Discussing EITC Today</a:t>
            </a:r>
          </a:p>
        </p:txBody>
      </p:sp>
      <p:sp>
        <p:nvSpPr>
          <p:cNvPr id="3" name="Content Placeholder 2"/>
          <p:cNvSpPr>
            <a:spLocks noGrp="1"/>
          </p:cNvSpPr>
          <p:nvPr>
            <p:ph idx="1"/>
          </p:nvPr>
        </p:nvSpPr>
        <p:spPr/>
        <p:txBody>
          <a:bodyPr/>
          <a:lstStyle/>
          <a:p>
            <a:pPr>
              <a:defRPr/>
            </a:pPr>
            <a:r>
              <a:rPr lang="en-US" dirty="0"/>
              <a:t>Earned Income Tax Credit (EITC) is an important tool to improving economic status</a:t>
            </a:r>
          </a:p>
          <a:p>
            <a:pPr>
              <a:defRPr/>
            </a:pPr>
            <a:r>
              <a:rPr lang="en-US" dirty="0"/>
              <a:t>First approved by Congress in 1975 to help low-income workers with and without disabilities</a:t>
            </a:r>
          </a:p>
          <a:p>
            <a:pPr>
              <a:defRPr/>
            </a:pPr>
            <a:r>
              <a:rPr lang="en-US" dirty="0"/>
              <a:t>Who is eligible for the EITC and what are possible refund amounts?</a:t>
            </a:r>
          </a:p>
          <a:p>
            <a:pPr>
              <a:defRPr/>
            </a:pPr>
            <a:r>
              <a:rPr lang="en-US" dirty="0"/>
              <a:t>The connection between EITC and asset development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7</a:t>
            </a:fld>
            <a:endParaRPr lang="en-US"/>
          </a:p>
        </p:txBody>
      </p:sp>
    </p:spTree>
    <p:extLst>
      <p:ext uri="{BB962C8B-B14F-4D97-AF65-F5344CB8AC3E}">
        <p14:creationId xmlns:p14="http://schemas.microsoft.com/office/powerpoint/2010/main" val="2120398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Earned Income</a:t>
            </a:r>
          </a:p>
        </p:txBody>
      </p:sp>
      <p:sp>
        <p:nvSpPr>
          <p:cNvPr id="3" name="Content Placeholder 2"/>
          <p:cNvSpPr>
            <a:spLocks noGrp="1"/>
          </p:cNvSpPr>
          <p:nvPr>
            <p:ph idx="1"/>
          </p:nvPr>
        </p:nvSpPr>
        <p:spPr/>
        <p:txBody>
          <a:bodyPr/>
          <a:lstStyle/>
          <a:p>
            <a:r>
              <a:rPr lang="en-US" dirty="0"/>
              <a:t>EITC is one of of several strategies for increasing financial wellness</a:t>
            </a:r>
          </a:p>
          <a:p>
            <a:r>
              <a:rPr lang="en-US" dirty="0"/>
              <a:t>Starting point for all savings and asset-building strategies is employment, and whether you work part-time or full-time, you will EARN INCOME</a:t>
            </a:r>
          </a:p>
          <a:p>
            <a:r>
              <a:rPr lang="en-US" dirty="0"/>
              <a:t>Earned income is required for the Earned Income Tax Credit and other strategies we will learn about to increase possibilities for saving and building assets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8</a:t>
            </a:fld>
            <a:endParaRPr lang="en-US"/>
          </a:p>
        </p:txBody>
      </p:sp>
    </p:spTree>
    <p:extLst>
      <p:ext uri="{BB962C8B-B14F-4D97-AF65-F5344CB8AC3E}">
        <p14:creationId xmlns:p14="http://schemas.microsoft.com/office/powerpoint/2010/main" val="49123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 the End of This Session You Will Know:</a:t>
            </a:r>
          </a:p>
        </p:txBody>
      </p:sp>
      <p:sp>
        <p:nvSpPr>
          <p:cNvPr id="3" name="Content Placeholder 2"/>
          <p:cNvSpPr>
            <a:spLocks noGrp="1"/>
          </p:cNvSpPr>
          <p:nvPr>
            <p:ph idx="1"/>
          </p:nvPr>
        </p:nvSpPr>
        <p:spPr>
          <a:xfrm>
            <a:off x="240032" y="1570384"/>
            <a:ext cx="8088959" cy="4850294"/>
          </a:xfrm>
        </p:spPr>
        <p:txBody>
          <a:bodyPr/>
          <a:lstStyle/>
          <a:p>
            <a:r>
              <a:rPr lang="en-US" dirty="0"/>
              <a:t>If you may be eligible for the EITC</a:t>
            </a:r>
          </a:p>
          <a:p>
            <a:r>
              <a:rPr lang="en-US" dirty="0"/>
              <a:t>How to find a location for free tax preparation assistance near you or online</a:t>
            </a:r>
          </a:p>
          <a:p>
            <a:r>
              <a:rPr lang="en-US" dirty="0"/>
              <a:t>Choices to be made about the use of your tax refund</a:t>
            </a:r>
          </a:p>
        </p:txBody>
      </p:sp>
      <p:sp>
        <p:nvSpPr>
          <p:cNvPr id="4" name="Slide Number Placeholder 3"/>
          <p:cNvSpPr>
            <a:spLocks noGrp="1"/>
          </p:cNvSpPr>
          <p:nvPr>
            <p:ph type="sldNum" sz="quarter" idx="10"/>
          </p:nvPr>
        </p:nvSpPr>
        <p:spPr/>
        <p:txBody>
          <a:bodyPr/>
          <a:lstStyle/>
          <a:p>
            <a:fld id="{4FACB3E1-20E2-D24F-8BE6-CB5F27E61535}" type="slidenum">
              <a:rPr lang="en-US" smtClean="0"/>
              <a:pPr/>
              <a:t>9</a:t>
            </a:fld>
            <a:endParaRPr lang="en-US"/>
          </a:p>
        </p:txBody>
      </p:sp>
    </p:spTree>
    <p:extLst>
      <p:ext uri="{BB962C8B-B14F-4D97-AF65-F5344CB8AC3E}">
        <p14:creationId xmlns:p14="http://schemas.microsoft.com/office/powerpoint/2010/main" val="9772296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08d52da6-00fe-4aa5-8048-3fb7bf867981">
      <Terms xmlns="http://schemas.microsoft.com/office/infopath/2007/PartnerControls"/>
    </lcf76f155ced4ddcb4097134ff3c332f>
    <TaxCatchAll xmlns="cfedde83-a939-42c9-aa4b-af366a3070b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A418BFEAA4BBD46A3F28CED4404A8EA" ma:contentTypeVersion="15" ma:contentTypeDescription="Create a new document." ma:contentTypeScope="" ma:versionID="762b0b11cad92e0507f3f0f341962690">
  <xsd:schema xmlns:xsd="http://www.w3.org/2001/XMLSchema" xmlns:xs="http://www.w3.org/2001/XMLSchema" xmlns:p="http://schemas.microsoft.com/office/2006/metadata/properties" xmlns:ns2="08d52da6-00fe-4aa5-8048-3fb7bf867981" xmlns:ns3="cfedde83-a939-42c9-aa4b-af366a3070be" targetNamespace="http://schemas.microsoft.com/office/2006/metadata/properties" ma:root="true" ma:fieldsID="5aadec58a6fd2d2bdc5002e725b8b7b7" ns2:_="" ns3:_="">
    <xsd:import namespace="08d52da6-00fe-4aa5-8048-3fb7bf867981"/>
    <xsd:import namespace="cfedde83-a939-42c9-aa4b-af366a3070b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d52da6-00fe-4aa5-8048-3fb7bf8679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59ba972-e7e9-4f28-b997-864bd290e72b"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fedde83-a939-42c9-aa4b-af366a3070b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4a752b1-dad8-4a03-b70b-ebaa2d51fdc9}" ma:internalName="TaxCatchAll" ma:showField="CatchAllData" ma:web="cfedde83-a939-42c9-aa4b-af366a3070be">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2208773-1DB0-47B6-A8B0-CAB792BC7DC9}">
  <ds:schemaRefs>
    <ds:schemaRef ds:uri="http://schemas.microsoft.com/sharepoint/v3/contenttype/forms"/>
  </ds:schemaRefs>
</ds:datastoreItem>
</file>

<file path=customXml/itemProps2.xml><?xml version="1.0" encoding="utf-8"?>
<ds:datastoreItem xmlns:ds="http://schemas.openxmlformats.org/officeDocument/2006/customXml" ds:itemID="{22750536-B39E-4C0E-AA2B-5F015C9DDB42}">
  <ds:schemaRefs>
    <ds:schemaRef ds:uri="http://schemas.microsoft.com/office/2006/documentManagement/types"/>
    <ds:schemaRef ds:uri="http://www.w3.org/XML/1998/namespace"/>
    <ds:schemaRef ds:uri="08d52da6-00fe-4aa5-8048-3fb7bf867981"/>
    <ds:schemaRef ds:uri="http://purl.org/dc/dcmitype/"/>
    <ds:schemaRef ds:uri="http://purl.org/dc/terms/"/>
    <ds:schemaRef ds:uri="cfedde83-a939-42c9-aa4b-af366a3070be"/>
    <ds:schemaRef ds:uri="http://schemas.microsoft.com/office/infopath/2007/PartnerControls"/>
    <ds:schemaRef ds:uri="http://schemas.openxmlformats.org/package/2006/metadata/core-propertie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0E378C0A-76AB-4316-9214-D09DE888D5D6}"/>
</file>

<file path=docProps/app.xml><?xml version="1.0" encoding="utf-8"?>
<Properties xmlns="http://schemas.openxmlformats.org/officeDocument/2006/extended-properties" xmlns:vt="http://schemas.openxmlformats.org/officeDocument/2006/docPropsVTypes">
  <Template>2019 NDI Template - Wide_CN</Template>
  <TotalTime>7424</TotalTime>
  <Words>2460</Words>
  <Application>Microsoft Office PowerPoint</Application>
  <PresentationFormat>On-screen Show (4:3)</PresentationFormat>
  <Paragraphs>219</Paragraphs>
  <Slides>39</Slides>
  <Notes>2</Notes>
  <HiddenSlides>0</HiddenSlides>
  <MMClips>1</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39</vt:i4>
      </vt:variant>
    </vt:vector>
  </HeadingPairs>
  <TitlesOfParts>
    <vt:vector size="49" baseType="lpstr">
      <vt:lpstr>Arial</vt:lpstr>
      <vt:lpstr>Arial Rounded MT Bold</vt:lpstr>
      <vt:lpstr>Calibri</vt:lpstr>
      <vt:lpstr>Courier New</vt:lpstr>
      <vt:lpstr>Franklin Gothic Book</vt:lpstr>
      <vt:lpstr>Tahoma</vt:lpstr>
      <vt:lpstr>Times New Roman</vt:lpstr>
      <vt:lpstr>Warnock Pro</vt:lpstr>
      <vt:lpstr>Wingdings</vt:lpstr>
      <vt:lpstr>NDI Template</vt:lpstr>
      <vt:lpstr>Module 3: Earned Income Tax Credit and Free Tax Preparation Assistance</vt:lpstr>
      <vt:lpstr>Welcome &amp; Housekeeping</vt:lpstr>
      <vt:lpstr>Agenda</vt:lpstr>
      <vt:lpstr>Activity</vt:lpstr>
      <vt:lpstr>Assistance with Tax Return</vt:lpstr>
      <vt:lpstr>Earned Income Tax Credit (EITC)</vt:lpstr>
      <vt:lpstr>Discussing EITC Today</vt:lpstr>
      <vt:lpstr>Earned Income</vt:lpstr>
      <vt:lpstr>At the End of This Session You Will Know:</vt:lpstr>
      <vt:lpstr>Raise Your Hand If:</vt:lpstr>
      <vt:lpstr>EITC Eligible</vt:lpstr>
      <vt:lpstr>What Is the EITC?</vt:lpstr>
      <vt:lpstr>EITC and Disability Perception</vt:lpstr>
      <vt:lpstr>Knowledge Is Power</vt:lpstr>
      <vt:lpstr>Basic Facts about the EITC 2023 (Slide 1 of 3)</vt:lpstr>
      <vt:lpstr>Basic Facts About the EITC 2023 (Slide 2 of 3)</vt:lpstr>
      <vt:lpstr>Basic Facts about the EITC 2023 (Slide 3 of 3)</vt:lpstr>
      <vt:lpstr>Earned Income Tax Credit</vt:lpstr>
      <vt:lpstr>EITC Impact on Other Benefits</vt:lpstr>
      <vt:lpstr>The Five Myths of EITC</vt:lpstr>
      <vt:lpstr>EITC Unclaimed</vt:lpstr>
      <vt:lpstr>EITC Illinois</vt:lpstr>
      <vt:lpstr>Tax Preparation</vt:lpstr>
      <vt:lpstr>Internal Revenue Service (IRS)</vt:lpstr>
      <vt:lpstr>Tax Preparation Assistance</vt:lpstr>
      <vt:lpstr>Retroactive EITC</vt:lpstr>
      <vt:lpstr>Case Example</vt:lpstr>
      <vt:lpstr>Split Refund</vt:lpstr>
      <vt:lpstr>More Information EITC</vt:lpstr>
      <vt:lpstr>Special Tax Credits and Deductions</vt:lpstr>
      <vt:lpstr>Saver’s Credit</vt:lpstr>
      <vt:lpstr>Refunds and ABLE</vt:lpstr>
      <vt:lpstr>Conclusion</vt:lpstr>
      <vt:lpstr>Waiting for Spanish to English translation</vt:lpstr>
      <vt:lpstr>Split Refund Exercise</vt:lpstr>
      <vt:lpstr>Homework Review</vt:lpstr>
      <vt:lpstr>Homework Assignment</vt:lpstr>
      <vt:lpstr>Questions</vt:lpstr>
      <vt:lpstr>Evaluation and Closing</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3: Earned Income Tax Credit and Free Tax Preparation Assistance</dc:title>
  <dc:creator>National Disability Institute</dc:creator>
  <cp:keywords>Financial Wellness</cp:keywords>
  <cp:lastModifiedBy>Al Milioto</cp:lastModifiedBy>
  <cp:revision>168</cp:revision>
  <dcterms:created xsi:type="dcterms:W3CDTF">2019-01-10T23:31:07Z</dcterms:created>
  <dcterms:modified xsi:type="dcterms:W3CDTF">2024-07-08T17:37:07Z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0x010100EA418BFEAA4BBD46A3F28CED4404A8EA</vt:lpwstr>
  </property>
  <property fmtid="{D5CDD505-2E9C-101B-9397-08002B2CF9AE}" pid="3" name="_Level">
    <vt:i4>1</vt:i4>
  </property>
  <property fmtid="{D5CDD505-2E9C-101B-9397-08002B2CF9AE}" pid="4" name="MediaServiceImageTags">
    <vt:lpwstr/>
  </property>
</Properties>
</file>