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44"/>
  </p:notesMasterIdLst>
  <p:sldIdLst>
    <p:sldId id="256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320" r:id="rId23"/>
    <p:sldId id="322" r:id="rId24"/>
    <p:sldId id="323" r:id="rId25"/>
    <p:sldId id="324" r:id="rId26"/>
    <p:sldId id="301" r:id="rId27"/>
    <p:sldId id="325" r:id="rId28"/>
    <p:sldId id="302" r:id="rId29"/>
    <p:sldId id="326" r:id="rId30"/>
    <p:sldId id="327" r:id="rId31"/>
    <p:sldId id="328" r:id="rId32"/>
    <p:sldId id="329" r:id="rId33"/>
    <p:sldId id="330" r:id="rId34"/>
    <p:sldId id="331" r:id="rId35"/>
    <p:sldId id="332" r:id="rId36"/>
    <p:sldId id="333" r:id="rId37"/>
    <p:sldId id="334" r:id="rId38"/>
    <p:sldId id="335" r:id="rId39"/>
    <p:sldId id="336" r:id="rId40"/>
    <p:sldId id="338" r:id="rId41"/>
    <p:sldId id="299" r:id="rId42"/>
    <p:sldId id="337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5759"/>
    <a:srgbClr val="20BDDB"/>
    <a:srgbClr val="274448"/>
    <a:srgbClr val="3EA9C0"/>
    <a:srgbClr val="1B4989"/>
    <a:srgbClr val="006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2A1D7B-57B1-4822-8F80-72EB561D4C2C}" v="186" dt="2024-07-08T20:20:44.3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03" autoAdjust="0"/>
    <p:restoredTop sz="86467" autoAdjust="0"/>
  </p:normalViewPr>
  <p:slideViewPr>
    <p:cSldViewPr snapToGrid="0" snapToObjects="1">
      <p:cViewPr varScale="1">
        <p:scale>
          <a:sx n="96" d="100"/>
          <a:sy n="96" d="100"/>
        </p:scale>
        <p:origin x="366" y="105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theme" Target="theme/theme1.xml"/><Relationship Id="rId50" Type="http://schemas.microsoft.com/office/2015/10/relationships/revisionInfo" Target="revisionInfo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viewProps" Target="view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 Milioto" userId="617140de-21b0-47c6-b708-67f94e1bef6d" providerId="ADAL" clId="{EE2A1D7B-57B1-4822-8F80-72EB561D4C2C}"/>
    <pc:docChg chg="custSel modSld modMainMaster">
      <pc:chgData name="Al Milioto" userId="617140de-21b0-47c6-b708-67f94e1bef6d" providerId="ADAL" clId="{EE2A1D7B-57B1-4822-8F80-72EB561D4C2C}" dt="2024-07-08T20:19:23.634" v="207" actId="20577"/>
      <pc:docMkLst>
        <pc:docMk/>
      </pc:docMkLst>
      <pc:sldChg chg="modSp">
        <pc:chgData name="Al Milioto" userId="617140de-21b0-47c6-b708-67f94e1bef6d" providerId="ADAL" clId="{EE2A1D7B-57B1-4822-8F80-72EB561D4C2C}" dt="2024-07-08T19:55:39.720" v="37" actId="20577"/>
        <pc:sldMkLst>
          <pc:docMk/>
          <pc:sldMk cId="493312659" sldId="256"/>
        </pc:sldMkLst>
        <pc:spChg chg="mod">
          <ac:chgData name="Al Milioto" userId="617140de-21b0-47c6-b708-67f94e1bef6d" providerId="ADAL" clId="{EE2A1D7B-57B1-4822-8F80-72EB561D4C2C}" dt="2024-07-08T19:55:39.720" v="37" actId="20577"/>
          <ac:spMkLst>
            <pc:docMk/>
            <pc:sldMk cId="493312659" sldId="256"/>
            <ac:spMk id="2" creationId="{00000000-0000-0000-0000-000000000000}"/>
          </ac:spMkLst>
        </pc:spChg>
      </pc:sldChg>
      <pc:sldChg chg="modSp">
        <pc:chgData name="Al Milioto" userId="617140de-21b0-47c6-b708-67f94e1bef6d" providerId="ADAL" clId="{EE2A1D7B-57B1-4822-8F80-72EB561D4C2C}" dt="2024-07-08T20:06:15.768" v="127" actId="14100"/>
        <pc:sldMkLst>
          <pc:docMk/>
          <pc:sldMk cId="1750777485" sldId="302"/>
        </pc:sldMkLst>
        <pc:spChg chg="mod">
          <ac:chgData name="Al Milioto" userId="617140de-21b0-47c6-b708-67f94e1bef6d" providerId="ADAL" clId="{EE2A1D7B-57B1-4822-8F80-72EB561D4C2C}" dt="2024-07-08T20:06:15.768" v="127" actId="14100"/>
          <ac:spMkLst>
            <pc:docMk/>
            <pc:sldMk cId="1750777485" sldId="302"/>
            <ac:spMk id="3" creationId="{00000000-0000-0000-0000-000000000000}"/>
          </ac:spMkLst>
        </pc:spChg>
      </pc:sldChg>
      <pc:sldChg chg="modSp">
        <pc:chgData name="Al Milioto" userId="617140de-21b0-47c6-b708-67f94e1bef6d" providerId="ADAL" clId="{EE2A1D7B-57B1-4822-8F80-72EB561D4C2C}" dt="2024-07-08T19:56:35.218" v="39" actId="20577"/>
        <pc:sldMkLst>
          <pc:docMk/>
          <pc:sldMk cId="581931302" sldId="306"/>
        </pc:sldMkLst>
        <pc:spChg chg="mod">
          <ac:chgData name="Al Milioto" userId="617140de-21b0-47c6-b708-67f94e1bef6d" providerId="ADAL" clId="{EE2A1D7B-57B1-4822-8F80-72EB561D4C2C}" dt="2024-07-08T19:56:35.218" v="39" actId="20577"/>
          <ac:spMkLst>
            <pc:docMk/>
            <pc:sldMk cId="581931302" sldId="306"/>
            <ac:spMk id="3" creationId="{00000000-0000-0000-0000-000000000000}"/>
          </ac:spMkLst>
        </pc:spChg>
      </pc:sldChg>
      <pc:sldChg chg="modSp">
        <pc:chgData name="Al Milioto" userId="617140de-21b0-47c6-b708-67f94e1bef6d" providerId="ADAL" clId="{EE2A1D7B-57B1-4822-8F80-72EB561D4C2C}" dt="2024-07-08T19:57:34.783" v="53" actId="33524"/>
        <pc:sldMkLst>
          <pc:docMk/>
          <pc:sldMk cId="1644513390" sldId="307"/>
        </pc:sldMkLst>
        <pc:spChg chg="mod">
          <ac:chgData name="Al Milioto" userId="617140de-21b0-47c6-b708-67f94e1bef6d" providerId="ADAL" clId="{EE2A1D7B-57B1-4822-8F80-72EB561D4C2C}" dt="2024-07-08T19:57:34.783" v="53" actId="33524"/>
          <ac:spMkLst>
            <pc:docMk/>
            <pc:sldMk cId="1644513390" sldId="307"/>
            <ac:spMk id="3" creationId="{00000000-0000-0000-0000-000000000000}"/>
          </ac:spMkLst>
        </pc:spChg>
      </pc:sldChg>
      <pc:sldChg chg="modSp">
        <pc:chgData name="Al Milioto" userId="617140de-21b0-47c6-b708-67f94e1bef6d" providerId="ADAL" clId="{EE2A1D7B-57B1-4822-8F80-72EB561D4C2C}" dt="2024-07-08T19:59:10.496" v="57" actId="20577"/>
        <pc:sldMkLst>
          <pc:docMk/>
          <pc:sldMk cId="1943464827" sldId="308"/>
        </pc:sldMkLst>
        <pc:spChg chg="mod">
          <ac:chgData name="Al Milioto" userId="617140de-21b0-47c6-b708-67f94e1bef6d" providerId="ADAL" clId="{EE2A1D7B-57B1-4822-8F80-72EB561D4C2C}" dt="2024-07-08T19:59:10.496" v="57" actId="20577"/>
          <ac:spMkLst>
            <pc:docMk/>
            <pc:sldMk cId="1943464827" sldId="308"/>
            <ac:spMk id="3" creationId="{00000000-0000-0000-0000-000000000000}"/>
          </ac:spMkLst>
        </pc:spChg>
      </pc:sldChg>
      <pc:sldChg chg="modSp">
        <pc:chgData name="Al Milioto" userId="617140de-21b0-47c6-b708-67f94e1bef6d" providerId="ADAL" clId="{EE2A1D7B-57B1-4822-8F80-72EB561D4C2C}" dt="2024-07-08T19:59:47.484" v="68" actId="20577"/>
        <pc:sldMkLst>
          <pc:docMk/>
          <pc:sldMk cId="380497325" sldId="310"/>
        </pc:sldMkLst>
        <pc:spChg chg="mod">
          <ac:chgData name="Al Milioto" userId="617140de-21b0-47c6-b708-67f94e1bef6d" providerId="ADAL" clId="{EE2A1D7B-57B1-4822-8F80-72EB561D4C2C}" dt="2024-07-08T19:59:47.484" v="68" actId="20577"/>
          <ac:spMkLst>
            <pc:docMk/>
            <pc:sldMk cId="380497325" sldId="310"/>
            <ac:spMk id="3" creationId="{00000000-0000-0000-0000-000000000000}"/>
          </ac:spMkLst>
        </pc:spChg>
      </pc:sldChg>
      <pc:sldChg chg="modSp">
        <pc:chgData name="Al Milioto" userId="617140de-21b0-47c6-b708-67f94e1bef6d" providerId="ADAL" clId="{EE2A1D7B-57B1-4822-8F80-72EB561D4C2C}" dt="2024-07-08T20:00:14.132" v="69" actId="20577"/>
        <pc:sldMkLst>
          <pc:docMk/>
          <pc:sldMk cId="1827451184" sldId="311"/>
        </pc:sldMkLst>
        <pc:spChg chg="mod">
          <ac:chgData name="Al Milioto" userId="617140de-21b0-47c6-b708-67f94e1bef6d" providerId="ADAL" clId="{EE2A1D7B-57B1-4822-8F80-72EB561D4C2C}" dt="2024-07-08T20:00:14.132" v="69" actId="20577"/>
          <ac:spMkLst>
            <pc:docMk/>
            <pc:sldMk cId="1827451184" sldId="311"/>
            <ac:spMk id="3" creationId="{00000000-0000-0000-0000-000000000000}"/>
          </ac:spMkLst>
        </pc:spChg>
      </pc:sldChg>
      <pc:sldChg chg="modSp">
        <pc:chgData name="Al Milioto" userId="617140de-21b0-47c6-b708-67f94e1bef6d" providerId="ADAL" clId="{EE2A1D7B-57B1-4822-8F80-72EB561D4C2C}" dt="2024-07-08T20:01:02.215" v="72" actId="33524"/>
        <pc:sldMkLst>
          <pc:docMk/>
          <pc:sldMk cId="1020853037" sldId="315"/>
        </pc:sldMkLst>
        <pc:spChg chg="mod">
          <ac:chgData name="Al Milioto" userId="617140de-21b0-47c6-b708-67f94e1bef6d" providerId="ADAL" clId="{EE2A1D7B-57B1-4822-8F80-72EB561D4C2C}" dt="2024-07-08T20:01:02.215" v="72" actId="33524"/>
          <ac:spMkLst>
            <pc:docMk/>
            <pc:sldMk cId="1020853037" sldId="315"/>
            <ac:spMk id="3" creationId="{00000000-0000-0000-0000-000000000000}"/>
          </ac:spMkLst>
        </pc:spChg>
      </pc:sldChg>
      <pc:sldChg chg="modSp">
        <pc:chgData name="Al Milioto" userId="617140de-21b0-47c6-b708-67f94e1bef6d" providerId="ADAL" clId="{EE2A1D7B-57B1-4822-8F80-72EB561D4C2C}" dt="2024-07-08T20:02:15.688" v="80" actId="20577"/>
        <pc:sldMkLst>
          <pc:docMk/>
          <pc:sldMk cId="2010395112" sldId="316"/>
        </pc:sldMkLst>
        <pc:spChg chg="mod">
          <ac:chgData name="Al Milioto" userId="617140de-21b0-47c6-b708-67f94e1bef6d" providerId="ADAL" clId="{EE2A1D7B-57B1-4822-8F80-72EB561D4C2C}" dt="2024-07-08T20:02:15.688" v="80" actId="20577"/>
          <ac:spMkLst>
            <pc:docMk/>
            <pc:sldMk cId="2010395112" sldId="316"/>
            <ac:spMk id="3" creationId="{00000000-0000-0000-0000-000000000000}"/>
          </ac:spMkLst>
        </pc:spChg>
      </pc:sldChg>
      <pc:sldChg chg="modSp">
        <pc:chgData name="Al Milioto" userId="617140de-21b0-47c6-b708-67f94e1bef6d" providerId="ADAL" clId="{EE2A1D7B-57B1-4822-8F80-72EB561D4C2C}" dt="2024-07-08T20:02:35.472" v="86" actId="962"/>
        <pc:sldMkLst>
          <pc:docMk/>
          <pc:sldMk cId="734611014" sldId="317"/>
        </pc:sldMkLst>
        <pc:picChg chg="mod">
          <ac:chgData name="Al Milioto" userId="617140de-21b0-47c6-b708-67f94e1bef6d" providerId="ADAL" clId="{EE2A1D7B-57B1-4822-8F80-72EB561D4C2C}" dt="2024-07-08T20:02:35.472" v="86" actId="962"/>
          <ac:picMkLst>
            <pc:docMk/>
            <pc:sldMk cId="734611014" sldId="317"/>
            <ac:picMk id="5" creationId="{00000000-0000-0000-0000-000000000000}"/>
          </ac:picMkLst>
        </pc:picChg>
      </pc:sldChg>
      <pc:sldChg chg="modSp">
        <pc:chgData name="Al Milioto" userId="617140de-21b0-47c6-b708-67f94e1bef6d" providerId="ADAL" clId="{EE2A1D7B-57B1-4822-8F80-72EB561D4C2C}" dt="2024-07-08T20:03:05.001" v="96" actId="20577"/>
        <pc:sldMkLst>
          <pc:docMk/>
          <pc:sldMk cId="58470877" sldId="318"/>
        </pc:sldMkLst>
        <pc:spChg chg="mod">
          <ac:chgData name="Al Milioto" userId="617140de-21b0-47c6-b708-67f94e1bef6d" providerId="ADAL" clId="{EE2A1D7B-57B1-4822-8F80-72EB561D4C2C}" dt="2024-07-08T20:03:05.001" v="96" actId="20577"/>
          <ac:spMkLst>
            <pc:docMk/>
            <pc:sldMk cId="58470877" sldId="318"/>
            <ac:spMk id="3" creationId="{00000000-0000-0000-0000-000000000000}"/>
          </ac:spMkLst>
        </pc:spChg>
      </pc:sldChg>
      <pc:sldChg chg="modSp">
        <pc:chgData name="Al Milioto" userId="617140de-21b0-47c6-b708-67f94e1bef6d" providerId="ADAL" clId="{EE2A1D7B-57B1-4822-8F80-72EB561D4C2C}" dt="2024-07-08T20:03:50.053" v="117" actId="20577"/>
        <pc:sldMkLst>
          <pc:docMk/>
          <pc:sldMk cId="1828317133" sldId="322"/>
        </pc:sldMkLst>
        <pc:spChg chg="mod">
          <ac:chgData name="Al Milioto" userId="617140de-21b0-47c6-b708-67f94e1bef6d" providerId="ADAL" clId="{EE2A1D7B-57B1-4822-8F80-72EB561D4C2C}" dt="2024-07-08T20:03:50.053" v="117" actId="20577"/>
          <ac:spMkLst>
            <pc:docMk/>
            <pc:sldMk cId="1828317133" sldId="322"/>
            <ac:spMk id="3" creationId="{00000000-0000-0000-0000-000000000000}"/>
          </ac:spMkLst>
        </pc:spChg>
      </pc:sldChg>
      <pc:sldChg chg="modSp">
        <pc:chgData name="Al Milioto" userId="617140de-21b0-47c6-b708-67f94e1bef6d" providerId="ADAL" clId="{EE2A1D7B-57B1-4822-8F80-72EB561D4C2C}" dt="2024-07-08T20:05:45.734" v="123" actId="20577"/>
        <pc:sldMkLst>
          <pc:docMk/>
          <pc:sldMk cId="1804647733" sldId="325"/>
        </pc:sldMkLst>
        <pc:spChg chg="mod">
          <ac:chgData name="Al Milioto" userId="617140de-21b0-47c6-b708-67f94e1bef6d" providerId="ADAL" clId="{EE2A1D7B-57B1-4822-8F80-72EB561D4C2C}" dt="2024-07-08T20:05:45.734" v="123" actId="20577"/>
          <ac:spMkLst>
            <pc:docMk/>
            <pc:sldMk cId="1804647733" sldId="325"/>
            <ac:spMk id="3" creationId="{00000000-0000-0000-0000-000000000000}"/>
          </ac:spMkLst>
        </pc:spChg>
      </pc:sldChg>
      <pc:sldChg chg="modSp">
        <pc:chgData name="Al Milioto" userId="617140de-21b0-47c6-b708-67f94e1bef6d" providerId="ADAL" clId="{EE2A1D7B-57B1-4822-8F80-72EB561D4C2C}" dt="2024-07-08T20:07:18.484" v="133" actId="20577"/>
        <pc:sldMkLst>
          <pc:docMk/>
          <pc:sldMk cId="1593435652" sldId="326"/>
        </pc:sldMkLst>
        <pc:spChg chg="mod">
          <ac:chgData name="Al Milioto" userId="617140de-21b0-47c6-b708-67f94e1bef6d" providerId="ADAL" clId="{EE2A1D7B-57B1-4822-8F80-72EB561D4C2C}" dt="2024-07-08T20:07:18.484" v="133" actId="20577"/>
          <ac:spMkLst>
            <pc:docMk/>
            <pc:sldMk cId="1593435652" sldId="326"/>
            <ac:spMk id="3" creationId="{00000000-0000-0000-0000-000000000000}"/>
          </ac:spMkLst>
        </pc:spChg>
      </pc:sldChg>
      <pc:sldChg chg="modSp">
        <pc:chgData name="Al Milioto" userId="617140de-21b0-47c6-b708-67f94e1bef6d" providerId="ADAL" clId="{EE2A1D7B-57B1-4822-8F80-72EB561D4C2C}" dt="2024-07-08T20:08:12.002" v="143" actId="20577"/>
        <pc:sldMkLst>
          <pc:docMk/>
          <pc:sldMk cId="486432623" sldId="327"/>
        </pc:sldMkLst>
        <pc:spChg chg="mod">
          <ac:chgData name="Al Milioto" userId="617140de-21b0-47c6-b708-67f94e1bef6d" providerId="ADAL" clId="{EE2A1D7B-57B1-4822-8F80-72EB561D4C2C}" dt="2024-07-08T20:08:12.002" v="143" actId="20577"/>
          <ac:spMkLst>
            <pc:docMk/>
            <pc:sldMk cId="486432623" sldId="327"/>
            <ac:spMk id="3" creationId="{00000000-0000-0000-0000-000000000000}"/>
          </ac:spMkLst>
        </pc:spChg>
      </pc:sldChg>
      <pc:sldChg chg="modSp">
        <pc:chgData name="Al Milioto" userId="617140de-21b0-47c6-b708-67f94e1bef6d" providerId="ADAL" clId="{EE2A1D7B-57B1-4822-8F80-72EB561D4C2C}" dt="2024-07-08T20:09:31.156" v="151" actId="20577"/>
        <pc:sldMkLst>
          <pc:docMk/>
          <pc:sldMk cId="1042766025" sldId="330"/>
        </pc:sldMkLst>
        <pc:spChg chg="mod">
          <ac:chgData name="Al Milioto" userId="617140de-21b0-47c6-b708-67f94e1bef6d" providerId="ADAL" clId="{EE2A1D7B-57B1-4822-8F80-72EB561D4C2C}" dt="2024-07-08T20:09:31.156" v="151" actId="20577"/>
          <ac:spMkLst>
            <pc:docMk/>
            <pc:sldMk cId="1042766025" sldId="330"/>
            <ac:spMk id="3" creationId="{00000000-0000-0000-0000-000000000000}"/>
          </ac:spMkLst>
        </pc:spChg>
      </pc:sldChg>
      <pc:sldChg chg="modSp">
        <pc:chgData name="Al Milioto" userId="617140de-21b0-47c6-b708-67f94e1bef6d" providerId="ADAL" clId="{EE2A1D7B-57B1-4822-8F80-72EB561D4C2C}" dt="2024-07-08T20:13:47.817" v="158" actId="20577"/>
        <pc:sldMkLst>
          <pc:docMk/>
          <pc:sldMk cId="1956423911" sldId="331"/>
        </pc:sldMkLst>
        <pc:spChg chg="mod">
          <ac:chgData name="Al Milioto" userId="617140de-21b0-47c6-b708-67f94e1bef6d" providerId="ADAL" clId="{EE2A1D7B-57B1-4822-8F80-72EB561D4C2C}" dt="2024-07-08T20:13:47.817" v="158" actId="20577"/>
          <ac:spMkLst>
            <pc:docMk/>
            <pc:sldMk cId="1956423911" sldId="331"/>
            <ac:spMk id="3" creationId="{00000000-0000-0000-0000-000000000000}"/>
          </ac:spMkLst>
        </pc:spChg>
      </pc:sldChg>
      <pc:sldChg chg="modSp">
        <pc:chgData name="Al Milioto" userId="617140de-21b0-47c6-b708-67f94e1bef6d" providerId="ADAL" clId="{EE2A1D7B-57B1-4822-8F80-72EB561D4C2C}" dt="2024-07-08T20:13:50.918" v="159" actId="20577"/>
        <pc:sldMkLst>
          <pc:docMk/>
          <pc:sldMk cId="1334064110" sldId="332"/>
        </pc:sldMkLst>
        <pc:spChg chg="mod">
          <ac:chgData name="Al Milioto" userId="617140de-21b0-47c6-b708-67f94e1bef6d" providerId="ADAL" clId="{EE2A1D7B-57B1-4822-8F80-72EB561D4C2C}" dt="2024-07-08T20:13:50.918" v="159" actId="20577"/>
          <ac:spMkLst>
            <pc:docMk/>
            <pc:sldMk cId="1334064110" sldId="332"/>
            <ac:spMk id="3" creationId="{00000000-0000-0000-0000-000000000000}"/>
          </ac:spMkLst>
        </pc:spChg>
      </pc:sldChg>
      <pc:sldChg chg="modSp mod">
        <pc:chgData name="Al Milioto" userId="617140de-21b0-47c6-b708-67f94e1bef6d" providerId="ADAL" clId="{EE2A1D7B-57B1-4822-8F80-72EB561D4C2C}" dt="2024-07-08T20:16:07.567" v="172" actId="20577"/>
        <pc:sldMkLst>
          <pc:docMk/>
          <pc:sldMk cId="892116750" sldId="333"/>
        </pc:sldMkLst>
        <pc:spChg chg="mod">
          <ac:chgData name="Al Milioto" userId="617140de-21b0-47c6-b708-67f94e1bef6d" providerId="ADAL" clId="{EE2A1D7B-57B1-4822-8F80-72EB561D4C2C}" dt="2024-07-08T20:16:07.567" v="172" actId="20577"/>
          <ac:spMkLst>
            <pc:docMk/>
            <pc:sldMk cId="892116750" sldId="333"/>
            <ac:spMk id="3" creationId="{00000000-0000-0000-0000-000000000000}"/>
          </ac:spMkLst>
        </pc:spChg>
      </pc:sldChg>
      <pc:sldChg chg="modSp">
        <pc:chgData name="Al Milioto" userId="617140de-21b0-47c6-b708-67f94e1bef6d" providerId="ADAL" clId="{EE2A1D7B-57B1-4822-8F80-72EB561D4C2C}" dt="2024-07-08T20:16:41.518" v="174" actId="20577"/>
        <pc:sldMkLst>
          <pc:docMk/>
          <pc:sldMk cId="685768642" sldId="334"/>
        </pc:sldMkLst>
        <pc:spChg chg="mod">
          <ac:chgData name="Al Milioto" userId="617140de-21b0-47c6-b708-67f94e1bef6d" providerId="ADAL" clId="{EE2A1D7B-57B1-4822-8F80-72EB561D4C2C}" dt="2024-07-08T20:16:41.518" v="174" actId="20577"/>
          <ac:spMkLst>
            <pc:docMk/>
            <pc:sldMk cId="685768642" sldId="334"/>
            <ac:spMk id="3" creationId="{00000000-0000-0000-0000-000000000000}"/>
          </ac:spMkLst>
        </pc:spChg>
      </pc:sldChg>
      <pc:sldChg chg="modSp">
        <pc:chgData name="Al Milioto" userId="617140de-21b0-47c6-b708-67f94e1bef6d" providerId="ADAL" clId="{EE2A1D7B-57B1-4822-8F80-72EB561D4C2C}" dt="2024-07-08T20:18:49.538" v="193" actId="20577"/>
        <pc:sldMkLst>
          <pc:docMk/>
          <pc:sldMk cId="1899233874" sldId="335"/>
        </pc:sldMkLst>
        <pc:spChg chg="mod">
          <ac:chgData name="Al Milioto" userId="617140de-21b0-47c6-b708-67f94e1bef6d" providerId="ADAL" clId="{EE2A1D7B-57B1-4822-8F80-72EB561D4C2C}" dt="2024-07-08T20:18:49.538" v="193" actId="20577"/>
          <ac:spMkLst>
            <pc:docMk/>
            <pc:sldMk cId="1899233874" sldId="335"/>
            <ac:spMk id="3" creationId="{00000000-0000-0000-0000-000000000000}"/>
          </ac:spMkLst>
        </pc:spChg>
      </pc:sldChg>
      <pc:sldChg chg="modSp">
        <pc:chgData name="Al Milioto" userId="617140de-21b0-47c6-b708-67f94e1bef6d" providerId="ADAL" clId="{EE2A1D7B-57B1-4822-8F80-72EB561D4C2C}" dt="2024-07-08T20:19:09.121" v="205" actId="20577"/>
        <pc:sldMkLst>
          <pc:docMk/>
          <pc:sldMk cId="538141972" sldId="336"/>
        </pc:sldMkLst>
        <pc:spChg chg="mod">
          <ac:chgData name="Al Milioto" userId="617140de-21b0-47c6-b708-67f94e1bef6d" providerId="ADAL" clId="{EE2A1D7B-57B1-4822-8F80-72EB561D4C2C}" dt="2024-07-08T20:19:09.121" v="205" actId="20577"/>
          <ac:spMkLst>
            <pc:docMk/>
            <pc:sldMk cId="538141972" sldId="336"/>
            <ac:spMk id="3" creationId="{00000000-0000-0000-0000-000000000000}"/>
          </ac:spMkLst>
        </pc:spChg>
      </pc:sldChg>
      <pc:sldChg chg="modSp">
        <pc:chgData name="Al Milioto" userId="617140de-21b0-47c6-b708-67f94e1bef6d" providerId="ADAL" clId="{EE2A1D7B-57B1-4822-8F80-72EB561D4C2C}" dt="2024-07-08T20:19:23.634" v="207" actId="20577"/>
        <pc:sldMkLst>
          <pc:docMk/>
          <pc:sldMk cId="4005982746" sldId="338"/>
        </pc:sldMkLst>
        <pc:spChg chg="mod">
          <ac:chgData name="Al Milioto" userId="617140de-21b0-47c6-b708-67f94e1bef6d" providerId="ADAL" clId="{EE2A1D7B-57B1-4822-8F80-72EB561D4C2C}" dt="2024-07-08T20:19:23.634" v="207" actId="20577"/>
          <ac:spMkLst>
            <pc:docMk/>
            <pc:sldMk cId="4005982746" sldId="338"/>
            <ac:spMk id="2" creationId="{00000000-0000-0000-0000-000000000000}"/>
          </ac:spMkLst>
        </pc:spChg>
      </pc:sldChg>
      <pc:sldMasterChg chg="modSp mod modSldLayout">
        <pc:chgData name="Al Milioto" userId="617140de-21b0-47c6-b708-67f94e1bef6d" providerId="ADAL" clId="{EE2A1D7B-57B1-4822-8F80-72EB561D4C2C}" dt="2024-07-08T19:55:13.094" v="36" actId="962"/>
        <pc:sldMasterMkLst>
          <pc:docMk/>
          <pc:sldMasterMk cId="1018128377" sldId="2147483648"/>
        </pc:sldMasterMkLst>
        <pc:spChg chg="mod">
          <ac:chgData name="Al Milioto" userId="617140de-21b0-47c6-b708-67f94e1bef6d" providerId="ADAL" clId="{EE2A1D7B-57B1-4822-8F80-72EB561D4C2C}" dt="2024-07-08T19:55:00.738" v="33" actId="962"/>
          <ac:spMkLst>
            <pc:docMk/>
            <pc:sldMasterMk cId="1018128377" sldId="2147483648"/>
            <ac:spMk id="4" creationId="{00000000-0000-0000-0000-000000000000}"/>
          </ac:spMkLst>
        </pc:spChg>
        <pc:spChg chg="mod">
          <ac:chgData name="Al Milioto" userId="617140de-21b0-47c6-b708-67f94e1bef6d" providerId="ADAL" clId="{EE2A1D7B-57B1-4822-8F80-72EB561D4C2C}" dt="2024-07-08T19:54:54.054" v="30" actId="962"/>
          <ac:spMkLst>
            <pc:docMk/>
            <pc:sldMasterMk cId="1018128377" sldId="2147483648"/>
            <ac:spMk id="8" creationId="{00000000-0000-0000-0000-000000000000}"/>
          </ac:spMkLst>
        </pc:spChg>
        <pc:spChg chg="mod">
          <ac:chgData name="Al Milioto" userId="617140de-21b0-47c6-b708-67f94e1bef6d" providerId="ADAL" clId="{EE2A1D7B-57B1-4822-8F80-72EB561D4C2C}" dt="2024-07-08T19:54:58.342" v="32" actId="962"/>
          <ac:spMkLst>
            <pc:docMk/>
            <pc:sldMasterMk cId="1018128377" sldId="2147483648"/>
            <ac:spMk id="11" creationId="{00000000-0000-0000-0000-000000000000}"/>
          </ac:spMkLst>
        </pc:spChg>
        <pc:spChg chg="mod">
          <ac:chgData name="Al Milioto" userId="617140de-21b0-47c6-b708-67f94e1bef6d" providerId="ADAL" clId="{EE2A1D7B-57B1-4822-8F80-72EB561D4C2C}" dt="2024-07-08T19:55:02.897" v="34" actId="962"/>
          <ac:spMkLst>
            <pc:docMk/>
            <pc:sldMasterMk cId="1018128377" sldId="2147483648"/>
            <ac:spMk id="14" creationId="{00000000-0000-0000-0000-000000000000}"/>
          </ac:spMkLst>
        </pc:spChg>
        <pc:picChg chg="mod">
          <ac:chgData name="Al Milioto" userId="617140de-21b0-47c6-b708-67f94e1bef6d" providerId="ADAL" clId="{EE2A1D7B-57B1-4822-8F80-72EB561D4C2C}" dt="2024-07-08T19:54:56.071" v="31" actId="962"/>
          <ac:picMkLst>
            <pc:docMk/>
            <pc:sldMasterMk cId="1018128377" sldId="2147483648"/>
            <ac:picMk id="9" creationId="{00000000-0000-0000-0000-000000000000}"/>
          </ac:picMkLst>
        </pc:picChg>
        <pc:sldLayoutChg chg="modSp mod">
          <pc:chgData name="Al Milioto" userId="617140de-21b0-47c6-b708-67f94e1bef6d" providerId="ADAL" clId="{EE2A1D7B-57B1-4822-8F80-72EB561D4C2C}" dt="2024-07-08T19:55:09.691" v="35" actId="962"/>
          <pc:sldLayoutMkLst>
            <pc:docMk/>
            <pc:sldMasterMk cId="1018128377" sldId="2147483648"/>
            <pc:sldLayoutMk cId="1624295835" sldId="2147483650"/>
          </pc:sldLayoutMkLst>
          <pc:spChg chg="mod">
            <ac:chgData name="Al Milioto" userId="617140de-21b0-47c6-b708-67f94e1bef6d" providerId="ADAL" clId="{EE2A1D7B-57B1-4822-8F80-72EB561D4C2C}" dt="2024-07-08T19:55:09.691" v="35" actId="962"/>
            <ac:spMkLst>
              <pc:docMk/>
              <pc:sldMasterMk cId="1018128377" sldId="2147483648"/>
              <pc:sldLayoutMk cId="1624295835" sldId="2147483650"/>
              <ac:spMk id="4" creationId="{00000000-0000-0000-0000-000000000000}"/>
            </ac:spMkLst>
          </pc:spChg>
        </pc:sldLayoutChg>
        <pc:sldLayoutChg chg="modSp mod">
          <pc:chgData name="Al Milioto" userId="617140de-21b0-47c6-b708-67f94e1bef6d" providerId="ADAL" clId="{EE2A1D7B-57B1-4822-8F80-72EB561D4C2C}" dt="2024-07-08T19:55:13.094" v="36" actId="962"/>
          <pc:sldLayoutMkLst>
            <pc:docMk/>
            <pc:sldMasterMk cId="1018128377" sldId="2147483648"/>
            <pc:sldLayoutMk cId="861077540" sldId="2147483651"/>
          </pc:sldLayoutMkLst>
          <pc:spChg chg="mod">
            <ac:chgData name="Al Milioto" userId="617140de-21b0-47c6-b708-67f94e1bef6d" providerId="ADAL" clId="{EE2A1D7B-57B1-4822-8F80-72EB561D4C2C}" dt="2024-07-08T19:55:13.094" v="36" actId="962"/>
            <ac:spMkLst>
              <pc:docMk/>
              <pc:sldMasterMk cId="1018128377" sldId="2147483648"/>
              <pc:sldLayoutMk cId="861077540" sldId="2147483651"/>
              <ac:spMk id="10" creationId="{00000000-0000-0000-0000-000000000000}"/>
            </ac:spMkLst>
          </pc:spChg>
        </pc:sldLayoutChg>
        <pc:sldLayoutChg chg="modSp mod">
          <pc:chgData name="Al Milioto" userId="617140de-21b0-47c6-b708-67f94e1bef6d" providerId="ADAL" clId="{EE2A1D7B-57B1-4822-8F80-72EB561D4C2C}" dt="2024-07-08T19:54:45.758" v="29" actId="962"/>
          <pc:sldLayoutMkLst>
            <pc:docMk/>
            <pc:sldMasterMk cId="1018128377" sldId="2147483648"/>
            <pc:sldLayoutMk cId="217993459" sldId="2147483652"/>
          </pc:sldLayoutMkLst>
          <pc:spChg chg="mod">
            <ac:chgData name="Al Milioto" userId="617140de-21b0-47c6-b708-67f94e1bef6d" providerId="ADAL" clId="{EE2A1D7B-57B1-4822-8F80-72EB561D4C2C}" dt="2024-07-08T19:53:26.036" v="1" actId="207"/>
            <ac:spMkLst>
              <pc:docMk/>
              <pc:sldMasterMk cId="1018128377" sldId="2147483648"/>
              <pc:sldLayoutMk cId="217993459" sldId="2147483652"/>
              <ac:spMk id="2" creationId="{00000000-0000-0000-0000-000000000000}"/>
            </ac:spMkLst>
          </pc:spChg>
          <pc:spChg chg="mod">
            <ac:chgData name="Al Milioto" userId="617140de-21b0-47c6-b708-67f94e1bef6d" providerId="ADAL" clId="{EE2A1D7B-57B1-4822-8F80-72EB561D4C2C}" dt="2024-07-08T19:53:16.449" v="0" actId="207"/>
            <ac:spMkLst>
              <pc:docMk/>
              <pc:sldMasterMk cId="1018128377" sldId="2147483648"/>
              <pc:sldLayoutMk cId="217993459" sldId="2147483652"/>
              <ac:spMk id="14" creationId="{00000000-0000-0000-0000-000000000000}"/>
            </ac:spMkLst>
          </pc:spChg>
          <pc:spChg chg="mod">
            <ac:chgData name="Al Milioto" userId="617140de-21b0-47c6-b708-67f94e1bef6d" providerId="ADAL" clId="{EE2A1D7B-57B1-4822-8F80-72EB561D4C2C}" dt="2024-07-08T19:54:45.758" v="29" actId="962"/>
            <ac:spMkLst>
              <pc:docMk/>
              <pc:sldMasterMk cId="1018128377" sldId="2147483648"/>
              <pc:sldLayoutMk cId="217993459" sldId="2147483652"/>
              <ac:spMk id="15" creationId="{00000000-0000-0000-0000-000000000000}"/>
            </ac:spMkLst>
          </pc:spChg>
          <pc:spChg chg="mod">
            <ac:chgData name="Al Milioto" userId="617140de-21b0-47c6-b708-67f94e1bef6d" providerId="ADAL" clId="{EE2A1D7B-57B1-4822-8F80-72EB561D4C2C}" dt="2024-07-08T19:53:53.898" v="11" actId="1076"/>
            <ac:spMkLst>
              <pc:docMk/>
              <pc:sldMasterMk cId="1018128377" sldId="2147483648"/>
              <pc:sldLayoutMk cId="217993459" sldId="2147483652"/>
              <ac:spMk id="20" creationId="{00000000-0000-0000-0000-000000000000}"/>
            </ac:spMkLst>
          </pc:spChg>
          <pc:picChg chg="mod">
            <ac:chgData name="Al Milioto" userId="617140de-21b0-47c6-b708-67f94e1bef6d" providerId="ADAL" clId="{EE2A1D7B-57B1-4822-8F80-72EB561D4C2C}" dt="2024-07-08T19:54:43.710" v="28" actId="962"/>
            <ac:picMkLst>
              <pc:docMk/>
              <pc:sldMasterMk cId="1018128377" sldId="2147483648"/>
              <pc:sldLayoutMk cId="217993459" sldId="2147483652"/>
              <ac:picMk id="13" creationId="{00000000-0000-0000-0000-000000000000}"/>
            </ac:picMkLst>
          </pc:picChg>
          <pc:picChg chg="mod">
            <ac:chgData name="Al Milioto" userId="617140de-21b0-47c6-b708-67f94e1bef6d" providerId="ADAL" clId="{EE2A1D7B-57B1-4822-8F80-72EB561D4C2C}" dt="2024-07-08T19:54:34.487" v="27" actId="962"/>
            <ac:picMkLst>
              <pc:docMk/>
              <pc:sldMasterMk cId="1018128377" sldId="2147483648"/>
              <pc:sldLayoutMk cId="217993459" sldId="2147483652"/>
              <ac:picMk id="19" creationId="{00000000-0000-0000-0000-000000000000}"/>
            </ac:picMkLst>
          </pc:picChg>
          <pc:picChg chg="mod">
            <ac:chgData name="Al Milioto" userId="617140de-21b0-47c6-b708-67f94e1bef6d" providerId="ADAL" clId="{EE2A1D7B-57B1-4822-8F80-72EB561D4C2C}" dt="2024-07-08T19:54:25.502" v="13" actId="962"/>
            <ac:picMkLst>
              <pc:docMk/>
              <pc:sldMasterMk cId="1018128377" sldId="2147483648"/>
              <pc:sldLayoutMk cId="217993459" sldId="2147483652"/>
              <ac:picMk id="22" creationId="{00000000-0000-0000-0000-000000000000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62151D-F9E7-EC4E-948B-C286334C11BA}" type="datetimeFigureOut">
              <a:rPr lang="en-US" smtClean="0"/>
              <a:t>7/8/2024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8414FB-CF86-D943-8F0A-913E7D5F2E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744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414FB-CF86-D943-8F0A-913E7D5F2E5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307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8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7868" b="49854"/>
          <a:stretch/>
        </p:blipFill>
        <p:spPr>
          <a:xfrm>
            <a:off x="0" y="-1632891"/>
            <a:ext cx="9144000" cy="52706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876" y="1718763"/>
            <a:ext cx="7785100" cy="924339"/>
          </a:xfrm>
        </p:spPr>
        <p:txBody>
          <a:bodyPr>
            <a:normAutofit/>
          </a:bodyPr>
          <a:lstStyle>
            <a:lvl1pPr algn="ctr">
              <a:defRPr sz="2400" baseline="0"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r>
              <a:rPr lang="en-US" dirty="0"/>
              <a:t>This is my subtitle</a:t>
            </a:r>
          </a:p>
        </p:txBody>
      </p:sp>
      <p:sp>
        <p:nvSpPr>
          <p:cNvPr id="14" name="Title 1"/>
          <p:cNvSpPr txBox="1">
            <a:spLocks/>
          </p:cNvSpPr>
          <p:nvPr userDrawn="1"/>
        </p:nvSpPr>
        <p:spPr>
          <a:xfrm>
            <a:off x="147145" y="931451"/>
            <a:ext cx="8839200" cy="92433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6857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2800" dirty="0"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</a:rPr>
              <a:t>Financial Wellness for People with Disabilities</a:t>
            </a:r>
          </a:p>
        </p:txBody>
      </p:sp>
      <p:sp>
        <p:nvSpPr>
          <p:cNvPr id="15" name="Rectangle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438940"/>
            <a:ext cx="9144000" cy="397564"/>
          </a:xfrm>
          <a:prstGeom prst="rect">
            <a:avLst/>
          </a:prstGeom>
          <a:solidFill>
            <a:srgbClr val="20BD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 Box 7"/>
          <p:cNvSpPr txBox="1"/>
          <p:nvPr userDrawn="1"/>
        </p:nvSpPr>
        <p:spPr>
          <a:xfrm>
            <a:off x="1337485" y="4107836"/>
            <a:ext cx="2652395" cy="447675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000" b="1" baseline="0" dirty="0">
                <a:solidFill>
                  <a:srgbClr val="575759"/>
                </a:solidFill>
                <a:effectLst/>
                <a:latin typeface="Tahoma" charset="0"/>
                <a:ea typeface="Tahoma" charset="0"/>
                <a:cs typeface="Tahoma" charset="0"/>
              </a:rPr>
              <a:t>Developed by:</a:t>
            </a:r>
            <a:endParaRPr lang="en-US" sz="2000" baseline="0" dirty="0">
              <a:solidFill>
                <a:srgbClr val="575759"/>
              </a:solidFill>
              <a:effectLst/>
              <a:latin typeface="Tahoma" charset="0"/>
              <a:ea typeface="Tahoma" charset="0"/>
              <a:cs typeface="Tahoma" charset="0"/>
            </a:endParaRPr>
          </a:p>
          <a:p>
            <a:pPr marL="0" marR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solidFill>
                  <a:srgbClr val="7F7F7F"/>
                </a:solidFill>
                <a:effectLst/>
                <a:latin typeface="Arial Rounded MT Bold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solidFill>
                <a:srgbClr val="404040"/>
              </a:solidFill>
              <a:effectLst/>
              <a:ea typeface="Times New Roman" charset="0"/>
              <a:cs typeface="Times New Roman" charset="0"/>
            </a:endParaRPr>
          </a:p>
        </p:txBody>
      </p:sp>
      <p:pic>
        <p:nvPicPr>
          <p:cNvPr id="19" name="Picture 18" descr="CDD - Illinois Council on Developmental Disabilities logo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33530" y="5120491"/>
            <a:ext cx="1653803" cy="985561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TextBox 19"/>
          <p:cNvSpPr txBox="1"/>
          <p:nvPr userDrawn="1"/>
        </p:nvSpPr>
        <p:spPr>
          <a:xfrm>
            <a:off x="890429" y="4494986"/>
            <a:ext cx="35465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National Disability Institute</a:t>
            </a:r>
          </a:p>
          <a:p>
            <a:pPr algn="ctr"/>
            <a:r>
              <a:rPr lang="en-US" sz="200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Washington, DC</a:t>
            </a:r>
          </a:p>
          <a:p>
            <a:pPr algn="ctr"/>
            <a:r>
              <a:rPr lang="en-US" sz="200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NationalDisabilityInstitute.org</a:t>
            </a:r>
          </a:p>
        </p:txBody>
      </p:sp>
      <p:sp>
        <p:nvSpPr>
          <p:cNvPr id="21" name="TextBox 20"/>
          <p:cNvSpPr txBox="1"/>
          <p:nvPr userDrawn="1"/>
        </p:nvSpPr>
        <p:spPr>
          <a:xfrm>
            <a:off x="4981104" y="4141043"/>
            <a:ext cx="29586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This training program </a:t>
            </a:r>
          </a:p>
          <a:p>
            <a:pPr algn="ctr"/>
            <a:r>
              <a:rPr lang="en-US" sz="2000" b="1" i="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is supported by:</a:t>
            </a:r>
          </a:p>
        </p:txBody>
      </p:sp>
      <p:pic>
        <p:nvPicPr>
          <p:cNvPr id="22" name="Picture 21" descr="National Disability Institute (NDI) logo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9260" y="5592570"/>
            <a:ext cx="1809448" cy="480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93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0031" y="791154"/>
            <a:ext cx="8623935" cy="640080"/>
          </a:xfrm>
        </p:spPr>
        <p:txBody>
          <a:bodyPr/>
          <a:lstStyle>
            <a:lvl1pPr>
              <a:defRPr baseline="0">
                <a:solidFill>
                  <a:srgbClr val="20BDDB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r>
              <a:rPr lang="en-US" dirty="0"/>
              <a:t>This is my page title.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570384"/>
            <a:ext cx="8623935" cy="4850294"/>
          </a:xfrm>
        </p:spPr>
        <p:txBody>
          <a:bodyPr/>
          <a:lstStyle>
            <a:lvl1pPr marL="260741" indent="-260741">
              <a:buFont typeface="Arial" panose="020B0604020202020204" pitchFamily="34" charset="0"/>
              <a:buChar char="•"/>
              <a:defRPr sz="2000">
                <a:latin typeface="Tahoma" charset="0"/>
                <a:ea typeface="Tahoma" charset="0"/>
                <a:cs typeface="Tahoma" charset="0"/>
              </a:defRPr>
            </a:lvl1pPr>
            <a:lvl2pPr>
              <a:buClr>
                <a:srgbClr val="20BDDB"/>
              </a:buClr>
              <a:defRPr sz="1800" baseline="0">
                <a:latin typeface="Tahoma" charset="0"/>
                <a:ea typeface="Tahoma" charset="0"/>
                <a:cs typeface="Tahoma" charset="0"/>
              </a:defRPr>
            </a:lvl2pPr>
            <a:lvl3pPr marL="857228" indent="-171446">
              <a:buFont typeface="Wingdings" panose="05000000000000000000" pitchFamily="2" charset="2"/>
              <a:buChar char="§"/>
              <a:defRPr sz="1800" baseline="0">
                <a:latin typeface="Tahoma" charset="0"/>
                <a:ea typeface="Tahoma" charset="0"/>
                <a:cs typeface="Tahoma" charset="0"/>
              </a:defRPr>
            </a:lvl3pPr>
            <a:lvl4pPr>
              <a:defRPr sz="1800" baseline="0">
                <a:latin typeface="Tahoma" charset="0"/>
                <a:ea typeface="Tahoma" charset="0"/>
                <a:cs typeface="Tahoma" charset="0"/>
              </a:defRPr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Slide Number Placeholder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295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0029" y="810489"/>
            <a:ext cx="8635613" cy="650564"/>
          </a:xfrm>
        </p:spPr>
        <p:txBody>
          <a:bodyPr/>
          <a:lstStyle>
            <a:lvl1pPr>
              <a:defRPr baseline="0">
                <a:solidFill>
                  <a:srgbClr val="20BDDB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r>
              <a:rPr lang="en-US" dirty="0"/>
              <a:t>This is my page title.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29" y="1590261"/>
            <a:ext cx="4153067" cy="4800600"/>
          </a:xfrm>
        </p:spPr>
        <p:txBody>
          <a:bodyPr/>
          <a:lstStyle>
            <a:lvl1pPr marL="260741" indent="-260741">
              <a:buFont typeface="Arial" panose="020B0604020202020204" pitchFamily="34" charset="0"/>
              <a:buChar char="•"/>
              <a:defRPr sz="2000" baseline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defRPr>
            </a:lvl1pPr>
            <a:lvl2pPr>
              <a:defRPr sz="1800" baseline="0">
                <a:latin typeface="Tahoma" charset="0"/>
                <a:ea typeface="Tahoma" charset="0"/>
                <a:cs typeface="Tahoma" charset="0"/>
              </a:defRPr>
            </a:lvl2pPr>
            <a:lvl3pPr marL="857228" indent="-171446">
              <a:buFont typeface="Wingdings" panose="05000000000000000000" pitchFamily="2" charset="2"/>
              <a:buChar char="§"/>
              <a:defRPr sz="1800" baseline="0">
                <a:latin typeface="Tahoma" charset="0"/>
                <a:ea typeface="Tahoma" charset="0"/>
                <a:cs typeface="Tahoma" charset="0"/>
              </a:defRPr>
            </a:lvl3pPr>
            <a:lvl4pPr>
              <a:defRPr sz="1800" baseline="0">
                <a:latin typeface="Tahoma" charset="0"/>
                <a:ea typeface="Tahoma" charset="0"/>
                <a:cs typeface="Tahoma" charset="0"/>
              </a:defRPr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722575" y="1590261"/>
            <a:ext cx="4153067" cy="4800600"/>
          </a:xfrm>
        </p:spPr>
        <p:txBody>
          <a:bodyPr/>
          <a:lstStyle>
            <a:lvl1pPr>
              <a:defRPr>
                <a:latin typeface="Tahoma" charset="0"/>
                <a:ea typeface="Tahoma" charset="0"/>
                <a:cs typeface="Tahoma" charset="0"/>
              </a:defRPr>
            </a:lvl1pPr>
            <a:lvl2pPr>
              <a:defRPr sz="1800">
                <a:latin typeface="Tahoma" charset="0"/>
                <a:ea typeface="Tahoma" charset="0"/>
                <a:cs typeface="Tahoma" charset="0"/>
              </a:defRPr>
            </a:lvl2pPr>
            <a:lvl3pPr>
              <a:defRPr sz="1800">
                <a:latin typeface="Tahoma" charset="0"/>
                <a:ea typeface="Tahoma" charset="0"/>
                <a:cs typeface="Tahoma" charset="0"/>
              </a:defRPr>
            </a:lvl3pPr>
            <a:lvl4pPr>
              <a:defRPr sz="1800">
                <a:latin typeface="Tahoma" charset="0"/>
                <a:ea typeface="Tahoma" charset="0"/>
                <a:cs typeface="Tahoma" charset="0"/>
              </a:defRPr>
            </a:lvl4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Slide Number Placeholder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48261" y="6480313"/>
            <a:ext cx="427381" cy="2873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5AC5E9-28C9-498F-BCCA-E3048E5B58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077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8660" y="782456"/>
            <a:ext cx="8676861" cy="688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This is my page title.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660" y="1610138"/>
            <a:ext cx="8676861" cy="4760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Rectangl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9144000" cy="212627"/>
          </a:xfrm>
          <a:prstGeom prst="rect">
            <a:avLst/>
          </a:prstGeom>
          <a:solidFill>
            <a:srgbClr val="20BDD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Rectangle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65894"/>
            <a:ext cx="9144000" cy="443416"/>
          </a:xfrm>
          <a:prstGeom prst="rect">
            <a:avLst/>
          </a:prstGeom>
          <a:solidFill>
            <a:srgbClr val="57575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Rectangle 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457982" y="6489421"/>
            <a:ext cx="686017" cy="266142"/>
          </a:xfrm>
          <a:prstGeom prst="rect">
            <a:avLst/>
          </a:prstGeom>
          <a:solidFill>
            <a:srgbClr val="20BD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9" name="Picture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7983" y="53267"/>
            <a:ext cx="686017" cy="613259"/>
          </a:xfrm>
          <a:prstGeom prst="rect">
            <a:avLst/>
          </a:prstGeom>
          <a:effectLst/>
        </p:spPr>
      </p:pic>
      <p:sp>
        <p:nvSpPr>
          <p:cNvPr id="4" name="Slide Number Placeholder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7981" y="6489421"/>
            <a:ext cx="437539" cy="266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4FACB3E1-20E2-D24F-8BE6-CB5F27E61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12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0" r:id="rId2"/>
    <p:sldLayoutId id="2147483651" r:id="rId3"/>
  </p:sldLayoutIdLst>
  <p:hf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000" b="1" kern="1200" baseline="0">
          <a:solidFill>
            <a:srgbClr val="20BDDB"/>
          </a:solidFill>
          <a:latin typeface="Tahoma" charset="0"/>
          <a:ea typeface="Tahoma" charset="0"/>
          <a:cs typeface="Tahoma" charset="0"/>
        </a:defRPr>
      </a:lvl1pPr>
    </p:titleStyle>
    <p:bodyStyle>
      <a:lvl1pPr marL="260741" indent="-260741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274448"/>
        </a:buClr>
        <a:buSzPct val="145000"/>
        <a:buFont typeface="Arial" panose="020B0604020202020204" pitchFamily="34" charset="0"/>
        <a:buChar char="•"/>
        <a:defRPr sz="20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1pPr>
      <a:lvl2pPr marL="603632" indent="-260741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20BDDB"/>
        </a:buClr>
        <a:buFont typeface="Courier New" charset="0"/>
        <a:buChar char="o"/>
        <a:defRPr sz="18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575759"/>
        </a:buClr>
        <a:buSzPct val="80000"/>
        <a:buFont typeface="Wingdings" panose="05000000000000000000" pitchFamily="2" charset="2"/>
        <a:buChar char="§"/>
        <a:defRPr sz="18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20BDDB"/>
        </a:buClr>
        <a:buFont typeface="Arial" charset="0"/>
        <a:buChar char="•"/>
        <a:defRPr sz="18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Font typeface="Arial"/>
        <a:buChar char="•"/>
        <a:defRPr sz="1350" kern="1200">
          <a:solidFill>
            <a:schemeClr val="tx1"/>
          </a:solidFill>
          <a:latin typeface="Warnock Pro" charset="0"/>
          <a:ea typeface="Warnock Pro" charset="0"/>
          <a:cs typeface="Warnock Pro" charset="0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W77CWoUW_Q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reditkarma.com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creditreport.com/" TargetMode="External"/><Relationship Id="rId7" Type="http://schemas.openxmlformats.org/officeDocument/2006/relationships/image" Target="../media/image8.png"/><Relationship Id="rId2" Type="http://schemas.openxmlformats.org/officeDocument/2006/relationships/hyperlink" Target="https://www.annualcreditreport.com/index.ac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hyperlink" Target="https://www.creditkarma.com/lp/free-credit-scores-v12a?gclsrc=aw.ds&amp;gad_source=1&amp;adcopy=15921637872_131037114183_612726342127&amp;adgroup=Brand-Core&amp;adcampaign=core_acq_ggl-search_all-web_none_creditscore_brand_exact_alldevices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cu.edu/WebFiles/WordDocs/HR_FCRA_Rights_Summary.doc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nsumerfinance.gov/data-research/research-reports/fair-debt-collection-practices-act-annual-report-2022/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erdwallet.com/blog/top-credit-cards/nerdwallets-best-secured-credit-cards/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b.org/" TargetMode="External"/><Relationship Id="rId2" Type="http://schemas.openxmlformats.org/officeDocument/2006/relationships/hyperlink" Target="http://www.illinoisattorneygeneral.gov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ccformsubmission.ilag.gov/" TargetMode="External"/><Relationship Id="rId2" Type="http://schemas.openxmlformats.org/officeDocument/2006/relationships/hyperlink" Target="http://www.illinoisattorneygeneral.gov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onsumerfinance.gov/complaint/" TargetMode="External"/><Relationship Id="rId4" Type="http://schemas.openxmlformats.org/officeDocument/2006/relationships/hyperlink" Target="http://www.ftc.gov/media/71268" TargetMode="Externa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nualcreditreport.com/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HVRLWiSp_zk?feature=oembed" TargetMode="Externa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301" y="2123877"/>
            <a:ext cx="7785100" cy="924339"/>
          </a:xfrm>
        </p:spPr>
        <p:txBody>
          <a:bodyPr>
            <a:normAutofit/>
          </a:bodyPr>
          <a:lstStyle/>
          <a:p>
            <a:r>
              <a:rPr lang="en-US" sz="4000" dirty="0"/>
              <a:t>Module 4: Credit Matters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93312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How to Start Building Credit from Scratch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451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Once a bad credit score, always a bad credit score.</a:t>
            </a:r>
          </a:p>
          <a:p>
            <a:pPr lvl="1"/>
            <a:r>
              <a:rPr lang="en-US" sz="2000" dirty="0"/>
              <a:t>True</a:t>
            </a:r>
          </a:p>
          <a:p>
            <a:pPr lvl="1"/>
            <a:r>
              <a:rPr lang="en-US" sz="2000" dirty="0"/>
              <a:t>False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3207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Question #1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answer is False.</a:t>
            </a:r>
          </a:p>
          <a:p>
            <a:r>
              <a:rPr lang="en-US" dirty="0"/>
              <a:t>Your credit score is a snapshot of what your credit looks like at that point in time.</a:t>
            </a:r>
          </a:p>
          <a:p>
            <a:r>
              <a:rPr lang="en-US" dirty="0"/>
              <a:t>Gradually, your score can change based on how you handle credit.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641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great credit score guarantees that I will be able to get a loan.</a:t>
            </a:r>
          </a:p>
          <a:p>
            <a:pPr lvl="1"/>
            <a:r>
              <a:rPr lang="en-US" sz="2000" dirty="0"/>
              <a:t>True</a:t>
            </a:r>
          </a:p>
          <a:p>
            <a:pPr lvl="1"/>
            <a:r>
              <a:rPr lang="en-US" sz="2000" dirty="0"/>
              <a:t>False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876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Question #2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790162"/>
            <a:ext cx="8623935" cy="4630515"/>
          </a:xfrm>
        </p:spPr>
        <p:txBody>
          <a:bodyPr/>
          <a:lstStyle/>
          <a:p>
            <a:pPr marL="274313" indent="-274313">
              <a:buNone/>
              <a:defRPr/>
            </a:pPr>
            <a:r>
              <a:rPr lang="en-US" dirty="0"/>
              <a:t>The answer is false.</a:t>
            </a:r>
          </a:p>
          <a:p>
            <a:pPr>
              <a:defRPr/>
            </a:pPr>
            <a:r>
              <a:rPr lang="en-US" dirty="0"/>
              <a:t>Your credit score is one of the factors lenders use to make credit decisions. Other factors, like income and/or collateral, are also taken into account.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8530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Credit Scores and Credit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648496"/>
            <a:ext cx="8623935" cy="4772182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What is in a credit report and how is that different from a credit score?</a:t>
            </a:r>
          </a:p>
          <a:p>
            <a:pPr>
              <a:spcBef>
                <a:spcPts val="0"/>
              </a:spcBef>
            </a:pPr>
            <a:r>
              <a:rPr lang="en-US" dirty="0"/>
              <a:t>A credit score is a number between 300-850; 720-850 is considered excellent.</a:t>
            </a:r>
          </a:p>
          <a:p>
            <a:pPr>
              <a:spcBef>
                <a:spcPts val="0"/>
              </a:spcBef>
            </a:pPr>
            <a:r>
              <a:rPr lang="en-US" dirty="0"/>
              <a:t>FICO stands for Fair Isaac Company, the company that created and computes the FICO credit score.</a:t>
            </a:r>
          </a:p>
          <a:p>
            <a:pPr>
              <a:spcBef>
                <a:spcPts val="0"/>
              </a:spcBef>
            </a:pPr>
            <a:r>
              <a:rPr lang="en-US" dirty="0"/>
              <a:t>Although other companies also compute credit scores, FICO is the most used score.</a:t>
            </a:r>
          </a:p>
          <a:p>
            <a:pPr>
              <a:spcBef>
                <a:spcPts val="0"/>
              </a:spcBef>
            </a:pPr>
            <a:r>
              <a:rPr lang="en-US" dirty="0"/>
              <a:t>The FICO® Score is calculated from several different pieces of credit data in your credit report. This data is grouped into five categories.</a:t>
            </a:r>
          </a:p>
          <a:p>
            <a:pPr>
              <a:spcBef>
                <a:spcPts val="0"/>
              </a:spcBef>
            </a:pPr>
            <a:r>
              <a:rPr lang="en-US" dirty="0"/>
              <a:t>Your FICO Score considers both positive and negative information in your credit report.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3951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How Is the Score Figured Out?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29" y="1590261"/>
            <a:ext cx="5080440" cy="4800600"/>
          </a:xfrm>
        </p:spPr>
        <p:txBody>
          <a:bodyPr/>
          <a:lstStyle/>
          <a:p>
            <a:r>
              <a:rPr lang="en-US" dirty="0"/>
              <a:t>How a FICO Score is broken down</a:t>
            </a:r>
          </a:p>
        </p:txBody>
      </p:sp>
      <p:pic>
        <p:nvPicPr>
          <p:cNvPr id="5" name="Picture 4" descr="Pie Chart; 35% payment history, 30% amounts owed, 15% length of credit history, 10% new credit 10% types of credit use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2576" y="2452572"/>
            <a:ext cx="5080440" cy="2267908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CB7BF4-F130-6C7C-483B-B9C0F983554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65761" y="5152913"/>
            <a:ext cx="8509882" cy="1237948"/>
          </a:xfrm>
        </p:spPr>
        <p:txBody>
          <a:bodyPr>
            <a:normAutofit/>
          </a:bodyPr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percentages in the chart reflect how important each of the categories is in determining how your FICO Score is calculated.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6110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Free Credit Scores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2601532"/>
            <a:ext cx="8623935" cy="3819146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Visit </a:t>
            </a:r>
            <a:r>
              <a:rPr lang="en-US" dirty="0">
                <a:hlinkClick r:id="rId2"/>
              </a:rPr>
              <a:t>CreditKarma.com</a:t>
            </a:r>
            <a:r>
              <a:rPr lang="en-US" dirty="0"/>
              <a:t> for a free credit score.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708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How to Improve Your Score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2228044"/>
            <a:ext cx="8623935" cy="4192633"/>
          </a:xfrm>
        </p:spPr>
        <p:txBody>
          <a:bodyPr/>
          <a:lstStyle/>
          <a:p>
            <a:r>
              <a:rPr lang="en-US" dirty="0"/>
              <a:t>Late payments will lower your FICO Score, but establishing or re-establishing a good track record of making payments on time will raise your score.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4361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Credit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2009104"/>
            <a:ext cx="8623935" cy="4411574"/>
          </a:xfrm>
        </p:spPr>
        <p:txBody>
          <a:bodyPr/>
          <a:lstStyle/>
          <a:p>
            <a:r>
              <a:rPr lang="en-US" dirty="0"/>
              <a:t>Each consumer is entitled to a free copy of their credit report annually.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475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1CEC0-0C82-654C-AE1B-3EDDBADB0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 &amp; Housekeeping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4D37B-68FA-2E4F-88DF-776A77D9E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Introductions</a:t>
            </a:r>
          </a:p>
          <a:p>
            <a:r>
              <a:rPr lang="en-US" dirty="0"/>
              <a:t>Did everyone sign in?</a:t>
            </a:r>
          </a:p>
          <a:p>
            <a:r>
              <a:rPr lang="en-US" dirty="0"/>
              <a:t>PRE-Test Evaluation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BDFC3C-6A82-0F4F-95B4-5EE86D0C22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3847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#3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Tahoma"/>
                <a:ea typeface="Tahoma"/>
                <a:cs typeface="Tahoma"/>
              </a:rPr>
              <a:t>Where can you get a free copy of your credit report one time per year?</a:t>
            </a:r>
            <a:endParaRPr lang="en-US" dirty="0">
              <a:solidFill>
                <a:srgbClr val="000000"/>
              </a:solidFill>
              <a:latin typeface="Tahoma"/>
              <a:ea typeface="Tahoma"/>
              <a:cs typeface="Tahoma"/>
            </a:endParaRPr>
          </a:p>
          <a:p>
            <a:pPr marL="456565" lvl="1" indent="0">
              <a:buNone/>
            </a:pPr>
            <a:r>
              <a:rPr lang="en-US" sz="2000" dirty="0">
                <a:latin typeface="Tahoma"/>
                <a:ea typeface="Tahoma"/>
                <a:cs typeface="Tahoma"/>
              </a:rPr>
              <a:t>a. </a:t>
            </a:r>
            <a:r>
              <a:rPr lang="en-US" sz="2000" dirty="0">
                <a:solidFill>
                  <a:srgbClr val="000000"/>
                </a:solidFill>
                <a:latin typeface="Tahoma"/>
                <a:ea typeface="Tahoma"/>
                <a:cs typeface="Tahoma"/>
                <a:hlinkClick r:id="rId2"/>
              </a:rPr>
              <a:t>AnnualCreditReport.com/</a:t>
            </a:r>
            <a:r>
              <a:rPr lang="en-US" sz="2000" dirty="0" err="1">
                <a:solidFill>
                  <a:srgbClr val="000000"/>
                </a:solidFill>
                <a:latin typeface="Tahoma"/>
                <a:ea typeface="Tahoma"/>
                <a:cs typeface="Tahoma"/>
                <a:hlinkClick r:id="rId2"/>
              </a:rPr>
              <a:t>Index.Action</a:t>
            </a:r>
            <a:r>
              <a:rPr lang="en-US" sz="2000" dirty="0">
                <a:latin typeface="Tahoma"/>
                <a:ea typeface="Tahoma"/>
                <a:cs typeface="Tahoma"/>
              </a:rPr>
              <a:t> or 1-877-322-8228</a:t>
            </a:r>
            <a:endParaRPr lang="en-US" sz="2000" dirty="0">
              <a:solidFill>
                <a:srgbClr val="000000"/>
              </a:solidFill>
              <a:latin typeface="Tahoma"/>
              <a:ea typeface="Tahoma"/>
              <a:cs typeface="Tahoma"/>
            </a:endParaRPr>
          </a:p>
          <a:p>
            <a:pPr marL="456565" lvl="1" indent="0">
              <a:buNone/>
            </a:pPr>
            <a:r>
              <a:rPr lang="en-US" sz="2000" dirty="0">
                <a:latin typeface="Tahoma"/>
                <a:ea typeface="Tahoma"/>
                <a:cs typeface="Tahoma"/>
              </a:rPr>
              <a:t>b. </a:t>
            </a:r>
            <a:r>
              <a:rPr lang="en-US" sz="2000" dirty="0">
                <a:solidFill>
                  <a:srgbClr val="000000"/>
                </a:solidFill>
                <a:latin typeface="Tahoma"/>
                <a:ea typeface="Tahoma"/>
                <a:cs typeface="Tahoma"/>
                <a:hlinkClick r:id="rId3"/>
              </a:rPr>
              <a:t>FreeCreditReport.com</a:t>
            </a:r>
            <a:endParaRPr lang="en-US" sz="2000" dirty="0">
              <a:solidFill>
                <a:srgbClr val="000000"/>
              </a:solidFill>
              <a:latin typeface="Tahoma"/>
              <a:ea typeface="Tahoma"/>
              <a:cs typeface="Tahoma"/>
            </a:endParaRPr>
          </a:p>
          <a:p>
            <a:pPr marL="456565" lvl="1" indent="0">
              <a:buNone/>
            </a:pPr>
            <a:r>
              <a:rPr lang="en-US" sz="2000" dirty="0">
                <a:latin typeface="Tahoma"/>
                <a:ea typeface="Tahoma"/>
                <a:cs typeface="Tahoma"/>
              </a:rPr>
              <a:t>c. </a:t>
            </a:r>
            <a:r>
              <a:rPr lang="en-US" sz="2000" dirty="0">
                <a:latin typeface="Tahoma"/>
                <a:ea typeface="Tahoma"/>
                <a:cs typeface="Tahoma"/>
                <a:hlinkClick r:id="rId4"/>
              </a:rPr>
              <a:t>CreditKarma</a:t>
            </a:r>
            <a:r>
              <a:rPr lang="en-US" sz="2000" dirty="0">
                <a:latin typeface="Tahoma"/>
                <a:ea typeface="Tahoma"/>
                <a:cs typeface="Tahoma"/>
              </a:rPr>
              <a:t>: free score and credit report</a:t>
            </a:r>
            <a:endParaRPr lang="en-US" sz="2000" dirty="0"/>
          </a:p>
          <a:p>
            <a:pPr marL="456565" lvl="1" indent="0">
              <a:buNone/>
            </a:pPr>
            <a:r>
              <a:rPr lang="en-US" sz="2000" dirty="0">
                <a:latin typeface="Tahoma"/>
                <a:ea typeface="Tahoma"/>
                <a:cs typeface="Tahoma"/>
              </a:rPr>
              <a:t>c. By writing or calling the three credit reporting bureaus: Equifax, Transunion and Experian; with a copy of public benefit, SSI award letter or credit denial letter</a:t>
            </a:r>
          </a:p>
        </p:txBody>
      </p:sp>
      <p:pic>
        <p:nvPicPr>
          <p:cNvPr id="5" name="Picture 4" descr="TransUnion logo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4036" y="5182813"/>
            <a:ext cx="2731552" cy="861091"/>
          </a:xfrm>
          <a:prstGeom prst="rect">
            <a:avLst/>
          </a:prstGeom>
        </p:spPr>
      </p:pic>
      <p:pic>
        <p:nvPicPr>
          <p:cNvPr id="6" name="Picture 5" descr="Experian Logo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01490" y="5120609"/>
            <a:ext cx="2771668" cy="990840"/>
          </a:xfrm>
          <a:prstGeom prst="rect">
            <a:avLst/>
          </a:prstGeom>
        </p:spPr>
      </p:pic>
      <p:pic>
        <p:nvPicPr>
          <p:cNvPr id="7" name="Picture 6" descr="Equifax logo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64300" y="4960052"/>
            <a:ext cx="2292281" cy="130690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3171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Credit Reports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13" indent="-274313">
              <a:buNone/>
              <a:defRPr/>
            </a:pPr>
            <a:r>
              <a:rPr lang="en-US" dirty="0"/>
              <a:t>The three major national credit bureaus are:</a:t>
            </a:r>
          </a:p>
          <a:p>
            <a:pPr>
              <a:defRPr/>
            </a:pPr>
            <a:r>
              <a:rPr lang="en-US" dirty="0"/>
              <a:t>Equifax, 1-866-349-5191</a:t>
            </a:r>
            <a:br>
              <a:rPr lang="en-US" dirty="0"/>
            </a:br>
            <a:r>
              <a:rPr lang="en-US" dirty="0"/>
              <a:t>Fraud Hotline: 1-888-766-0008</a:t>
            </a:r>
          </a:p>
          <a:p>
            <a:pPr>
              <a:defRPr/>
            </a:pPr>
            <a:r>
              <a:rPr lang="en-US" dirty="0"/>
              <a:t>Experian, 1-877-284-7942</a:t>
            </a:r>
            <a:br>
              <a:rPr lang="en-US" dirty="0"/>
            </a:br>
            <a:r>
              <a:rPr lang="en-US" dirty="0"/>
              <a:t>Fraud Hotline: 1-888-397-3742</a:t>
            </a:r>
          </a:p>
          <a:p>
            <a:pPr>
              <a:defRPr/>
            </a:pPr>
            <a:r>
              <a:rPr lang="en-US" dirty="0"/>
              <a:t>TransUnion, 1.800.916.8800</a:t>
            </a:r>
            <a:br>
              <a:rPr lang="en-US" dirty="0"/>
            </a:br>
            <a:r>
              <a:rPr lang="en-US" dirty="0"/>
              <a:t>Fraud Hotline: 1-800-680-7289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7097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Credit Reports Include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893194"/>
            <a:ext cx="8623935" cy="4527484"/>
          </a:xfrm>
        </p:spPr>
        <p:txBody>
          <a:bodyPr/>
          <a:lstStyle/>
          <a:p>
            <a:r>
              <a:rPr lang="en-US" dirty="0"/>
              <a:t>Name and Social Security number</a:t>
            </a:r>
          </a:p>
          <a:p>
            <a:r>
              <a:rPr lang="en-US" dirty="0"/>
              <a:t>Where you work</a:t>
            </a:r>
          </a:p>
          <a:p>
            <a:r>
              <a:rPr lang="en-US" dirty="0"/>
              <a:t>Where you live and previous addresses</a:t>
            </a:r>
          </a:p>
          <a:p>
            <a:r>
              <a:rPr lang="en-US" dirty="0"/>
              <a:t>How you pay your bills</a:t>
            </a:r>
          </a:p>
          <a:p>
            <a:r>
              <a:rPr lang="en-US" dirty="0"/>
              <a:t>Whether you've been sued, arrested or filed for bankruptcy</a:t>
            </a:r>
          </a:p>
          <a:p>
            <a:r>
              <a:rPr lang="en-US" dirty="0"/>
              <a:t>Includes collections and judgments</a:t>
            </a:r>
          </a:p>
          <a:p>
            <a:r>
              <a:rPr lang="en-US" dirty="0"/>
              <a:t>Much more, as you will see with your own report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3330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Different Types of Debt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431234"/>
            <a:ext cx="8623935" cy="5198166"/>
          </a:xfrm>
        </p:spPr>
        <p:txBody>
          <a:bodyPr>
            <a:normAutofit fontScale="40000" lnSpcReduction="20000"/>
          </a:bodyPr>
          <a:lstStyle/>
          <a:p>
            <a:pPr marL="12700" indent="-12700">
              <a:lnSpc>
                <a:spcPct val="120000"/>
              </a:lnSpc>
              <a:buNone/>
              <a:defRPr/>
            </a:pPr>
            <a:r>
              <a:rPr lang="en-US" sz="5000" dirty="0"/>
              <a:t>First and foremost: Make the most of your money and don’t spend too much for your purchase.</a:t>
            </a:r>
          </a:p>
          <a:p>
            <a:pPr>
              <a:defRPr/>
            </a:pPr>
            <a:r>
              <a:rPr lang="en-US" sz="5000" dirty="0"/>
              <a:t>You may borrow money. Basic borrowing:</a:t>
            </a:r>
          </a:p>
          <a:p>
            <a:pPr lvl="1">
              <a:defRPr/>
            </a:pPr>
            <a:r>
              <a:rPr lang="en-US" sz="5000" dirty="0"/>
              <a:t>Credit Cards</a:t>
            </a:r>
          </a:p>
          <a:p>
            <a:pPr lvl="1">
              <a:defRPr/>
            </a:pPr>
            <a:r>
              <a:rPr lang="en-US" sz="5000" dirty="0"/>
              <a:t>Consumer Installment Loans</a:t>
            </a:r>
          </a:p>
          <a:p>
            <a:pPr lvl="1">
              <a:defRPr/>
            </a:pPr>
            <a:r>
              <a:rPr lang="en-US" sz="5000" dirty="0"/>
              <a:t>Mortgage Loans</a:t>
            </a:r>
          </a:p>
          <a:p>
            <a:pPr>
              <a:defRPr/>
            </a:pPr>
            <a:r>
              <a:rPr lang="en-US" sz="5000" dirty="0"/>
              <a:t>You may choose a smart alternative to borrowing:</a:t>
            </a:r>
          </a:p>
          <a:p>
            <a:pPr lvl="1">
              <a:defRPr/>
            </a:pPr>
            <a:r>
              <a:rPr lang="en-US" sz="5000" dirty="0"/>
              <a:t>Savings</a:t>
            </a:r>
          </a:p>
          <a:p>
            <a:pPr lvl="1">
              <a:defRPr/>
            </a:pPr>
            <a:r>
              <a:rPr lang="en-US" sz="5000" dirty="0"/>
              <a:t>Layaway</a:t>
            </a:r>
          </a:p>
          <a:p>
            <a:pPr lvl="1">
              <a:defRPr/>
            </a:pPr>
            <a:r>
              <a:rPr lang="en-US" sz="5000" dirty="0"/>
              <a:t>90 days same as cash</a:t>
            </a:r>
          </a:p>
          <a:p>
            <a:pPr>
              <a:defRPr/>
            </a:pPr>
            <a:r>
              <a:rPr lang="en-US" sz="5000" dirty="0"/>
              <a:t>Avoid the costly alternatives to borrowing</a:t>
            </a:r>
          </a:p>
          <a:p>
            <a:pPr lvl="1">
              <a:defRPr/>
            </a:pPr>
            <a:r>
              <a:rPr lang="en-US" sz="5000" dirty="0"/>
              <a:t>Rent to Own</a:t>
            </a:r>
          </a:p>
          <a:p>
            <a:pPr lvl="1">
              <a:defRPr/>
            </a:pPr>
            <a:r>
              <a:rPr lang="en-US" sz="5000" dirty="0"/>
              <a:t>Buy here/pay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026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031" y="713881"/>
            <a:ext cx="8623935" cy="640080"/>
          </a:xfrm>
        </p:spPr>
        <p:txBody>
          <a:bodyPr>
            <a:noAutofit/>
          </a:bodyPr>
          <a:lstStyle/>
          <a:p>
            <a:r>
              <a:rPr lang="en-US" dirty="0"/>
              <a:t>Revolving Debt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n-US" dirty="0"/>
              <a:t>As we discussed in Module 2, credit cards allow you to buy goods or service now and pay back over time. These are “revolving” debts.</a:t>
            </a:r>
          </a:p>
          <a:p>
            <a:pPr>
              <a:defRPr/>
            </a:pPr>
            <a:r>
              <a:rPr lang="en-US" dirty="0"/>
              <a:t>Examples: Visa, MasterCard, Discover</a:t>
            </a:r>
          </a:p>
          <a:p>
            <a:pPr marL="781031" lvl="1" indent="-380990">
              <a:defRPr/>
            </a:pPr>
            <a:r>
              <a:rPr lang="en-US" sz="2000" dirty="0"/>
              <a:t>Have minimum payments;</a:t>
            </a:r>
          </a:p>
          <a:p>
            <a:pPr marL="781031" lvl="1" indent="-380990">
              <a:defRPr/>
            </a:pPr>
            <a:r>
              <a:rPr lang="en-US" sz="2000" dirty="0"/>
              <a:t>Have annual percentage rates/fees/terms;</a:t>
            </a:r>
          </a:p>
          <a:p>
            <a:pPr marL="781031" lvl="1" indent="-380990">
              <a:defRPr/>
            </a:pPr>
            <a:r>
              <a:rPr lang="en-US" sz="2000" dirty="0"/>
              <a:t>Allow you to build credit;</a:t>
            </a:r>
          </a:p>
          <a:p>
            <a:pPr marL="781031" lvl="1" indent="-380990">
              <a:defRPr/>
            </a:pPr>
            <a:r>
              <a:rPr lang="en-US" sz="2000" dirty="0"/>
              <a:t>Some have rewards;</a:t>
            </a:r>
          </a:p>
          <a:p>
            <a:pPr marL="781031" lvl="1" indent="-380990">
              <a:defRPr/>
            </a:pPr>
            <a:r>
              <a:rPr lang="en-US" sz="2000" dirty="0"/>
              <a:t>All “plastic cards” are not credit cards. “Store brand charge cards” have similar features and allow credit-building;</a:t>
            </a:r>
          </a:p>
          <a:p>
            <a:pPr marL="781031" lvl="1" indent="-380990">
              <a:defRPr/>
            </a:pPr>
            <a:r>
              <a:rPr lang="en-US" sz="2000" dirty="0"/>
              <a:t>Plastic Debit Cards and Stored Value/Prepaid Cards do not enable credit building;</a:t>
            </a:r>
          </a:p>
          <a:p>
            <a:pPr marL="781031" lvl="1" indent="-380990">
              <a:defRPr/>
            </a:pPr>
            <a:r>
              <a:rPr lang="en-US" sz="2000" dirty="0"/>
              <a:t>For FICO scores, keep outstanding balances below 30% of the credit limit.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6477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Installment Debt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378247"/>
            <a:ext cx="8623934" cy="527180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Consumer Installment Debt: allows you to purchase goods and services now, and pay back over a fixed number of installments, thus “installment debt.”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Examples: Student loans – 10 years, car loans – five years;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Have the same payment for the life of the loan;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Have a percentage rate, fees, terms;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May have other benefits: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In a FICO score, longer-term installment debt, paid on time will raise your score.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Mortgage Loans: for the purchase of a home/real estate.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Very important in FICO Score and high scores are a requirement for financing.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Banks, credit unions and government lenders rely on credit scoring;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Stable employment and income are often required to attain a mortgage loan.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7774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Smart Alternatives to Borrowing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Savings — emergency funds, vacation, gifts, specific small purchases, ABLE account</a:t>
            </a:r>
          </a:p>
          <a:p>
            <a:r>
              <a:rPr lang="en-US" dirty="0"/>
              <a:t>Pay yourself first and save automatically at payday</a:t>
            </a:r>
          </a:p>
          <a:p>
            <a:r>
              <a:rPr lang="en-US" dirty="0"/>
              <a:t>Layaway — specific stores will hold your purchase and enable you to pay for it over time</a:t>
            </a:r>
          </a:p>
          <a:p>
            <a:r>
              <a:rPr lang="en-US" dirty="0"/>
              <a:t>Holiday purchases</a:t>
            </a:r>
          </a:p>
          <a:p>
            <a:r>
              <a:rPr lang="en-US" dirty="0"/>
              <a:t>Watch for fees, terms of the agreement and what happens if you don’t meet the terms</a:t>
            </a:r>
          </a:p>
          <a:p>
            <a:r>
              <a:rPr lang="en-US" dirty="0"/>
              <a:t>90 Days same as cash — ask about terms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4356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Predatory Lending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3" y="1957588"/>
            <a:ext cx="8217948" cy="4463089"/>
          </a:xfrm>
        </p:spPr>
        <p:txBody>
          <a:bodyPr/>
          <a:lstStyle/>
          <a:p>
            <a:pPr>
              <a:defRPr/>
            </a:pPr>
            <a:r>
              <a:rPr lang="en-US" dirty="0"/>
              <a:t>Costly alternatives to traditional borrowing — frequently cost you much more</a:t>
            </a:r>
          </a:p>
          <a:p>
            <a:pPr>
              <a:defRPr/>
            </a:pPr>
            <a:r>
              <a:rPr lang="en-US" dirty="0"/>
              <a:t>Rent to Own — installment purchase with a high interest rate and high fees</a:t>
            </a:r>
          </a:p>
          <a:p>
            <a:pPr>
              <a:defRPr/>
            </a:pPr>
            <a:r>
              <a:rPr lang="en-US" dirty="0"/>
              <a:t>Buy here/pay here — often car purchasing; careful of trade-in and repossession arrangements</a:t>
            </a:r>
          </a:p>
          <a:p>
            <a:pPr>
              <a:defRPr/>
            </a:pPr>
            <a:r>
              <a:rPr lang="en-US" dirty="0"/>
              <a:t>Predatory loans terms and conditions — critically important; may be regulated by other states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4326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Laws That Protect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944710"/>
            <a:ext cx="8623935" cy="4475968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Credit Protections</a:t>
            </a:r>
          </a:p>
          <a:p>
            <a:pPr marL="0" indent="0">
              <a:buNone/>
            </a:pPr>
            <a:r>
              <a:rPr lang="en-US" b="1" dirty="0"/>
              <a:t>Credit Card Accountability, Responsibility and Disclosure Act (CCARD Act): </a:t>
            </a:r>
            <a:r>
              <a:rPr lang="en-US" dirty="0"/>
              <a:t>prohibits a lender from extending credit to a borrower under the age of 21 unless the borrower can show that he or she can afford to repay the debt or the borrower has a co-signer, along with other protections</a:t>
            </a:r>
          </a:p>
          <a:p>
            <a:pPr marL="0" indent="0">
              <a:buNone/>
            </a:pPr>
            <a:r>
              <a:rPr lang="en-US" b="1" dirty="0"/>
              <a:t>Equal Credit Opportunity Act</a:t>
            </a:r>
            <a:r>
              <a:rPr lang="en-US" dirty="0"/>
              <a:t>: lender may not discriminate based on factors unrelated to the individual borrower’s creditworthiness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3100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Laws That Protect Your Credit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803042"/>
            <a:ext cx="8623935" cy="4617636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Credit Protections</a:t>
            </a:r>
          </a:p>
          <a:p>
            <a:pPr marL="0" indent="0">
              <a:buNone/>
            </a:pPr>
            <a:r>
              <a:rPr lang="en-US" b="1" dirty="0"/>
              <a:t>Truth in Lending Act</a:t>
            </a:r>
            <a:r>
              <a:rPr lang="en-US" dirty="0"/>
              <a:t>: requires lenders to disclose interest rates in terms of an annual percentage rate (APR)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520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790162"/>
            <a:ext cx="8623935" cy="4630515"/>
          </a:xfrm>
        </p:spPr>
        <p:txBody>
          <a:bodyPr/>
          <a:lstStyle/>
          <a:p>
            <a:r>
              <a:rPr lang="en-US" dirty="0"/>
              <a:t>Today we will focus on credit.</a:t>
            </a:r>
          </a:p>
          <a:p>
            <a:r>
              <a:rPr lang="en-US" dirty="0"/>
              <a:t>We will look at the various ways that our credit profile is used in everyday life.</a:t>
            </a:r>
          </a:p>
          <a:p>
            <a:r>
              <a:rPr lang="en-US" dirty="0"/>
              <a:t>We will cover credit scores and credit reports, including what makes up a credit score and the benefits of good credit.</a:t>
            </a:r>
          </a:p>
          <a:p>
            <a:r>
              <a:rPr lang="en-US" dirty="0"/>
              <a:t>Finally, we will examine debt and how we can avoid lending and collection scams.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1926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Laws That Protect Your Credit Reporting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931830"/>
            <a:ext cx="8623935" cy="4488847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Credit Reporting</a:t>
            </a:r>
          </a:p>
          <a:p>
            <a:pPr marL="0" indent="0">
              <a:buNone/>
            </a:pPr>
            <a:r>
              <a:rPr lang="en-US" b="1" dirty="0"/>
              <a:t>Fair Credit Reporting Act</a:t>
            </a:r>
            <a:r>
              <a:rPr lang="en-US" dirty="0"/>
              <a:t>: Ensure accuracy, fairness and privacy of information filed with credit bureaus.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One-page Summary of Rights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7660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Laws That Protect You in Collections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2009104"/>
            <a:ext cx="8623935" cy="4411574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Debt Collection</a:t>
            </a:r>
          </a:p>
          <a:p>
            <a:pPr marL="0" indent="0">
              <a:buNone/>
            </a:pPr>
            <a:r>
              <a:rPr lang="en-US" b="1" dirty="0"/>
              <a:t>Fair Debt Collection Practices Act</a:t>
            </a:r>
            <a:r>
              <a:rPr lang="en-US" dirty="0"/>
              <a:t>: protects consumers from predatory and unfair debt collection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Get the latest from the Consumer Financial Protection Bureau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4239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How To Establish Credit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906072"/>
            <a:ext cx="8623935" cy="451460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</a:t>
            </a:r>
            <a:r>
              <a:rPr lang="en-US" b="1" dirty="0"/>
              <a:t>Secured Credit Card </a:t>
            </a:r>
            <a:r>
              <a:rPr lang="en-US" dirty="0"/>
              <a:t>is a type of credit card that is backed by a savings account used as collateral on the credit available with the card. Money is deposited and held in the account backing the card.</a:t>
            </a:r>
          </a:p>
          <a:p>
            <a:pPr marL="0" indent="0">
              <a:buNone/>
            </a:pPr>
            <a:r>
              <a:rPr lang="en-US" dirty="0"/>
              <a:t>Secured Credit Card Resources:</a:t>
            </a:r>
          </a:p>
          <a:p>
            <a:r>
              <a:rPr lang="en-US" dirty="0"/>
              <a:t>Credit Builders Alliance: “Pros &amp; Cons of Obtaining a Secured Credit Card as a Credit Building Tool”</a:t>
            </a:r>
          </a:p>
          <a:p>
            <a:r>
              <a:rPr lang="en-US" dirty="0">
                <a:hlinkClick r:id="rId2"/>
              </a:rPr>
              <a:t>Nerd Wallet lists secured credit cards and compares features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0641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Avoid Scams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841678"/>
            <a:ext cx="8623935" cy="4578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hlinkClick r:id="rId2"/>
              </a:rPr>
              <a:t>Illinois Attorney General (IllinoisAttorneyGeneral.gov)</a:t>
            </a:r>
            <a:r>
              <a:rPr lang="en-US" dirty="0"/>
              <a:t> and </a:t>
            </a:r>
            <a:r>
              <a:rPr lang="en-US" dirty="0">
                <a:hlinkClick r:id="rId3"/>
              </a:rPr>
              <a:t>the Better Business Bureau (bbb.org)</a:t>
            </a:r>
            <a:r>
              <a:rPr lang="en-US" dirty="0"/>
              <a:t> has information on the newest consumer scams.</a:t>
            </a:r>
          </a:p>
          <a:p>
            <a:r>
              <a:rPr lang="en-US" dirty="0"/>
              <a:t>Illinois Attorney General’s Website</a:t>
            </a:r>
          </a:p>
          <a:p>
            <a:pPr lvl="1"/>
            <a:r>
              <a:rPr lang="en-US" sz="2000" dirty="0"/>
              <a:t>Click on Protecting Consumers</a:t>
            </a:r>
          </a:p>
          <a:p>
            <a:r>
              <a:rPr lang="en-US" dirty="0"/>
              <a:t>Better Business Bureau Website</a:t>
            </a:r>
          </a:p>
          <a:p>
            <a:pPr lvl="1"/>
            <a:r>
              <a:rPr lang="en-US" sz="2000" dirty="0"/>
              <a:t>Click on Get Consumer Help</a:t>
            </a:r>
          </a:p>
          <a:p>
            <a:pPr lvl="1"/>
            <a:r>
              <a:rPr lang="en-US" sz="2000" dirty="0"/>
              <a:t>Scam Alerts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1167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032" y="636606"/>
            <a:ext cx="8623935" cy="656287"/>
          </a:xfrm>
        </p:spPr>
        <p:txBody>
          <a:bodyPr>
            <a:noAutofit/>
          </a:bodyPr>
          <a:lstStyle/>
          <a:p>
            <a:r>
              <a:rPr lang="en-US" dirty="0"/>
              <a:t>Scam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570384"/>
            <a:ext cx="8623935" cy="50622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200" i="1" dirty="0"/>
              <a:t>Erase bad credit or bankruptcies</a:t>
            </a:r>
          </a:p>
          <a:p>
            <a:r>
              <a:rPr lang="en-US" sz="2200" dirty="0"/>
              <a:t>No one can erase truthful information from credit reports</a:t>
            </a:r>
          </a:p>
          <a:p>
            <a:pPr marL="0" indent="0">
              <a:buNone/>
            </a:pPr>
            <a:r>
              <a:rPr lang="en-US" sz="2200" i="1" dirty="0"/>
              <a:t>Fake Debt Collection:</a:t>
            </a:r>
          </a:p>
          <a:p>
            <a:r>
              <a:rPr lang="en-US" sz="2200" dirty="0"/>
              <a:t>Phone call to a consumer to collect a fake debt</a:t>
            </a:r>
          </a:p>
          <a:p>
            <a:pPr marL="0" indent="0">
              <a:buNone/>
            </a:pPr>
            <a:r>
              <a:rPr lang="en-US" sz="2200" i="1" dirty="0"/>
              <a:t>Hints:</a:t>
            </a:r>
          </a:p>
          <a:p>
            <a:r>
              <a:rPr lang="en-US" sz="2200" dirty="0"/>
              <a:t>Caller requests a payment TODAY!!!</a:t>
            </a:r>
          </a:p>
          <a:p>
            <a:r>
              <a:rPr lang="en-US" sz="2200" dirty="0"/>
              <a:t>Caller refuses to provide a physical address</a:t>
            </a:r>
          </a:p>
          <a:p>
            <a:pPr marL="0" indent="0">
              <a:buNone/>
            </a:pPr>
            <a:r>
              <a:rPr lang="en-US" sz="2200" i="1" dirty="0"/>
              <a:t>Tips:</a:t>
            </a:r>
          </a:p>
          <a:p>
            <a:r>
              <a:rPr lang="en-US" sz="2200" dirty="0"/>
              <a:t>Do not provide any information or payments — make payments through the normal channels.</a:t>
            </a:r>
          </a:p>
          <a:p>
            <a:r>
              <a:rPr lang="en-US" sz="2200" dirty="0"/>
              <a:t>Do a Google search of the caller’s phone number</a:t>
            </a:r>
          </a:p>
          <a:p>
            <a:r>
              <a:rPr lang="en-US" sz="2200" dirty="0"/>
              <a:t>Contact the original lender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7686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031" y="675244"/>
            <a:ext cx="8623935" cy="640080"/>
          </a:xfrm>
        </p:spPr>
        <p:txBody>
          <a:bodyPr>
            <a:noAutofit/>
          </a:bodyPr>
          <a:lstStyle/>
          <a:p>
            <a:r>
              <a:rPr lang="en-US" dirty="0"/>
              <a:t>File a Complaint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File a complaint if you have been victimized.</a:t>
            </a:r>
          </a:p>
          <a:p>
            <a:pPr marL="260350" indent="-260350"/>
            <a:r>
              <a:rPr lang="en-US" dirty="0"/>
              <a:t>Illinois Attorney General </a:t>
            </a:r>
            <a:r>
              <a:rPr lang="en-US" dirty="0">
                <a:hlinkClick r:id="rId2"/>
              </a:rPr>
              <a:t>IllinoisAttorneyGeneral.gov</a:t>
            </a:r>
            <a:endParaRPr lang="en-US" dirty="0"/>
          </a:p>
          <a:p>
            <a:pPr marL="603250" lvl="1" indent="-260350"/>
            <a:r>
              <a:rPr lang="en-US" sz="2000" dirty="0">
                <a:hlinkClick r:id="rId3"/>
              </a:rPr>
              <a:t>Online submission form</a:t>
            </a:r>
            <a:endParaRPr lang="en-US" sz="2000" dirty="0"/>
          </a:p>
          <a:p>
            <a:pPr marL="241300" lvl="2" indent="-228600">
              <a:buSzPct val="145000"/>
              <a:buFont typeface="Arial" charset="0"/>
              <a:buChar char="•"/>
            </a:pPr>
            <a:r>
              <a:rPr lang="en-US" sz="2000" dirty="0"/>
              <a:t>Federal Trade Commission</a:t>
            </a:r>
          </a:p>
          <a:p>
            <a:pPr marL="640715" lvl="3" indent="-285750">
              <a:buSzPct val="100000"/>
              <a:buFont typeface="Courier New" charset="0"/>
              <a:buChar char="o"/>
            </a:pPr>
            <a:r>
              <a:rPr lang="en-US" sz="2000" dirty="0"/>
              <a:t>Asks you to categorize your complaint and has </a:t>
            </a:r>
            <a:r>
              <a:rPr lang="en-US" sz="2000" dirty="0">
                <a:hlinkClick r:id="rId4"/>
              </a:rPr>
              <a:t>an online chat feature</a:t>
            </a:r>
            <a:endParaRPr lang="en-US" sz="2000" dirty="0"/>
          </a:p>
          <a:p>
            <a:pPr marL="298450" lvl="1" indent="-285750">
              <a:buClr>
                <a:srgbClr val="575759"/>
              </a:buClr>
              <a:buSzPct val="145000"/>
              <a:buFont typeface="Arial" charset="0"/>
              <a:buChar char="•"/>
            </a:pPr>
            <a:r>
              <a:rPr lang="en-US" sz="2000" dirty="0"/>
              <a:t>Consumer Financial Protection Bureau</a:t>
            </a:r>
          </a:p>
          <a:p>
            <a:pPr marL="641350" lvl="2" indent="-285750">
              <a:buClr>
                <a:srgbClr val="20BDDB"/>
              </a:buClr>
              <a:buSzPct val="100000"/>
              <a:buFont typeface="Courier New" charset="0"/>
              <a:buChar char="o"/>
            </a:pPr>
            <a:r>
              <a:rPr lang="en-US" sz="2000" dirty="0">
                <a:hlinkClick r:id="rId5"/>
              </a:rPr>
              <a:t>ConsumerFinance.gov/Complaint</a:t>
            </a:r>
            <a:endParaRPr lang="en-US" sz="2000" dirty="0"/>
          </a:p>
          <a:p>
            <a:pPr marL="298450" lvl="1" indent="-285750">
              <a:buClr>
                <a:srgbClr val="575759"/>
              </a:buClr>
              <a:buSzPct val="145000"/>
              <a:buFont typeface="Arial" charset="0"/>
              <a:buChar char="•"/>
            </a:pPr>
            <a:r>
              <a:rPr lang="en-US" sz="2000" dirty="0"/>
              <a:t>Local Law Enforcement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23387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Order your free credit reports from </a:t>
            </a:r>
            <a:r>
              <a:rPr lang="en-US" dirty="0">
                <a:hlinkClick r:id="rId2"/>
              </a:rPr>
              <a:t>AnnualCreditReport.com</a:t>
            </a:r>
            <a:endParaRPr lang="en-US" dirty="0"/>
          </a:p>
          <a:p>
            <a:r>
              <a:rPr lang="en-US" dirty="0"/>
              <a:t>Check your report for errors</a:t>
            </a:r>
          </a:p>
          <a:p>
            <a:r>
              <a:rPr lang="en-US" dirty="0"/>
              <a:t>Contact any lenders as necessary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1419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ahoma"/>
                <a:ea typeface="Tahoma"/>
                <a:cs typeface="Tahoma"/>
              </a:rPr>
              <a:t>Meet William - from no credit to buying a car on his own</a:t>
            </a:r>
            <a:endParaRPr lang="en-US" dirty="0"/>
          </a:p>
        </p:txBody>
      </p:sp>
      <p:pic>
        <p:nvPicPr>
          <p:cNvPr id="5" name="Online Media 4" title="Faces of Financial Wellness: William">
            <a:hlinkClick r:id="" action="ppaction://media"/>
            <a:extLst>
              <a:ext uri="{FF2B5EF4-FFF2-40B4-BE49-F238E27FC236}">
                <a16:creationId xmlns:a16="http://schemas.microsoft.com/office/drawing/2014/main" id="{20EAFA13-47DB-1A33-111C-9871754F286D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58763" y="1570038"/>
            <a:ext cx="8585200" cy="48514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9827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pic>
        <p:nvPicPr>
          <p:cNvPr id="6" name="Picture 5" descr="Question mark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3248" y="2531577"/>
            <a:ext cx="2857500" cy="28575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14558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and 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880314"/>
            <a:ext cx="8623935" cy="4540363"/>
          </a:xfrm>
        </p:spPr>
        <p:txBody>
          <a:bodyPr/>
          <a:lstStyle/>
          <a:p>
            <a:pPr marL="400050" indent="-400050" algn="ctr">
              <a:lnSpc>
                <a:spcPct val="100000"/>
              </a:lnSpc>
              <a:buNone/>
            </a:pPr>
            <a:r>
              <a:rPr lang="en-US" b="1" dirty="0"/>
              <a:t>Don’t Forget!</a:t>
            </a:r>
          </a:p>
          <a:p>
            <a:pPr marL="400050" indent="-400050" algn="ctr">
              <a:lnSpc>
                <a:spcPct val="100000"/>
              </a:lnSpc>
              <a:buNone/>
            </a:pPr>
            <a:r>
              <a:rPr lang="en-US" dirty="0"/>
              <a:t>Complete and turn in your evaluation and post-test.</a:t>
            </a:r>
          </a:p>
          <a:p>
            <a:pPr marL="400050" indent="-400050" algn="ctr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dirty="0"/>
              <a:t>Congratulations on completing your first steps towards improving YOUR financial wellness.</a:t>
            </a:r>
          </a:p>
          <a:p>
            <a:pPr marL="400050" indent="-400050" algn="ctr">
              <a:lnSpc>
                <a:spcPct val="100000"/>
              </a:lnSpc>
              <a:buNone/>
            </a:pPr>
            <a:r>
              <a:rPr lang="en-US" dirty="0"/>
              <a:t>Thank YOU!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69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751526"/>
            <a:ext cx="8623935" cy="4669151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dirty="0"/>
              <a:t>We are going to start with a question for the group:</a:t>
            </a:r>
          </a:p>
          <a:p>
            <a:pPr marL="0" indent="0" algn="ctr">
              <a:spcAft>
                <a:spcPts val="3000"/>
              </a:spcAft>
              <a:buNone/>
              <a:defRPr/>
            </a:pPr>
            <a:r>
              <a:rPr lang="en-US" dirty="0"/>
              <a:t>True or False?</a:t>
            </a:r>
          </a:p>
          <a:p>
            <a:pPr marL="0" indent="0" algn="ctr">
              <a:spcAft>
                <a:spcPts val="3000"/>
              </a:spcAft>
              <a:buNone/>
              <a:defRPr/>
            </a:pPr>
            <a:r>
              <a:rPr lang="en-US" dirty="0"/>
              <a:t>A credit score is only important when I borrow money.</a:t>
            </a:r>
          </a:p>
          <a:p>
            <a:pPr marL="0" indent="0" algn="ctr">
              <a:buNone/>
              <a:defRPr/>
            </a:pPr>
            <a:r>
              <a:rPr lang="en-US" dirty="0"/>
              <a:t>Discussion: Tell us why you answered the way you did.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261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Answer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answer is False — credit is important for everyone, including people with disabilities, and a credit score is only one part of our credit profile.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931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Overview, Purpose and Expected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803042"/>
            <a:ext cx="8623935" cy="4617636"/>
          </a:xfrm>
        </p:spPr>
        <p:txBody>
          <a:bodyPr/>
          <a:lstStyle/>
          <a:p>
            <a:pPr>
              <a:defRPr/>
            </a:pPr>
            <a:r>
              <a:rPr lang="en-US" dirty="0"/>
              <a:t>Why is credit important?</a:t>
            </a:r>
          </a:p>
          <a:p>
            <a:pPr>
              <a:defRPr/>
            </a:pPr>
            <a:r>
              <a:rPr lang="en-US" dirty="0"/>
              <a:t>Why do people with disabilities need credit?</a:t>
            </a:r>
          </a:p>
          <a:p>
            <a:pPr>
              <a:defRPr/>
            </a:pPr>
            <a:r>
              <a:rPr lang="en-US" dirty="0"/>
              <a:t>Credit affects your life, in addition to when you borrow money.</a:t>
            </a:r>
          </a:p>
          <a:p>
            <a:pPr>
              <a:defRPr/>
            </a:pPr>
            <a:r>
              <a:rPr lang="en-US" dirty="0"/>
              <a:t>How do I establish credit?</a:t>
            </a:r>
          </a:p>
          <a:p>
            <a:pPr>
              <a:defRPr/>
            </a:pPr>
            <a:r>
              <a:rPr lang="en-US" dirty="0"/>
              <a:t>Your credit profile: credit report and credit score basics.</a:t>
            </a:r>
          </a:p>
          <a:p>
            <a:pPr>
              <a:defRPr/>
            </a:pPr>
            <a:r>
              <a:rPr lang="en-US" dirty="0"/>
              <a:t>What do you do when bill collectors call, or notices come in the mail?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513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Credit?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Credit: our ability to borrow money now and pay it back later</a:t>
            </a:r>
          </a:p>
          <a:p>
            <a:r>
              <a:rPr lang="en-US" dirty="0"/>
              <a:t>Our credit profile is created over our lifespan</a:t>
            </a:r>
          </a:p>
          <a:p>
            <a:r>
              <a:rPr lang="en-US" dirty="0"/>
              <a:t>Credit report — accompanying information</a:t>
            </a:r>
          </a:p>
          <a:p>
            <a:r>
              <a:rPr lang="en-US" dirty="0"/>
              <a:t>Credit score — point-in-time snapshot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464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The Four 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906072"/>
            <a:ext cx="8623935" cy="4514605"/>
          </a:xfrm>
        </p:spPr>
        <p:txBody>
          <a:bodyPr/>
          <a:lstStyle/>
          <a:p>
            <a:r>
              <a:rPr lang="en-US" dirty="0"/>
              <a:t>Financial institutions refer to the four C’s of credit:</a:t>
            </a:r>
          </a:p>
          <a:p>
            <a:pPr lvl="1"/>
            <a:r>
              <a:rPr lang="en-US" sz="2000" dirty="0"/>
              <a:t>Capacity: present and future ability to meet your payments</a:t>
            </a:r>
          </a:p>
          <a:p>
            <a:pPr lvl="1"/>
            <a:r>
              <a:rPr lang="en-US" sz="2000" dirty="0"/>
              <a:t>Capital: value of your assets and net worth</a:t>
            </a:r>
          </a:p>
          <a:p>
            <a:pPr lvl="1"/>
            <a:r>
              <a:rPr lang="en-US" sz="2000" dirty="0"/>
              <a:t>Character: how you have paid your bills in the past</a:t>
            </a:r>
          </a:p>
          <a:p>
            <a:pPr lvl="1"/>
            <a:r>
              <a:rPr lang="en-US" sz="2000" dirty="0"/>
              <a:t>Collateral: property or assets used to secure the loan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143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Why Does Credit Matter?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815920"/>
            <a:ext cx="8623935" cy="4604757"/>
          </a:xfrm>
        </p:spPr>
        <p:txBody>
          <a:bodyPr/>
          <a:lstStyle/>
          <a:p>
            <a:pPr>
              <a:defRPr/>
            </a:pPr>
            <a:r>
              <a:rPr lang="en-US" dirty="0"/>
              <a:t>Credit is used for a variety of life purposes:</a:t>
            </a:r>
          </a:p>
          <a:p>
            <a:pPr lvl="1">
              <a:defRPr/>
            </a:pPr>
            <a:r>
              <a:rPr lang="en-US" dirty="0"/>
              <a:t>Employment</a:t>
            </a:r>
          </a:p>
          <a:p>
            <a:pPr lvl="1">
              <a:defRPr/>
            </a:pPr>
            <a:r>
              <a:rPr lang="en-US" dirty="0"/>
              <a:t>Insurance policies</a:t>
            </a:r>
          </a:p>
          <a:p>
            <a:pPr lvl="1">
              <a:defRPr/>
            </a:pPr>
            <a:r>
              <a:rPr lang="en-US" dirty="0"/>
              <a:t>Renting apartments</a:t>
            </a:r>
          </a:p>
          <a:p>
            <a:pPr lvl="1">
              <a:defRPr/>
            </a:pPr>
            <a:r>
              <a:rPr lang="en-US" dirty="0"/>
              <a:t>Utilities: water, power, phone/internet</a:t>
            </a:r>
          </a:p>
          <a:p>
            <a:pPr lvl="1">
              <a:defRPr/>
            </a:pPr>
            <a:r>
              <a:rPr lang="en-US" dirty="0"/>
              <a:t>Emergencies</a:t>
            </a:r>
          </a:p>
          <a:p>
            <a:pPr lvl="1">
              <a:defRPr/>
            </a:pPr>
            <a:r>
              <a:rPr lang="en-US" dirty="0"/>
              <a:t>Convenience</a:t>
            </a:r>
          </a:p>
          <a:p>
            <a:pPr lvl="1">
              <a:defRPr/>
            </a:pPr>
            <a:r>
              <a:rPr lang="en-US" dirty="0"/>
              <a:t>Large purchases — cars and homes</a:t>
            </a:r>
          </a:p>
          <a:p>
            <a:pPr lvl="1">
              <a:defRPr/>
            </a:pPr>
            <a:r>
              <a:rPr lang="en-US" dirty="0"/>
              <a:t>Borrowing at a reasonable rate of interest</a:t>
            </a:r>
          </a:p>
          <a:p>
            <a:pPr lvl="1">
              <a:defRPr/>
            </a:pPr>
            <a:r>
              <a:rPr lang="en-US" dirty="0"/>
              <a:t>Purchasing assistive technology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97325"/>
      </p:ext>
    </p:extLst>
  </p:cSld>
  <p:clrMapOvr>
    <a:masterClrMapping/>
  </p:clrMapOvr>
</p:sld>
</file>

<file path=ppt/theme/theme1.xml><?xml version="1.0" encoding="utf-8"?>
<a:theme xmlns:a="http://schemas.openxmlformats.org/drawingml/2006/main" name="NDI Template">
  <a:themeElements>
    <a:clrScheme name="NDI">
      <a:dk1>
        <a:srgbClr val="000000"/>
      </a:dk1>
      <a:lt1>
        <a:srgbClr val="FFFFFF"/>
      </a:lt1>
      <a:dk2>
        <a:srgbClr val="1A4988"/>
      </a:dk2>
      <a:lt2>
        <a:srgbClr val="E7E6E6"/>
      </a:lt2>
      <a:accent1>
        <a:srgbClr val="1A4988"/>
      </a:accent1>
      <a:accent2>
        <a:srgbClr val="000000"/>
      </a:accent2>
      <a:accent3>
        <a:srgbClr val="A5A5A5"/>
      </a:accent3>
      <a:accent4>
        <a:srgbClr val="5E5E5E"/>
      </a:accent4>
      <a:accent5>
        <a:srgbClr val="5B9BD5"/>
      </a:accent5>
      <a:accent6>
        <a:srgbClr val="70AD47"/>
      </a:accent6>
      <a:hlink>
        <a:srgbClr val="0563C1"/>
      </a:hlink>
      <a:folHlink>
        <a:srgbClr val="919191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4F1196A0-BB28-4D43-ACB3-A09AC8588732}" vid="{33C8CF3B-63B9-D84F-ADCF-FB3A09D2D9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418BFEAA4BBD46A3F28CED4404A8EA" ma:contentTypeVersion="15" ma:contentTypeDescription="Create a new document." ma:contentTypeScope="" ma:versionID="762b0b11cad92e0507f3f0f341962690">
  <xsd:schema xmlns:xsd="http://www.w3.org/2001/XMLSchema" xmlns:xs="http://www.w3.org/2001/XMLSchema" xmlns:p="http://schemas.microsoft.com/office/2006/metadata/properties" xmlns:ns2="08d52da6-00fe-4aa5-8048-3fb7bf867981" xmlns:ns3="cfedde83-a939-42c9-aa4b-af366a3070be" targetNamespace="http://schemas.microsoft.com/office/2006/metadata/properties" ma:root="true" ma:fieldsID="5aadec58a6fd2d2bdc5002e725b8b7b7" ns2:_="" ns3:_="">
    <xsd:import namespace="08d52da6-00fe-4aa5-8048-3fb7bf867981"/>
    <xsd:import namespace="cfedde83-a939-42c9-aa4b-af366a3070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2da6-00fe-4aa5-8048-3fb7bf8679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59ba972-e7e9-4f28-b997-864bd290e72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edde83-a939-42c9-aa4b-af366a3070be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54a752b1-dad8-4a03-b70b-ebaa2d51fdc9}" ma:internalName="TaxCatchAll" ma:showField="CatchAllData" ma:web="cfedde83-a939-42c9-aa4b-af366a3070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8d52da6-00fe-4aa5-8048-3fb7bf867981">
      <Terms xmlns="http://schemas.microsoft.com/office/infopath/2007/PartnerControls"/>
    </lcf76f155ced4ddcb4097134ff3c332f>
    <TaxCatchAll xmlns="cfedde83-a939-42c9-aa4b-af366a3070be" xsi:nil="true"/>
  </documentManagement>
</p:properties>
</file>

<file path=customXml/itemProps1.xml><?xml version="1.0" encoding="utf-8"?>
<ds:datastoreItem xmlns:ds="http://schemas.openxmlformats.org/officeDocument/2006/customXml" ds:itemID="{05EE781A-142E-422B-A8CF-7F9C34F80E7A}"/>
</file>

<file path=customXml/itemProps2.xml><?xml version="1.0" encoding="utf-8"?>
<ds:datastoreItem xmlns:ds="http://schemas.openxmlformats.org/officeDocument/2006/customXml" ds:itemID="{289D3462-EB24-42EB-A4BE-1A15271629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9B21CC1-630F-4E0D-9439-128EF8F56C4D}">
  <ds:schemaRefs>
    <ds:schemaRef ds:uri="cfedde83-a939-42c9-aa4b-af366a3070be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08d52da6-00fe-4aa5-8048-3fb7bf867981"/>
    <ds:schemaRef ds:uri="http://purl.org/dc/terms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2019 NDI Template - Wide_CN</Template>
  <TotalTime>3263</TotalTime>
  <Words>1815</Words>
  <Application>Microsoft Office PowerPoint</Application>
  <PresentationFormat>On-screen Show (4:3)</PresentationFormat>
  <Paragraphs>242</Paragraphs>
  <Slides>39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9" baseType="lpstr">
      <vt:lpstr>Arial</vt:lpstr>
      <vt:lpstr>Arial Rounded MT Bold</vt:lpstr>
      <vt:lpstr>Calibri</vt:lpstr>
      <vt:lpstr>Courier New</vt:lpstr>
      <vt:lpstr>Franklin Gothic Book</vt:lpstr>
      <vt:lpstr>Tahoma</vt:lpstr>
      <vt:lpstr>Times New Roman</vt:lpstr>
      <vt:lpstr>Warnock Pro</vt:lpstr>
      <vt:lpstr>Wingdings</vt:lpstr>
      <vt:lpstr>NDI Template</vt:lpstr>
      <vt:lpstr>Module 4: Credit Matters</vt:lpstr>
      <vt:lpstr>Welcome &amp; Housekeeping</vt:lpstr>
      <vt:lpstr>Agenda</vt:lpstr>
      <vt:lpstr>Activity</vt:lpstr>
      <vt:lpstr>Answer</vt:lpstr>
      <vt:lpstr>Overview, Purpose and Expected Outcomes</vt:lpstr>
      <vt:lpstr>What Is Credit?</vt:lpstr>
      <vt:lpstr>The Four Cs</vt:lpstr>
      <vt:lpstr>Why Does Credit Matter?</vt:lpstr>
      <vt:lpstr>Video</vt:lpstr>
      <vt:lpstr>Question #1</vt:lpstr>
      <vt:lpstr>Question #1 (Continued)</vt:lpstr>
      <vt:lpstr>Question #2</vt:lpstr>
      <vt:lpstr>Question #2 (Continued)</vt:lpstr>
      <vt:lpstr>Credit Scores and Credit Reports</vt:lpstr>
      <vt:lpstr>How Is the Score Figured Out?</vt:lpstr>
      <vt:lpstr>Free Credit Scores</vt:lpstr>
      <vt:lpstr>How to Improve Your Score</vt:lpstr>
      <vt:lpstr>Credit Reports</vt:lpstr>
      <vt:lpstr>Question #3 (Continued)</vt:lpstr>
      <vt:lpstr>Credit Reports (Continued)</vt:lpstr>
      <vt:lpstr>Credit Reports Include</vt:lpstr>
      <vt:lpstr>Different Types of Debt</vt:lpstr>
      <vt:lpstr>Revolving Debt</vt:lpstr>
      <vt:lpstr>Installment Debt</vt:lpstr>
      <vt:lpstr>Smart Alternatives to Borrowing</vt:lpstr>
      <vt:lpstr>Predatory Lending</vt:lpstr>
      <vt:lpstr>Laws That Protect You</vt:lpstr>
      <vt:lpstr>Laws That Protect Your Credit</vt:lpstr>
      <vt:lpstr>Laws That Protect Your Credit Reporting</vt:lpstr>
      <vt:lpstr>Laws That Protect You in Collections</vt:lpstr>
      <vt:lpstr>How To Establish Credit</vt:lpstr>
      <vt:lpstr>Avoid Scams</vt:lpstr>
      <vt:lpstr>Scam Examples</vt:lpstr>
      <vt:lpstr>File a Complaint</vt:lpstr>
      <vt:lpstr>Homework</vt:lpstr>
      <vt:lpstr>Meet William - from no credit to buying a car on his own</vt:lpstr>
      <vt:lpstr>Questions</vt:lpstr>
      <vt:lpstr>Evaluation and Closing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4: Credit Matters</dc:title>
  <dc:creator>National Disability Institute</dc:creator>
  <cp:keywords>People with Disabilities</cp:keywords>
  <cp:lastModifiedBy>Al Milioto</cp:lastModifiedBy>
  <cp:revision>103</cp:revision>
  <dcterms:created xsi:type="dcterms:W3CDTF">2019-01-10T23:31:07Z</dcterms:created>
  <dcterms:modified xsi:type="dcterms:W3CDTF">2024-07-08T20:20:47Z</dcterms:modified>
  <cp:category>Financial Wellness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0x010100EA418BFEAA4BBD46A3F28CED4404A8EA</vt:lpwstr>
  </property>
  <property fmtid="{D5CDD505-2E9C-101B-9397-08002B2CF9AE}" pid="3" name="_Level">
    <vt:i4>1</vt:i4>
  </property>
  <property fmtid="{D5CDD505-2E9C-101B-9397-08002B2CF9AE}" pid="4" name="MediaServiceImageTags">
    <vt:lpwstr/>
  </property>
</Properties>
</file>