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3.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4.xml" ContentType="application/vnd.openxmlformats-officedocument.presentationml.notesSlide+xml"/>
  <Override PartName="/ppt/tags/tag23.xml" ContentType="application/vnd.openxmlformats-officedocument.presentationml.tags+xml"/>
  <Override PartName="/ppt/notesSlides/notesSlide5.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6.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7.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8.xml" ContentType="application/vnd.openxmlformats-officedocument.presentationml.notesSlide+xml"/>
  <Override PartName="/ppt/tags/tag36.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9"/>
  </p:notesMasterIdLst>
  <p:sldIdLst>
    <p:sldId id="256" r:id="rId5"/>
    <p:sldId id="332" r:id="rId6"/>
    <p:sldId id="304" r:id="rId7"/>
    <p:sldId id="333" r:id="rId8"/>
    <p:sldId id="305" r:id="rId9"/>
    <p:sldId id="334" r:id="rId10"/>
    <p:sldId id="335" r:id="rId11"/>
    <p:sldId id="306" r:id="rId12"/>
    <p:sldId id="307" r:id="rId13"/>
    <p:sldId id="308" r:id="rId14"/>
    <p:sldId id="309" r:id="rId15"/>
    <p:sldId id="310" r:id="rId16"/>
    <p:sldId id="311" r:id="rId17"/>
    <p:sldId id="312" r:id="rId18"/>
    <p:sldId id="313" r:id="rId19"/>
    <p:sldId id="314" r:id="rId20"/>
    <p:sldId id="315" r:id="rId21"/>
    <p:sldId id="316" r:id="rId22"/>
    <p:sldId id="277" r:id="rId23"/>
    <p:sldId id="317" r:id="rId24"/>
    <p:sldId id="318" r:id="rId25"/>
    <p:sldId id="337" r:id="rId26"/>
    <p:sldId id="325" r:id="rId27"/>
    <p:sldId id="338" r:id="rId28"/>
    <p:sldId id="339" r:id="rId29"/>
    <p:sldId id="326" r:id="rId30"/>
    <p:sldId id="340" r:id="rId31"/>
    <p:sldId id="286" r:id="rId32"/>
    <p:sldId id="287" r:id="rId33"/>
    <p:sldId id="327" r:id="rId34"/>
    <p:sldId id="328" r:id="rId35"/>
    <p:sldId id="290" r:id="rId36"/>
    <p:sldId id="291" r:id="rId37"/>
    <p:sldId id="292" r:id="rId38"/>
    <p:sldId id="293" r:id="rId39"/>
    <p:sldId id="324" r:id="rId40"/>
    <p:sldId id="295" r:id="rId41"/>
    <p:sldId id="296" r:id="rId42"/>
    <p:sldId id="323" r:id="rId43"/>
    <p:sldId id="322" r:id="rId44"/>
    <p:sldId id="341" r:id="rId45"/>
    <p:sldId id="298" r:id="rId46"/>
    <p:sldId id="321" r:id="rId47"/>
    <p:sldId id="336" r:id="rId48"/>
  </p:sldIdLst>
  <p:sldSz cx="9144000" cy="6858000" type="screen4x3"/>
  <p:notesSz cx="6858000" cy="9144000"/>
  <p:custDataLst>
    <p:tags r:id="rId5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74448"/>
    <a:srgbClr val="20BDDB"/>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863680-CAC5-42AB-AEE7-A9273531AA81}" v="665" dt="2024-07-09T15:45:13.4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03" autoAdjust="0"/>
    <p:restoredTop sz="86467" autoAdjust="0"/>
  </p:normalViewPr>
  <p:slideViewPr>
    <p:cSldViewPr snapToGrid="0" snapToObjects="1">
      <p:cViewPr varScale="1">
        <p:scale>
          <a:sx n="96" d="100"/>
          <a:sy n="96" d="100"/>
        </p:scale>
        <p:origin x="444" y="105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802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tags" Target="tags/tag1.xml"/><Relationship Id="rId55"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 Milioto" userId="617140de-21b0-47c6-b708-67f94e1bef6d" providerId="ADAL" clId="{EF863680-CAC5-42AB-AEE7-A9273531AA81}"/>
    <pc:docChg chg="undo custSel addSld delSld modSld">
      <pc:chgData name="Al Milioto" userId="617140de-21b0-47c6-b708-67f94e1bef6d" providerId="ADAL" clId="{EF863680-CAC5-42AB-AEE7-A9273531AA81}" dt="2024-07-09T15:43:35.013" v="658" actId="20577"/>
      <pc:docMkLst>
        <pc:docMk/>
      </pc:docMkLst>
      <pc:sldChg chg="modSp mod">
        <pc:chgData name="Al Milioto" userId="617140de-21b0-47c6-b708-67f94e1bef6d" providerId="ADAL" clId="{EF863680-CAC5-42AB-AEE7-A9273531AA81}" dt="2024-07-09T14:58:32.237" v="2" actId="20577"/>
        <pc:sldMkLst>
          <pc:docMk/>
          <pc:sldMk cId="493312659" sldId="256"/>
        </pc:sldMkLst>
        <pc:spChg chg="mod">
          <ac:chgData name="Al Milioto" userId="617140de-21b0-47c6-b708-67f94e1bef6d" providerId="ADAL" clId="{EF863680-CAC5-42AB-AEE7-A9273531AA81}" dt="2024-07-09T14:58:32.237" v="2" actId="20577"/>
          <ac:spMkLst>
            <pc:docMk/>
            <pc:sldMk cId="493312659" sldId="256"/>
            <ac:spMk id="2" creationId="{00000000-0000-0000-0000-000000000000}"/>
          </ac:spMkLst>
        </pc:spChg>
      </pc:sldChg>
      <pc:sldChg chg="modSp">
        <pc:chgData name="Al Milioto" userId="617140de-21b0-47c6-b708-67f94e1bef6d" providerId="ADAL" clId="{EF863680-CAC5-42AB-AEE7-A9273531AA81}" dt="2024-07-09T15:16:52.454" v="161" actId="20577"/>
        <pc:sldMkLst>
          <pc:docMk/>
          <pc:sldMk cId="1353917186" sldId="277"/>
        </pc:sldMkLst>
        <pc:spChg chg="mod">
          <ac:chgData name="Al Milioto" userId="617140de-21b0-47c6-b708-67f94e1bef6d" providerId="ADAL" clId="{EF863680-CAC5-42AB-AEE7-A9273531AA81}" dt="2024-07-09T15:00:30.378" v="39" actId="20577"/>
          <ac:spMkLst>
            <pc:docMk/>
            <pc:sldMk cId="1353917186" sldId="277"/>
            <ac:spMk id="2" creationId="{00000000-0000-0000-0000-000000000000}"/>
          </ac:spMkLst>
        </pc:spChg>
        <pc:spChg chg="mod">
          <ac:chgData name="Al Milioto" userId="617140de-21b0-47c6-b708-67f94e1bef6d" providerId="ADAL" clId="{EF863680-CAC5-42AB-AEE7-A9273531AA81}" dt="2024-07-09T15:16:52.454" v="161" actId="20577"/>
          <ac:spMkLst>
            <pc:docMk/>
            <pc:sldMk cId="1353917186" sldId="277"/>
            <ac:spMk id="4" creationId="{00000000-0000-0000-0000-000000000000}"/>
          </ac:spMkLst>
        </pc:spChg>
      </pc:sldChg>
      <pc:sldChg chg="modSp">
        <pc:chgData name="Al Milioto" userId="617140de-21b0-47c6-b708-67f94e1bef6d" providerId="ADAL" clId="{EF863680-CAC5-42AB-AEE7-A9273531AA81}" dt="2024-07-09T15:26:06.521" v="248" actId="20577"/>
        <pc:sldMkLst>
          <pc:docMk/>
          <pc:sldMk cId="665519215" sldId="286"/>
        </pc:sldMkLst>
        <pc:spChg chg="mod">
          <ac:chgData name="Al Milioto" userId="617140de-21b0-47c6-b708-67f94e1bef6d" providerId="ADAL" clId="{EF863680-CAC5-42AB-AEE7-A9273531AA81}" dt="2024-07-09T15:01:03.533" v="51" actId="20577"/>
          <ac:spMkLst>
            <pc:docMk/>
            <pc:sldMk cId="665519215" sldId="286"/>
            <ac:spMk id="45058" creationId="{00000000-0000-0000-0000-000000000000}"/>
          </ac:spMkLst>
        </pc:spChg>
        <pc:spChg chg="mod">
          <ac:chgData name="Al Milioto" userId="617140de-21b0-47c6-b708-67f94e1bef6d" providerId="ADAL" clId="{EF863680-CAC5-42AB-AEE7-A9273531AA81}" dt="2024-07-09T15:26:06.521" v="248" actId="20577"/>
          <ac:spMkLst>
            <pc:docMk/>
            <pc:sldMk cId="665519215" sldId="286"/>
            <ac:spMk id="45059" creationId="{00000000-0000-0000-0000-000000000000}"/>
          </ac:spMkLst>
        </pc:spChg>
      </pc:sldChg>
      <pc:sldChg chg="modSp">
        <pc:chgData name="Al Milioto" userId="617140de-21b0-47c6-b708-67f94e1bef6d" providerId="ADAL" clId="{EF863680-CAC5-42AB-AEE7-A9273531AA81}" dt="2024-07-09T15:27:03.263" v="251" actId="20577"/>
        <pc:sldMkLst>
          <pc:docMk/>
          <pc:sldMk cId="1345707609" sldId="287"/>
        </pc:sldMkLst>
        <pc:spChg chg="mod">
          <ac:chgData name="Al Milioto" userId="617140de-21b0-47c6-b708-67f94e1bef6d" providerId="ADAL" clId="{EF863680-CAC5-42AB-AEE7-A9273531AA81}" dt="2024-07-09T15:01:09.029" v="52" actId="20577"/>
          <ac:spMkLst>
            <pc:docMk/>
            <pc:sldMk cId="1345707609" sldId="287"/>
            <ac:spMk id="45058" creationId="{00000000-0000-0000-0000-000000000000}"/>
          </ac:spMkLst>
        </pc:spChg>
        <pc:spChg chg="mod">
          <ac:chgData name="Al Milioto" userId="617140de-21b0-47c6-b708-67f94e1bef6d" providerId="ADAL" clId="{EF863680-CAC5-42AB-AEE7-A9273531AA81}" dt="2024-07-09T15:27:03.263" v="251" actId="20577"/>
          <ac:spMkLst>
            <pc:docMk/>
            <pc:sldMk cId="1345707609" sldId="287"/>
            <ac:spMk id="45059" creationId="{00000000-0000-0000-0000-000000000000}"/>
          </ac:spMkLst>
        </pc:spChg>
      </pc:sldChg>
      <pc:sldChg chg="modSp">
        <pc:chgData name="Al Milioto" userId="617140de-21b0-47c6-b708-67f94e1bef6d" providerId="ADAL" clId="{EF863680-CAC5-42AB-AEE7-A9273531AA81}" dt="2024-07-09T15:33:06.498" v="578" actId="20577"/>
        <pc:sldMkLst>
          <pc:docMk/>
          <pc:sldMk cId="2410896060" sldId="290"/>
        </pc:sldMkLst>
        <pc:spChg chg="mod">
          <ac:chgData name="Al Milioto" userId="617140de-21b0-47c6-b708-67f94e1bef6d" providerId="ADAL" clId="{EF863680-CAC5-42AB-AEE7-A9273531AA81}" dt="2024-07-09T15:33:06.498" v="578" actId="20577"/>
          <ac:spMkLst>
            <pc:docMk/>
            <pc:sldMk cId="2410896060" sldId="290"/>
            <ac:spMk id="3" creationId="{00000000-0000-0000-0000-000000000000}"/>
          </ac:spMkLst>
        </pc:spChg>
      </pc:sldChg>
      <pc:sldChg chg="modSp">
        <pc:chgData name="Al Milioto" userId="617140de-21b0-47c6-b708-67f94e1bef6d" providerId="ADAL" clId="{EF863680-CAC5-42AB-AEE7-A9273531AA81}" dt="2024-07-09T15:01:30.857" v="63" actId="20577"/>
        <pc:sldMkLst>
          <pc:docMk/>
          <pc:sldMk cId="1037760709" sldId="292"/>
        </pc:sldMkLst>
        <pc:spChg chg="mod">
          <ac:chgData name="Al Milioto" userId="617140de-21b0-47c6-b708-67f94e1bef6d" providerId="ADAL" clId="{EF863680-CAC5-42AB-AEE7-A9273531AA81}" dt="2024-07-09T15:01:28.013" v="62" actId="20577"/>
          <ac:spMkLst>
            <pc:docMk/>
            <pc:sldMk cId="1037760709" sldId="292"/>
            <ac:spMk id="45058" creationId="{00000000-0000-0000-0000-000000000000}"/>
          </ac:spMkLst>
        </pc:spChg>
        <pc:spChg chg="mod">
          <ac:chgData name="Al Milioto" userId="617140de-21b0-47c6-b708-67f94e1bef6d" providerId="ADAL" clId="{EF863680-CAC5-42AB-AEE7-A9273531AA81}" dt="2024-07-09T15:01:30.857" v="63" actId="20577"/>
          <ac:spMkLst>
            <pc:docMk/>
            <pc:sldMk cId="1037760709" sldId="292"/>
            <ac:spMk id="45059" creationId="{00000000-0000-0000-0000-000000000000}"/>
          </ac:spMkLst>
        </pc:spChg>
      </pc:sldChg>
      <pc:sldChg chg="modSp">
        <pc:chgData name="Al Milioto" userId="617140de-21b0-47c6-b708-67f94e1bef6d" providerId="ADAL" clId="{EF863680-CAC5-42AB-AEE7-A9273531AA81}" dt="2024-07-09T15:35:26.908" v="582" actId="20577"/>
        <pc:sldMkLst>
          <pc:docMk/>
          <pc:sldMk cId="1034281238" sldId="293"/>
        </pc:sldMkLst>
        <pc:spChg chg="mod">
          <ac:chgData name="Al Milioto" userId="617140de-21b0-47c6-b708-67f94e1bef6d" providerId="ADAL" clId="{EF863680-CAC5-42AB-AEE7-A9273531AA81}" dt="2024-07-09T15:35:26.908" v="582" actId="20577"/>
          <ac:spMkLst>
            <pc:docMk/>
            <pc:sldMk cId="1034281238" sldId="293"/>
            <ac:spMk id="3" creationId="{00000000-0000-0000-0000-000000000000}"/>
          </ac:spMkLst>
        </pc:spChg>
      </pc:sldChg>
      <pc:sldChg chg="modSp">
        <pc:chgData name="Al Milioto" userId="617140de-21b0-47c6-b708-67f94e1bef6d" providerId="ADAL" clId="{EF863680-CAC5-42AB-AEE7-A9273531AA81}" dt="2024-07-09T15:37:44.397" v="596" actId="20577"/>
        <pc:sldMkLst>
          <pc:docMk/>
          <pc:sldMk cId="1669872661" sldId="295"/>
        </pc:sldMkLst>
        <pc:spChg chg="mod">
          <ac:chgData name="Al Milioto" userId="617140de-21b0-47c6-b708-67f94e1bef6d" providerId="ADAL" clId="{EF863680-CAC5-42AB-AEE7-A9273531AA81}" dt="2024-07-09T15:37:44.397" v="596" actId="20577"/>
          <ac:spMkLst>
            <pc:docMk/>
            <pc:sldMk cId="1669872661" sldId="295"/>
            <ac:spMk id="3" creationId="{00000000-0000-0000-0000-000000000000}"/>
          </ac:spMkLst>
        </pc:spChg>
      </pc:sldChg>
      <pc:sldChg chg="modSp">
        <pc:chgData name="Al Milioto" userId="617140de-21b0-47c6-b708-67f94e1bef6d" providerId="ADAL" clId="{EF863680-CAC5-42AB-AEE7-A9273531AA81}" dt="2024-07-09T15:40:02.745" v="611" actId="20577"/>
        <pc:sldMkLst>
          <pc:docMk/>
          <pc:sldMk cId="474862990" sldId="296"/>
        </pc:sldMkLst>
        <pc:spChg chg="mod">
          <ac:chgData name="Al Milioto" userId="617140de-21b0-47c6-b708-67f94e1bef6d" providerId="ADAL" clId="{EF863680-CAC5-42AB-AEE7-A9273531AA81}" dt="2024-07-09T15:40:02.745" v="611" actId="20577"/>
          <ac:spMkLst>
            <pc:docMk/>
            <pc:sldMk cId="474862990" sldId="296"/>
            <ac:spMk id="3" creationId="{00000000-0000-0000-0000-000000000000}"/>
          </ac:spMkLst>
        </pc:spChg>
      </pc:sldChg>
      <pc:sldChg chg="modSp">
        <pc:chgData name="Al Milioto" userId="617140de-21b0-47c6-b708-67f94e1bef6d" providerId="ADAL" clId="{EF863680-CAC5-42AB-AEE7-A9273531AA81}" dt="2024-07-09T15:01:49.080" v="70" actId="20577"/>
        <pc:sldMkLst>
          <pc:docMk/>
          <pc:sldMk cId="3979746915" sldId="298"/>
        </pc:sldMkLst>
        <pc:spChg chg="mod">
          <ac:chgData name="Al Milioto" userId="617140de-21b0-47c6-b708-67f94e1bef6d" providerId="ADAL" clId="{EF863680-CAC5-42AB-AEE7-A9273531AA81}" dt="2024-07-09T15:01:49.080" v="70" actId="20577"/>
          <ac:spMkLst>
            <pc:docMk/>
            <pc:sldMk cId="3979746915" sldId="298"/>
            <ac:spMk id="21506" creationId="{00000000-0000-0000-0000-000000000000}"/>
          </ac:spMkLst>
        </pc:spChg>
      </pc:sldChg>
      <pc:sldChg chg="modSp">
        <pc:chgData name="Al Milioto" userId="617140de-21b0-47c6-b708-67f94e1bef6d" providerId="ADAL" clId="{EF863680-CAC5-42AB-AEE7-A9273531AA81}" dt="2024-07-09T14:58:35.634" v="4" actId="20577"/>
        <pc:sldMkLst>
          <pc:docMk/>
          <pc:sldMk cId="1934919436" sldId="304"/>
        </pc:sldMkLst>
        <pc:spChg chg="mod">
          <ac:chgData name="Al Milioto" userId="617140de-21b0-47c6-b708-67f94e1bef6d" providerId="ADAL" clId="{EF863680-CAC5-42AB-AEE7-A9273531AA81}" dt="2024-07-09T14:58:35.634" v="4" actId="20577"/>
          <ac:spMkLst>
            <pc:docMk/>
            <pc:sldMk cId="1934919436" sldId="304"/>
            <ac:spMk id="3" creationId="{00000000-0000-0000-0000-000000000000}"/>
          </ac:spMkLst>
        </pc:spChg>
      </pc:sldChg>
      <pc:sldChg chg="modSp">
        <pc:chgData name="Al Milioto" userId="617140de-21b0-47c6-b708-67f94e1bef6d" providerId="ADAL" clId="{EF863680-CAC5-42AB-AEE7-A9273531AA81}" dt="2024-07-09T15:04:21.380" v="93" actId="1076"/>
        <pc:sldMkLst>
          <pc:docMk/>
          <pc:sldMk cId="1034028759" sldId="305"/>
        </pc:sldMkLst>
        <pc:spChg chg="mod">
          <ac:chgData name="Al Milioto" userId="617140de-21b0-47c6-b708-67f94e1bef6d" providerId="ADAL" clId="{EF863680-CAC5-42AB-AEE7-A9273531AA81}" dt="2024-07-09T15:04:21.380" v="93" actId="1076"/>
          <ac:spMkLst>
            <pc:docMk/>
            <pc:sldMk cId="1034028759" sldId="305"/>
            <ac:spMk id="2" creationId="{00000000-0000-0000-0000-000000000000}"/>
          </ac:spMkLst>
        </pc:spChg>
        <pc:spChg chg="mod">
          <ac:chgData name="Al Milioto" userId="617140de-21b0-47c6-b708-67f94e1bef6d" providerId="ADAL" clId="{EF863680-CAC5-42AB-AEE7-A9273531AA81}" dt="2024-07-09T14:58:50.147" v="9" actId="20577"/>
          <ac:spMkLst>
            <pc:docMk/>
            <pc:sldMk cId="1034028759" sldId="305"/>
            <ac:spMk id="3" creationId="{00000000-0000-0000-0000-000000000000}"/>
          </ac:spMkLst>
        </pc:spChg>
      </pc:sldChg>
      <pc:sldChg chg="modSp mod">
        <pc:chgData name="Al Milioto" userId="617140de-21b0-47c6-b708-67f94e1bef6d" providerId="ADAL" clId="{EF863680-CAC5-42AB-AEE7-A9273531AA81}" dt="2024-07-09T15:09:05.678" v="104" actId="27107"/>
        <pc:sldMkLst>
          <pc:docMk/>
          <pc:sldMk cId="648846089" sldId="306"/>
        </pc:sldMkLst>
        <pc:spChg chg="mod">
          <ac:chgData name="Al Milioto" userId="617140de-21b0-47c6-b708-67f94e1bef6d" providerId="ADAL" clId="{EF863680-CAC5-42AB-AEE7-A9273531AA81}" dt="2024-07-09T14:59:07.582" v="14" actId="20577"/>
          <ac:spMkLst>
            <pc:docMk/>
            <pc:sldMk cId="648846089" sldId="306"/>
            <ac:spMk id="2" creationId="{00000000-0000-0000-0000-000000000000}"/>
          </ac:spMkLst>
        </pc:spChg>
        <pc:spChg chg="mod">
          <ac:chgData name="Al Milioto" userId="617140de-21b0-47c6-b708-67f94e1bef6d" providerId="ADAL" clId="{EF863680-CAC5-42AB-AEE7-A9273531AA81}" dt="2024-07-09T15:09:05.678" v="104" actId="27107"/>
          <ac:spMkLst>
            <pc:docMk/>
            <pc:sldMk cId="648846089" sldId="306"/>
            <ac:spMk id="3" creationId="{00000000-0000-0000-0000-000000000000}"/>
          </ac:spMkLst>
        </pc:spChg>
      </pc:sldChg>
      <pc:sldChg chg="modSp">
        <pc:chgData name="Al Milioto" userId="617140de-21b0-47c6-b708-67f94e1bef6d" providerId="ADAL" clId="{EF863680-CAC5-42AB-AEE7-A9273531AA81}" dt="2024-07-09T15:10:12.807" v="106" actId="14100"/>
        <pc:sldMkLst>
          <pc:docMk/>
          <pc:sldMk cId="1502387491" sldId="307"/>
        </pc:sldMkLst>
        <pc:spChg chg="mod">
          <ac:chgData name="Al Milioto" userId="617140de-21b0-47c6-b708-67f94e1bef6d" providerId="ADAL" clId="{EF863680-CAC5-42AB-AEE7-A9273531AA81}" dt="2024-07-09T14:59:14.672" v="15" actId="20577"/>
          <ac:spMkLst>
            <pc:docMk/>
            <pc:sldMk cId="1502387491" sldId="307"/>
            <ac:spMk id="2" creationId="{00000000-0000-0000-0000-000000000000}"/>
          </ac:spMkLst>
        </pc:spChg>
        <pc:spChg chg="mod">
          <ac:chgData name="Al Milioto" userId="617140de-21b0-47c6-b708-67f94e1bef6d" providerId="ADAL" clId="{EF863680-CAC5-42AB-AEE7-A9273531AA81}" dt="2024-07-09T15:10:12.807" v="106" actId="14100"/>
          <ac:spMkLst>
            <pc:docMk/>
            <pc:sldMk cId="1502387491" sldId="307"/>
            <ac:spMk id="3" creationId="{00000000-0000-0000-0000-000000000000}"/>
          </ac:spMkLst>
        </pc:spChg>
      </pc:sldChg>
      <pc:sldChg chg="modSp">
        <pc:chgData name="Al Milioto" userId="617140de-21b0-47c6-b708-67f94e1bef6d" providerId="ADAL" clId="{EF863680-CAC5-42AB-AEE7-A9273531AA81}" dt="2024-07-09T15:10:33.097" v="108" actId="20577"/>
        <pc:sldMkLst>
          <pc:docMk/>
          <pc:sldMk cId="220482679" sldId="308"/>
        </pc:sldMkLst>
        <pc:spChg chg="mod">
          <ac:chgData name="Al Milioto" userId="617140de-21b0-47c6-b708-67f94e1bef6d" providerId="ADAL" clId="{EF863680-CAC5-42AB-AEE7-A9273531AA81}" dt="2024-07-09T15:10:33.097" v="108" actId="20577"/>
          <ac:spMkLst>
            <pc:docMk/>
            <pc:sldMk cId="220482679" sldId="308"/>
            <ac:spMk id="3" creationId="{00000000-0000-0000-0000-000000000000}"/>
          </ac:spMkLst>
        </pc:spChg>
      </pc:sldChg>
      <pc:sldChg chg="modSp">
        <pc:chgData name="Al Milioto" userId="617140de-21b0-47c6-b708-67f94e1bef6d" providerId="ADAL" clId="{EF863680-CAC5-42AB-AEE7-A9273531AA81}" dt="2024-07-09T15:11:37.931" v="114" actId="20577"/>
        <pc:sldMkLst>
          <pc:docMk/>
          <pc:sldMk cId="2133047259" sldId="309"/>
        </pc:sldMkLst>
        <pc:spChg chg="mod">
          <ac:chgData name="Al Milioto" userId="617140de-21b0-47c6-b708-67f94e1bef6d" providerId="ADAL" clId="{EF863680-CAC5-42AB-AEE7-A9273531AA81}" dt="2024-07-09T15:11:16.065" v="112" actId="404"/>
          <ac:spMkLst>
            <pc:docMk/>
            <pc:sldMk cId="2133047259" sldId="309"/>
            <ac:spMk id="2" creationId="{00000000-0000-0000-0000-000000000000}"/>
          </ac:spMkLst>
        </pc:spChg>
        <pc:spChg chg="mod">
          <ac:chgData name="Al Milioto" userId="617140de-21b0-47c6-b708-67f94e1bef6d" providerId="ADAL" clId="{EF863680-CAC5-42AB-AEE7-A9273531AA81}" dt="2024-07-09T15:11:37.931" v="114" actId="20577"/>
          <ac:spMkLst>
            <pc:docMk/>
            <pc:sldMk cId="2133047259" sldId="309"/>
            <ac:spMk id="3" creationId="{00000000-0000-0000-0000-000000000000}"/>
          </ac:spMkLst>
        </pc:spChg>
      </pc:sldChg>
      <pc:sldChg chg="modSp">
        <pc:chgData name="Al Milioto" userId="617140de-21b0-47c6-b708-67f94e1bef6d" providerId="ADAL" clId="{EF863680-CAC5-42AB-AEE7-A9273531AA81}" dt="2024-07-09T15:43:08.817" v="654" actId="404"/>
        <pc:sldMkLst>
          <pc:docMk/>
          <pc:sldMk cId="1586008145" sldId="310"/>
        </pc:sldMkLst>
        <pc:spChg chg="mod">
          <ac:chgData name="Al Milioto" userId="617140de-21b0-47c6-b708-67f94e1bef6d" providerId="ADAL" clId="{EF863680-CAC5-42AB-AEE7-A9273531AA81}" dt="2024-07-09T15:43:08.817" v="654" actId="404"/>
          <ac:spMkLst>
            <pc:docMk/>
            <pc:sldMk cId="1586008145" sldId="310"/>
            <ac:spMk id="2" creationId="{00000000-0000-0000-0000-000000000000}"/>
          </ac:spMkLst>
        </pc:spChg>
        <pc:spChg chg="mod">
          <ac:chgData name="Al Milioto" userId="617140de-21b0-47c6-b708-67f94e1bef6d" providerId="ADAL" clId="{EF863680-CAC5-42AB-AEE7-A9273531AA81}" dt="2024-07-09T15:12:40.238" v="116" actId="20577"/>
          <ac:spMkLst>
            <pc:docMk/>
            <pc:sldMk cId="1586008145" sldId="310"/>
            <ac:spMk id="3" creationId="{00000000-0000-0000-0000-000000000000}"/>
          </ac:spMkLst>
        </pc:spChg>
      </pc:sldChg>
      <pc:sldChg chg="modSp">
        <pc:chgData name="Al Milioto" userId="617140de-21b0-47c6-b708-67f94e1bef6d" providerId="ADAL" clId="{EF863680-CAC5-42AB-AEE7-A9273531AA81}" dt="2024-07-09T15:13:36.423" v="141" actId="20577"/>
        <pc:sldMkLst>
          <pc:docMk/>
          <pc:sldMk cId="1471866451" sldId="311"/>
        </pc:sldMkLst>
        <pc:spChg chg="mod">
          <ac:chgData name="Al Milioto" userId="617140de-21b0-47c6-b708-67f94e1bef6d" providerId="ADAL" clId="{EF863680-CAC5-42AB-AEE7-A9273531AA81}" dt="2024-07-09T14:59:44.200" v="21" actId="20577"/>
          <ac:spMkLst>
            <pc:docMk/>
            <pc:sldMk cId="1471866451" sldId="311"/>
            <ac:spMk id="2" creationId="{00000000-0000-0000-0000-000000000000}"/>
          </ac:spMkLst>
        </pc:spChg>
        <pc:spChg chg="mod">
          <ac:chgData name="Al Milioto" userId="617140de-21b0-47c6-b708-67f94e1bef6d" providerId="ADAL" clId="{EF863680-CAC5-42AB-AEE7-A9273531AA81}" dt="2024-07-09T15:13:36.423" v="141" actId="20577"/>
          <ac:spMkLst>
            <pc:docMk/>
            <pc:sldMk cId="1471866451" sldId="311"/>
            <ac:spMk id="3" creationId="{00000000-0000-0000-0000-000000000000}"/>
          </ac:spMkLst>
        </pc:spChg>
      </pc:sldChg>
      <pc:sldChg chg="modSp">
        <pc:chgData name="Al Milioto" userId="617140de-21b0-47c6-b708-67f94e1bef6d" providerId="ADAL" clId="{EF863680-CAC5-42AB-AEE7-A9273531AA81}" dt="2024-07-09T15:14:00.637" v="142" actId="1076"/>
        <pc:sldMkLst>
          <pc:docMk/>
          <pc:sldMk cId="2009862342" sldId="312"/>
        </pc:sldMkLst>
        <pc:spChg chg="mod">
          <ac:chgData name="Al Milioto" userId="617140de-21b0-47c6-b708-67f94e1bef6d" providerId="ADAL" clId="{EF863680-CAC5-42AB-AEE7-A9273531AA81}" dt="2024-07-09T15:14:00.637" v="142" actId="1076"/>
          <ac:spMkLst>
            <pc:docMk/>
            <pc:sldMk cId="2009862342" sldId="312"/>
            <ac:spMk id="2" creationId="{00000000-0000-0000-0000-000000000000}"/>
          </ac:spMkLst>
        </pc:spChg>
      </pc:sldChg>
      <pc:sldChg chg="modSp add del">
        <pc:chgData name="Al Milioto" userId="617140de-21b0-47c6-b708-67f94e1bef6d" providerId="ADAL" clId="{EF863680-CAC5-42AB-AEE7-A9273531AA81}" dt="2024-07-09T15:14:22.181" v="143" actId="20577"/>
        <pc:sldMkLst>
          <pc:docMk/>
          <pc:sldMk cId="820327465" sldId="313"/>
        </pc:sldMkLst>
        <pc:spChg chg="mod">
          <ac:chgData name="Al Milioto" userId="617140de-21b0-47c6-b708-67f94e1bef6d" providerId="ADAL" clId="{EF863680-CAC5-42AB-AEE7-A9273531AA81}" dt="2024-07-09T15:00:07.180" v="28" actId="20577"/>
          <ac:spMkLst>
            <pc:docMk/>
            <pc:sldMk cId="820327465" sldId="313"/>
            <ac:spMk id="2" creationId="{00000000-0000-0000-0000-000000000000}"/>
          </ac:spMkLst>
        </pc:spChg>
        <pc:spChg chg="mod">
          <ac:chgData name="Al Milioto" userId="617140de-21b0-47c6-b708-67f94e1bef6d" providerId="ADAL" clId="{EF863680-CAC5-42AB-AEE7-A9273531AA81}" dt="2024-07-09T15:14:22.181" v="143" actId="20577"/>
          <ac:spMkLst>
            <pc:docMk/>
            <pc:sldMk cId="820327465" sldId="313"/>
            <ac:spMk id="3" creationId="{00000000-0000-0000-0000-000000000000}"/>
          </ac:spMkLst>
        </pc:spChg>
      </pc:sldChg>
      <pc:sldChg chg="modSp">
        <pc:chgData name="Al Milioto" userId="617140de-21b0-47c6-b708-67f94e1bef6d" providerId="ADAL" clId="{EF863680-CAC5-42AB-AEE7-A9273531AA81}" dt="2024-07-09T15:00:12.607" v="32" actId="20577"/>
        <pc:sldMkLst>
          <pc:docMk/>
          <pc:sldMk cId="1253183989" sldId="314"/>
        </pc:sldMkLst>
        <pc:spChg chg="mod">
          <ac:chgData name="Al Milioto" userId="617140de-21b0-47c6-b708-67f94e1bef6d" providerId="ADAL" clId="{EF863680-CAC5-42AB-AEE7-A9273531AA81}" dt="2024-07-09T15:00:12.607" v="32" actId="20577"/>
          <ac:spMkLst>
            <pc:docMk/>
            <pc:sldMk cId="1253183989" sldId="314"/>
            <ac:spMk id="3" creationId="{00000000-0000-0000-0000-000000000000}"/>
          </ac:spMkLst>
        </pc:spChg>
      </pc:sldChg>
      <pc:sldChg chg="modSp">
        <pc:chgData name="Al Milioto" userId="617140de-21b0-47c6-b708-67f94e1bef6d" providerId="ADAL" clId="{EF863680-CAC5-42AB-AEE7-A9273531AA81}" dt="2024-07-09T15:00:18.448" v="35" actId="20577"/>
        <pc:sldMkLst>
          <pc:docMk/>
          <pc:sldMk cId="384250531" sldId="315"/>
        </pc:sldMkLst>
        <pc:spChg chg="mod">
          <ac:chgData name="Al Milioto" userId="617140de-21b0-47c6-b708-67f94e1bef6d" providerId="ADAL" clId="{EF863680-CAC5-42AB-AEE7-A9273531AA81}" dt="2024-07-09T15:00:15.752" v="33" actId="20577"/>
          <ac:spMkLst>
            <pc:docMk/>
            <pc:sldMk cId="384250531" sldId="315"/>
            <ac:spMk id="2" creationId="{00000000-0000-0000-0000-000000000000}"/>
          </ac:spMkLst>
        </pc:spChg>
        <pc:spChg chg="mod">
          <ac:chgData name="Al Milioto" userId="617140de-21b0-47c6-b708-67f94e1bef6d" providerId="ADAL" clId="{EF863680-CAC5-42AB-AEE7-A9273531AA81}" dt="2024-07-09T15:00:18.448" v="35" actId="20577"/>
          <ac:spMkLst>
            <pc:docMk/>
            <pc:sldMk cId="384250531" sldId="315"/>
            <ac:spMk id="3" creationId="{00000000-0000-0000-0000-000000000000}"/>
          </ac:spMkLst>
        </pc:spChg>
      </pc:sldChg>
      <pc:sldChg chg="modSp">
        <pc:chgData name="Al Milioto" userId="617140de-21b0-47c6-b708-67f94e1bef6d" providerId="ADAL" clId="{EF863680-CAC5-42AB-AEE7-A9273531AA81}" dt="2024-07-09T15:16:15.927" v="158" actId="20577"/>
        <pc:sldMkLst>
          <pc:docMk/>
          <pc:sldMk cId="601011101" sldId="316"/>
        </pc:sldMkLst>
        <pc:spChg chg="mod">
          <ac:chgData name="Al Milioto" userId="617140de-21b0-47c6-b708-67f94e1bef6d" providerId="ADAL" clId="{EF863680-CAC5-42AB-AEE7-A9273531AA81}" dt="2024-07-09T15:15:47.765" v="144" actId="1076"/>
          <ac:spMkLst>
            <pc:docMk/>
            <pc:sldMk cId="601011101" sldId="316"/>
            <ac:spMk id="2" creationId="{00000000-0000-0000-0000-000000000000}"/>
          </ac:spMkLst>
        </pc:spChg>
        <pc:spChg chg="mod">
          <ac:chgData name="Al Milioto" userId="617140de-21b0-47c6-b708-67f94e1bef6d" providerId="ADAL" clId="{EF863680-CAC5-42AB-AEE7-A9273531AA81}" dt="2024-07-09T15:16:15.927" v="158" actId="20577"/>
          <ac:spMkLst>
            <pc:docMk/>
            <pc:sldMk cId="601011101" sldId="316"/>
            <ac:spMk id="3" creationId="{00000000-0000-0000-0000-000000000000}"/>
          </ac:spMkLst>
        </pc:spChg>
      </pc:sldChg>
      <pc:sldChg chg="modSp">
        <pc:chgData name="Al Milioto" userId="617140de-21b0-47c6-b708-67f94e1bef6d" providerId="ADAL" clId="{EF863680-CAC5-42AB-AEE7-A9273531AA81}" dt="2024-07-09T15:18:22.797" v="166" actId="6549"/>
        <pc:sldMkLst>
          <pc:docMk/>
          <pc:sldMk cId="1202244833" sldId="317"/>
        </pc:sldMkLst>
        <pc:spChg chg="mod">
          <ac:chgData name="Al Milioto" userId="617140de-21b0-47c6-b708-67f94e1bef6d" providerId="ADAL" clId="{EF863680-CAC5-42AB-AEE7-A9273531AA81}" dt="2024-07-09T15:00:34.696" v="40" actId="20577"/>
          <ac:spMkLst>
            <pc:docMk/>
            <pc:sldMk cId="1202244833" sldId="317"/>
            <ac:spMk id="2" creationId="{00000000-0000-0000-0000-000000000000}"/>
          </ac:spMkLst>
        </pc:spChg>
        <pc:spChg chg="mod">
          <ac:chgData name="Al Milioto" userId="617140de-21b0-47c6-b708-67f94e1bef6d" providerId="ADAL" clId="{EF863680-CAC5-42AB-AEE7-A9273531AA81}" dt="2024-07-09T15:18:22.797" v="166" actId="6549"/>
          <ac:spMkLst>
            <pc:docMk/>
            <pc:sldMk cId="1202244833" sldId="317"/>
            <ac:spMk id="3" creationId="{00000000-0000-0000-0000-000000000000}"/>
          </ac:spMkLst>
        </pc:spChg>
      </pc:sldChg>
      <pc:sldChg chg="modSp">
        <pc:chgData name="Al Milioto" userId="617140de-21b0-47c6-b708-67f94e1bef6d" providerId="ADAL" clId="{EF863680-CAC5-42AB-AEE7-A9273531AA81}" dt="2024-07-09T15:18:46.980" v="168" actId="20577"/>
        <pc:sldMkLst>
          <pc:docMk/>
          <pc:sldMk cId="795566964" sldId="318"/>
        </pc:sldMkLst>
        <pc:spChg chg="mod">
          <ac:chgData name="Al Milioto" userId="617140de-21b0-47c6-b708-67f94e1bef6d" providerId="ADAL" clId="{EF863680-CAC5-42AB-AEE7-A9273531AA81}" dt="2024-07-09T15:00:41.800" v="42" actId="20577"/>
          <ac:spMkLst>
            <pc:docMk/>
            <pc:sldMk cId="795566964" sldId="318"/>
            <ac:spMk id="2" creationId="{00000000-0000-0000-0000-000000000000}"/>
          </ac:spMkLst>
        </pc:spChg>
        <pc:spChg chg="mod">
          <ac:chgData name="Al Milioto" userId="617140de-21b0-47c6-b708-67f94e1bef6d" providerId="ADAL" clId="{EF863680-CAC5-42AB-AEE7-A9273531AA81}" dt="2024-07-09T15:18:46.980" v="168" actId="20577"/>
          <ac:spMkLst>
            <pc:docMk/>
            <pc:sldMk cId="795566964" sldId="318"/>
            <ac:spMk id="3" creationId="{00000000-0000-0000-0000-000000000000}"/>
          </ac:spMkLst>
        </pc:spChg>
      </pc:sldChg>
      <pc:sldChg chg="modSp">
        <pc:chgData name="Al Milioto" userId="617140de-21b0-47c6-b708-67f94e1bef6d" providerId="ADAL" clId="{EF863680-CAC5-42AB-AEE7-A9273531AA81}" dt="2024-07-09T15:40:57.722" v="630" actId="404"/>
        <pc:sldMkLst>
          <pc:docMk/>
          <pc:sldMk cId="103170425" sldId="323"/>
        </pc:sldMkLst>
        <pc:spChg chg="mod">
          <ac:chgData name="Al Milioto" userId="617140de-21b0-47c6-b708-67f94e1bef6d" providerId="ADAL" clId="{EF863680-CAC5-42AB-AEE7-A9273531AA81}" dt="2024-07-09T15:40:57.722" v="630" actId="404"/>
          <ac:spMkLst>
            <pc:docMk/>
            <pc:sldMk cId="103170425" sldId="323"/>
            <ac:spMk id="2" creationId="{00000000-0000-0000-0000-000000000000}"/>
          </ac:spMkLst>
        </pc:spChg>
        <pc:spChg chg="mod">
          <ac:chgData name="Al Milioto" userId="617140de-21b0-47c6-b708-67f94e1bef6d" providerId="ADAL" clId="{EF863680-CAC5-42AB-AEE7-A9273531AA81}" dt="2024-07-09T15:40:48.863" v="626" actId="14100"/>
          <ac:spMkLst>
            <pc:docMk/>
            <pc:sldMk cId="103170425" sldId="323"/>
            <ac:spMk id="3" creationId="{00000000-0000-0000-0000-000000000000}"/>
          </ac:spMkLst>
        </pc:spChg>
      </pc:sldChg>
      <pc:sldChg chg="modSp">
        <pc:chgData name="Al Milioto" userId="617140de-21b0-47c6-b708-67f94e1bef6d" providerId="ADAL" clId="{EF863680-CAC5-42AB-AEE7-A9273531AA81}" dt="2024-07-09T15:37:21.399" v="595" actId="20577"/>
        <pc:sldMkLst>
          <pc:docMk/>
          <pc:sldMk cId="416047726" sldId="324"/>
        </pc:sldMkLst>
        <pc:spChg chg="mod">
          <ac:chgData name="Al Milioto" userId="617140de-21b0-47c6-b708-67f94e1bef6d" providerId="ADAL" clId="{EF863680-CAC5-42AB-AEE7-A9273531AA81}" dt="2024-07-09T15:37:21.399" v="595" actId="20577"/>
          <ac:spMkLst>
            <pc:docMk/>
            <pc:sldMk cId="416047726" sldId="324"/>
            <ac:spMk id="3" creationId="{00000000-0000-0000-0000-000000000000}"/>
          </ac:spMkLst>
        </pc:spChg>
      </pc:sldChg>
      <pc:sldChg chg="modSp mod">
        <pc:chgData name="Al Milioto" userId="617140de-21b0-47c6-b708-67f94e1bef6d" providerId="ADAL" clId="{EF863680-CAC5-42AB-AEE7-A9273531AA81}" dt="2024-07-09T15:36:39.145" v="587" actId="3626"/>
        <pc:sldMkLst>
          <pc:docMk/>
          <pc:sldMk cId="113260226" sldId="325"/>
        </pc:sldMkLst>
        <pc:spChg chg="mod">
          <ac:chgData name="Al Milioto" userId="617140de-21b0-47c6-b708-67f94e1bef6d" providerId="ADAL" clId="{EF863680-CAC5-42AB-AEE7-A9273531AA81}" dt="2024-07-09T15:36:39.145" v="587" actId="3626"/>
          <ac:spMkLst>
            <pc:docMk/>
            <pc:sldMk cId="113260226" sldId="325"/>
            <ac:spMk id="3" creationId="{00000000-0000-0000-0000-000000000000}"/>
          </ac:spMkLst>
        </pc:spChg>
      </pc:sldChg>
      <pc:sldChg chg="modSp">
        <pc:chgData name="Al Milioto" userId="617140de-21b0-47c6-b708-67f94e1bef6d" providerId="ADAL" clId="{EF863680-CAC5-42AB-AEE7-A9273531AA81}" dt="2024-07-09T15:24:29.735" v="238" actId="14100"/>
        <pc:sldMkLst>
          <pc:docMk/>
          <pc:sldMk cId="1308642617" sldId="326"/>
        </pc:sldMkLst>
        <pc:spChg chg="mod">
          <ac:chgData name="Al Milioto" userId="617140de-21b0-47c6-b708-67f94e1bef6d" providerId="ADAL" clId="{EF863680-CAC5-42AB-AEE7-A9273531AA81}" dt="2024-07-09T15:23:32.249" v="194" actId="404"/>
          <ac:spMkLst>
            <pc:docMk/>
            <pc:sldMk cId="1308642617" sldId="326"/>
            <ac:spMk id="2" creationId="{00000000-0000-0000-0000-000000000000}"/>
          </ac:spMkLst>
        </pc:spChg>
        <pc:spChg chg="mod">
          <ac:chgData name="Al Milioto" userId="617140de-21b0-47c6-b708-67f94e1bef6d" providerId="ADAL" clId="{EF863680-CAC5-42AB-AEE7-A9273531AA81}" dt="2024-07-09T15:24:29.735" v="238" actId="14100"/>
          <ac:spMkLst>
            <pc:docMk/>
            <pc:sldMk cId="1308642617" sldId="326"/>
            <ac:spMk id="3" creationId="{00000000-0000-0000-0000-000000000000}"/>
          </ac:spMkLst>
        </pc:spChg>
      </pc:sldChg>
      <pc:sldChg chg="addSp delSp modSp">
        <pc:chgData name="Al Milioto" userId="617140de-21b0-47c6-b708-67f94e1bef6d" providerId="ADAL" clId="{EF863680-CAC5-42AB-AEE7-A9273531AA81}" dt="2024-07-09T15:42:19.037" v="632" actId="962"/>
        <pc:sldMkLst>
          <pc:docMk/>
          <pc:sldMk cId="913921815" sldId="327"/>
        </pc:sldMkLst>
        <pc:spChg chg="mod">
          <ac:chgData name="Al Milioto" userId="617140de-21b0-47c6-b708-67f94e1bef6d" providerId="ADAL" clId="{EF863680-CAC5-42AB-AEE7-A9273531AA81}" dt="2024-07-09T15:32:01.463" v="573" actId="20577"/>
          <ac:spMkLst>
            <pc:docMk/>
            <pc:sldMk cId="913921815" sldId="327"/>
            <ac:spMk id="3" creationId="{00000000-0000-0000-0000-000000000000}"/>
          </ac:spMkLst>
        </pc:spChg>
        <pc:spChg chg="add del mod">
          <ac:chgData name="Al Milioto" userId="617140de-21b0-47c6-b708-67f94e1bef6d" providerId="ADAL" clId="{EF863680-CAC5-42AB-AEE7-A9273531AA81}" dt="2024-07-09T15:42:19.037" v="632" actId="962"/>
          <ac:spMkLst>
            <pc:docMk/>
            <pc:sldMk cId="913921815" sldId="327"/>
            <ac:spMk id="4" creationId="{00000000-0000-0000-0000-000000000000}"/>
          </ac:spMkLst>
        </pc:spChg>
        <pc:spChg chg="add del">
          <ac:chgData name="Al Milioto" userId="617140de-21b0-47c6-b708-67f94e1bef6d" providerId="ADAL" clId="{EF863680-CAC5-42AB-AEE7-A9273531AA81}" dt="2024-07-09T15:29:13.558" v="257" actId="478"/>
          <ac:spMkLst>
            <pc:docMk/>
            <pc:sldMk cId="913921815" sldId="327"/>
            <ac:spMk id="10" creationId="{00000000-0000-0000-0000-000000000000}"/>
          </ac:spMkLst>
        </pc:spChg>
        <pc:spChg chg="add del">
          <ac:chgData name="Al Milioto" userId="617140de-21b0-47c6-b708-67f94e1bef6d" providerId="ADAL" clId="{EF863680-CAC5-42AB-AEE7-A9273531AA81}" dt="2024-07-09T15:29:13.558" v="257" actId="478"/>
          <ac:spMkLst>
            <pc:docMk/>
            <pc:sldMk cId="913921815" sldId="327"/>
            <ac:spMk id="11" creationId="{00000000-0000-0000-0000-000000000000}"/>
          </ac:spMkLst>
        </pc:spChg>
        <pc:spChg chg="add del">
          <ac:chgData name="Al Milioto" userId="617140de-21b0-47c6-b708-67f94e1bef6d" providerId="ADAL" clId="{EF863680-CAC5-42AB-AEE7-A9273531AA81}" dt="2024-07-09T15:29:13.558" v="257" actId="478"/>
          <ac:spMkLst>
            <pc:docMk/>
            <pc:sldMk cId="913921815" sldId="327"/>
            <ac:spMk id="12" creationId="{00000000-0000-0000-0000-000000000000}"/>
          </ac:spMkLst>
        </pc:spChg>
        <pc:spChg chg="add del">
          <ac:chgData name="Al Milioto" userId="617140de-21b0-47c6-b708-67f94e1bef6d" providerId="ADAL" clId="{EF863680-CAC5-42AB-AEE7-A9273531AA81}" dt="2024-07-09T15:29:13.558" v="257" actId="478"/>
          <ac:spMkLst>
            <pc:docMk/>
            <pc:sldMk cId="913921815" sldId="327"/>
            <ac:spMk id="13" creationId="{00000000-0000-0000-0000-000000000000}"/>
          </ac:spMkLst>
        </pc:spChg>
        <pc:spChg chg="del">
          <ac:chgData name="Al Milioto" userId="617140de-21b0-47c6-b708-67f94e1bef6d" providerId="ADAL" clId="{EF863680-CAC5-42AB-AEE7-A9273531AA81}" dt="2024-07-09T15:28:54.245" v="253" actId="478"/>
          <ac:spMkLst>
            <pc:docMk/>
            <pc:sldMk cId="913921815" sldId="327"/>
            <ac:spMk id="14" creationId="{00000000-0000-0000-0000-000000000000}"/>
          </ac:spMkLst>
        </pc:spChg>
        <pc:spChg chg="add del">
          <ac:chgData name="Al Milioto" userId="617140de-21b0-47c6-b708-67f94e1bef6d" providerId="ADAL" clId="{EF863680-CAC5-42AB-AEE7-A9273531AA81}" dt="2024-07-09T15:29:13.558" v="257" actId="478"/>
          <ac:spMkLst>
            <pc:docMk/>
            <pc:sldMk cId="913921815" sldId="327"/>
            <ac:spMk id="15" creationId="{00000000-0000-0000-0000-000000000000}"/>
          </ac:spMkLst>
        </pc:spChg>
        <pc:spChg chg="del">
          <ac:chgData name="Al Milioto" userId="617140de-21b0-47c6-b708-67f94e1bef6d" providerId="ADAL" clId="{EF863680-CAC5-42AB-AEE7-A9273531AA81}" dt="2024-07-09T15:28:54.245" v="253" actId="478"/>
          <ac:spMkLst>
            <pc:docMk/>
            <pc:sldMk cId="913921815" sldId="327"/>
            <ac:spMk id="16" creationId="{00000000-0000-0000-0000-000000000000}"/>
          </ac:spMkLst>
        </pc:spChg>
        <pc:spChg chg="add del">
          <ac:chgData name="Al Milioto" userId="617140de-21b0-47c6-b708-67f94e1bef6d" providerId="ADAL" clId="{EF863680-CAC5-42AB-AEE7-A9273531AA81}" dt="2024-07-09T15:29:13.558" v="257" actId="478"/>
          <ac:spMkLst>
            <pc:docMk/>
            <pc:sldMk cId="913921815" sldId="327"/>
            <ac:spMk id="17" creationId="{00000000-0000-0000-0000-000000000000}"/>
          </ac:spMkLst>
        </pc:spChg>
        <pc:picChg chg="add mod">
          <ac:chgData name="Al Milioto" userId="617140de-21b0-47c6-b708-67f94e1bef6d" providerId="ADAL" clId="{EF863680-CAC5-42AB-AEE7-A9273531AA81}" dt="2024-07-09T15:31:48.762" v="572" actId="962"/>
          <ac:picMkLst>
            <pc:docMk/>
            <pc:sldMk cId="913921815" sldId="327"/>
            <ac:picMk id="5" creationId="{6A91B8EA-7508-AD54-96D0-B4DF490E5FCC}"/>
          </ac:picMkLst>
        </pc:picChg>
        <pc:picChg chg="add del">
          <ac:chgData name="Al Milioto" userId="617140de-21b0-47c6-b708-67f94e1bef6d" providerId="ADAL" clId="{EF863680-CAC5-42AB-AEE7-A9273531AA81}" dt="2024-07-09T15:29:13.558" v="257" actId="478"/>
          <ac:picMkLst>
            <pc:docMk/>
            <pc:sldMk cId="913921815" sldId="327"/>
            <ac:picMk id="18" creationId="{00000000-0000-0000-0000-000000000000}"/>
          </ac:picMkLst>
        </pc:picChg>
      </pc:sldChg>
      <pc:sldChg chg="modSp">
        <pc:chgData name="Al Milioto" userId="617140de-21b0-47c6-b708-67f94e1bef6d" providerId="ADAL" clId="{EF863680-CAC5-42AB-AEE7-A9273531AA81}" dt="2024-07-09T15:43:35.013" v="658" actId="20577"/>
        <pc:sldMkLst>
          <pc:docMk/>
          <pc:sldMk cId="498227744" sldId="328"/>
        </pc:sldMkLst>
        <pc:spChg chg="mod">
          <ac:chgData name="Al Milioto" userId="617140de-21b0-47c6-b708-67f94e1bef6d" providerId="ADAL" clId="{EF863680-CAC5-42AB-AEE7-A9273531AA81}" dt="2024-07-09T15:43:35.013" v="658" actId="20577"/>
          <ac:spMkLst>
            <pc:docMk/>
            <pc:sldMk cId="498227744" sldId="328"/>
            <ac:spMk id="2" creationId="{00000000-0000-0000-0000-000000000000}"/>
          </ac:spMkLst>
        </pc:spChg>
        <pc:spChg chg="mod">
          <ac:chgData name="Al Milioto" userId="617140de-21b0-47c6-b708-67f94e1bef6d" providerId="ADAL" clId="{EF863680-CAC5-42AB-AEE7-A9273531AA81}" dt="2024-07-09T15:32:47.602" v="574" actId="33524"/>
          <ac:spMkLst>
            <pc:docMk/>
            <pc:sldMk cId="498227744" sldId="328"/>
            <ac:spMk id="3" creationId="{00000000-0000-0000-0000-000000000000}"/>
          </ac:spMkLst>
        </pc:spChg>
      </pc:sldChg>
      <pc:sldChg chg="modSp">
        <pc:chgData name="Al Milioto" userId="617140de-21b0-47c6-b708-67f94e1bef6d" providerId="ADAL" clId="{EF863680-CAC5-42AB-AEE7-A9273531AA81}" dt="2024-07-09T15:02:04.071" v="74" actId="20577"/>
        <pc:sldMkLst>
          <pc:docMk/>
          <pc:sldMk cId="1016474415" sldId="332"/>
        </pc:sldMkLst>
        <pc:spChg chg="mod">
          <ac:chgData name="Al Milioto" userId="617140de-21b0-47c6-b708-67f94e1bef6d" providerId="ADAL" clId="{EF863680-CAC5-42AB-AEE7-A9273531AA81}" dt="2024-07-09T15:02:04.071" v="74" actId="20577"/>
          <ac:spMkLst>
            <pc:docMk/>
            <pc:sldMk cId="1016474415" sldId="332"/>
            <ac:spMk id="2" creationId="{DAE1CEC0-0C82-654C-AE1B-3EDDBADB0C3E}"/>
          </ac:spMkLst>
        </pc:spChg>
      </pc:sldChg>
      <pc:sldChg chg="modSp">
        <pc:chgData name="Al Milioto" userId="617140de-21b0-47c6-b708-67f94e1bef6d" providerId="ADAL" clId="{EF863680-CAC5-42AB-AEE7-A9273531AA81}" dt="2024-07-09T15:04:03.697" v="92" actId="20577"/>
        <pc:sldMkLst>
          <pc:docMk/>
          <pc:sldMk cId="1156373275" sldId="333"/>
        </pc:sldMkLst>
        <pc:spChg chg="mod">
          <ac:chgData name="Al Milioto" userId="617140de-21b0-47c6-b708-67f94e1bef6d" providerId="ADAL" clId="{EF863680-CAC5-42AB-AEE7-A9273531AA81}" dt="2024-07-09T14:58:38.392" v="5" actId="20577"/>
          <ac:spMkLst>
            <pc:docMk/>
            <pc:sldMk cId="1156373275" sldId="333"/>
            <ac:spMk id="2" creationId="{00000000-0000-0000-0000-000000000000}"/>
          </ac:spMkLst>
        </pc:spChg>
        <pc:spChg chg="mod">
          <ac:chgData name="Al Milioto" userId="617140de-21b0-47c6-b708-67f94e1bef6d" providerId="ADAL" clId="{EF863680-CAC5-42AB-AEE7-A9273531AA81}" dt="2024-07-09T15:04:03.697" v="92" actId="20577"/>
          <ac:spMkLst>
            <pc:docMk/>
            <pc:sldMk cId="1156373275" sldId="333"/>
            <ac:spMk id="3" creationId="{00000000-0000-0000-0000-000000000000}"/>
          </ac:spMkLst>
        </pc:spChg>
      </pc:sldChg>
      <pc:sldChg chg="modSp">
        <pc:chgData name="Al Milioto" userId="617140de-21b0-47c6-b708-67f94e1bef6d" providerId="ADAL" clId="{EF863680-CAC5-42AB-AEE7-A9273531AA81}" dt="2024-07-09T15:05:10.214" v="95" actId="20577"/>
        <pc:sldMkLst>
          <pc:docMk/>
          <pc:sldMk cId="1101685602" sldId="334"/>
        </pc:sldMkLst>
        <pc:spChg chg="mod">
          <ac:chgData name="Al Milioto" userId="617140de-21b0-47c6-b708-67f94e1bef6d" providerId="ADAL" clId="{EF863680-CAC5-42AB-AEE7-A9273531AA81}" dt="2024-07-09T14:58:55.100" v="10" actId="20577"/>
          <ac:spMkLst>
            <pc:docMk/>
            <pc:sldMk cId="1101685602" sldId="334"/>
            <ac:spMk id="2" creationId="{00000000-0000-0000-0000-000000000000}"/>
          </ac:spMkLst>
        </pc:spChg>
        <pc:spChg chg="mod">
          <ac:chgData name="Al Milioto" userId="617140de-21b0-47c6-b708-67f94e1bef6d" providerId="ADAL" clId="{EF863680-CAC5-42AB-AEE7-A9273531AA81}" dt="2024-07-09T15:05:10.214" v="95" actId="20577"/>
          <ac:spMkLst>
            <pc:docMk/>
            <pc:sldMk cId="1101685602" sldId="334"/>
            <ac:spMk id="3" creationId="{00000000-0000-0000-0000-000000000000}"/>
          </ac:spMkLst>
        </pc:spChg>
      </pc:sldChg>
      <pc:sldChg chg="modSp">
        <pc:chgData name="Al Milioto" userId="617140de-21b0-47c6-b708-67f94e1bef6d" providerId="ADAL" clId="{EF863680-CAC5-42AB-AEE7-A9273531AA81}" dt="2024-07-09T15:08:25.687" v="102" actId="20577"/>
        <pc:sldMkLst>
          <pc:docMk/>
          <pc:sldMk cId="1448053742" sldId="335"/>
        </pc:sldMkLst>
        <pc:spChg chg="mod">
          <ac:chgData name="Al Milioto" userId="617140de-21b0-47c6-b708-67f94e1bef6d" providerId="ADAL" clId="{EF863680-CAC5-42AB-AEE7-A9273531AA81}" dt="2024-07-09T14:58:58.298" v="11" actId="20577"/>
          <ac:spMkLst>
            <pc:docMk/>
            <pc:sldMk cId="1448053742" sldId="335"/>
            <ac:spMk id="2" creationId="{00000000-0000-0000-0000-000000000000}"/>
          </ac:spMkLst>
        </pc:spChg>
        <pc:spChg chg="mod">
          <ac:chgData name="Al Milioto" userId="617140de-21b0-47c6-b708-67f94e1bef6d" providerId="ADAL" clId="{EF863680-CAC5-42AB-AEE7-A9273531AA81}" dt="2024-07-09T15:08:25.687" v="102" actId="20577"/>
          <ac:spMkLst>
            <pc:docMk/>
            <pc:sldMk cId="1448053742" sldId="335"/>
            <ac:spMk id="3" creationId="{00000000-0000-0000-0000-000000000000}"/>
          </ac:spMkLst>
        </pc:spChg>
      </pc:sldChg>
      <pc:sldChg chg="modSp">
        <pc:chgData name="Al Milioto" userId="617140de-21b0-47c6-b708-67f94e1bef6d" providerId="ADAL" clId="{EF863680-CAC5-42AB-AEE7-A9273531AA81}" dt="2024-07-09T15:01:56.933" v="72" actId="20577"/>
        <pc:sldMkLst>
          <pc:docMk/>
          <pc:sldMk cId="416837170" sldId="336"/>
        </pc:sldMkLst>
        <pc:spChg chg="mod">
          <ac:chgData name="Al Milioto" userId="617140de-21b0-47c6-b708-67f94e1bef6d" providerId="ADAL" clId="{EF863680-CAC5-42AB-AEE7-A9273531AA81}" dt="2024-07-09T15:01:56.933" v="72" actId="20577"/>
          <ac:spMkLst>
            <pc:docMk/>
            <pc:sldMk cId="416837170" sldId="336"/>
            <ac:spMk id="3" creationId="{00000000-0000-0000-0000-000000000000}"/>
          </ac:spMkLst>
        </pc:spChg>
      </pc:sldChg>
      <pc:sldChg chg="modSp">
        <pc:chgData name="Al Milioto" userId="617140de-21b0-47c6-b708-67f94e1bef6d" providerId="ADAL" clId="{EF863680-CAC5-42AB-AEE7-A9273531AA81}" dt="2024-07-09T15:00:47.093" v="46" actId="20577"/>
        <pc:sldMkLst>
          <pc:docMk/>
          <pc:sldMk cId="70955726" sldId="337"/>
        </pc:sldMkLst>
        <pc:spChg chg="mod">
          <ac:chgData name="Al Milioto" userId="617140de-21b0-47c6-b708-67f94e1bef6d" providerId="ADAL" clId="{EF863680-CAC5-42AB-AEE7-A9273531AA81}" dt="2024-07-09T15:00:47.093" v="46" actId="20577"/>
          <ac:spMkLst>
            <pc:docMk/>
            <pc:sldMk cId="70955726" sldId="337"/>
            <ac:spMk id="3" creationId="{00000000-0000-0000-0000-000000000000}"/>
          </ac:spMkLst>
        </pc:spChg>
      </pc:sldChg>
      <pc:sldChg chg="modSp">
        <pc:chgData name="Al Milioto" userId="617140de-21b0-47c6-b708-67f94e1bef6d" providerId="ADAL" clId="{EF863680-CAC5-42AB-AEE7-A9273531AA81}" dt="2024-07-09T15:22:07.448" v="185" actId="14100"/>
        <pc:sldMkLst>
          <pc:docMk/>
          <pc:sldMk cId="1928204596" sldId="338"/>
        </pc:sldMkLst>
        <pc:spChg chg="mod">
          <ac:chgData name="Al Milioto" userId="617140de-21b0-47c6-b708-67f94e1bef6d" providerId="ADAL" clId="{EF863680-CAC5-42AB-AEE7-A9273531AA81}" dt="2024-07-09T15:22:07.448" v="185" actId="14100"/>
          <ac:spMkLst>
            <pc:docMk/>
            <pc:sldMk cId="1928204596" sldId="338"/>
            <ac:spMk id="3" creationId="{00000000-0000-0000-0000-000000000000}"/>
          </ac:spMkLst>
        </pc:spChg>
      </pc:sldChg>
      <pc:sldChg chg="modSp">
        <pc:chgData name="Al Milioto" userId="617140de-21b0-47c6-b708-67f94e1bef6d" providerId="ADAL" clId="{EF863680-CAC5-42AB-AEE7-A9273531AA81}" dt="2024-07-09T15:22:52.888" v="190" actId="20577"/>
        <pc:sldMkLst>
          <pc:docMk/>
          <pc:sldMk cId="39779723" sldId="339"/>
        </pc:sldMkLst>
        <pc:spChg chg="mod">
          <ac:chgData name="Al Milioto" userId="617140de-21b0-47c6-b708-67f94e1bef6d" providerId="ADAL" clId="{EF863680-CAC5-42AB-AEE7-A9273531AA81}" dt="2024-07-09T15:22:52.888" v="190" actId="20577"/>
          <ac:spMkLst>
            <pc:docMk/>
            <pc:sldMk cId="39779723" sldId="339"/>
            <ac:spMk id="3" creationId="{00000000-0000-0000-0000-000000000000}"/>
          </ac:spMkLst>
        </pc:spChg>
      </pc:sldChg>
      <pc:sldChg chg="modSp">
        <pc:chgData name="Al Milioto" userId="617140de-21b0-47c6-b708-67f94e1bef6d" providerId="ADAL" clId="{EF863680-CAC5-42AB-AEE7-A9273531AA81}" dt="2024-07-09T15:24:53.097" v="241" actId="20577"/>
        <pc:sldMkLst>
          <pc:docMk/>
          <pc:sldMk cId="274300939" sldId="340"/>
        </pc:sldMkLst>
        <pc:spChg chg="mod">
          <ac:chgData name="Al Milioto" userId="617140de-21b0-47c6-b708-67f94e1bef6d" providerId="ADAL" clId="{EF863680-CAC5-42AB-AEE7-A9273531AA81}" dt="2024-07-09T15:00:58.258" v="50" actId="27636"/>
          <ac:spMkLst>
            <pc:docMk/>
            <pc:sldMk cId="274300939" sldId="340"/>
            <ac:spMk id="2" creationId="{00000000-0000-0000-0000-000000000000}"/>
          </ac:spMkLst>
        </pc:spChg>
        <pc:spChg chg="mod">
          <ac:chgData name="Al Milioto" userId="617140de-21b0-47c6-b708-67f94e1bef6d" providerId="ADAL" clId="{EF863680-CAC5-42AB-AEE7-A9273531AA81}" dt="2024-07-09T15:24:53.097" v="241" actId="20577"/>
          <ac:spMkLst>
            <pc:docMk/>
            <pc:sldMk cId="274300939" sldId="340"/>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7/8/2024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8414FB-CF86-D943-8F0A-913E7D5F2E56}" type="slidenum">
              <a:rPr lang="en-US" smtClean="0"/>
              <a:t>3</a:t>
            </a:fld>
            <a:endParaRPr lang="en-US"/>
          </a:p>
        </p:txBody>
      </p:sp>
    </p:spTree>
    <p:extLst>
      <p:ext uri="{BB962C8B-B14F-4D97-AF65-F5344CB8AC3E}">
        <p14:creationId xmlns:p14="http://schemas.microsoft.com/office/powerpoint/2010/main" val="178557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414FB-CF86-D943-8F0A-913E7D5F2E56}" type="slidenum">
              <a:rPr lang="en-US" smtClean="0"/>
              <a:t>12</a:t>
            </a:fld>
            <a:endParaRPr lang="en-US"/>
          </a:p>
        </p:txBody>
      </p:sp>
    </p:spTree>
    <p:extLst>
      <p:ext uri="{BB962C8B-B14F-4D97-AF65-F5344CB8AC3E}">
        <p14:creationId xmlns:p14="http://schemas.microsoft.com/office/powerpoint/2010/main" val="732840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8414FB-CF86-D943-8F0A-913E7D5F2E56}" type="slidenum">
              <a:rPr lang="en-US" smtClean="0"/>
              <a:t>19</a:t>
            </a:fld>
            <a:endParaRPr lang="en-US"/>
          </a:p>
        </p:txBody>
      </p:sp>
    </p:spTree>
    <p:extLst>
      <p:ext uri="{BB962C8B-B14F-4D97-AF65-F5344CB8AC3E}">
        <p14:creationId xmlns:p14="http://schemas.microsoft.com/office/powerpoint/2010/main" val="3876990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79876"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ＭＳ Ｐゴシック" pitchFamily="64" charset="-128"/>
              </a:defRPr>
            </a:lvl1pPr>
            <a:lvl2pPr marL="742642" indent="-285632">
              <a:defRPr sz="2400">
                <a:solidFill>
                  <a:schemeClr val="tx1"/>
                </a:solidFill>
                <a:latin typeface="Arial" charset="0"/>
                <a:ea typeface="ＭＳ Ｐゴシック" pitchFamily="64" charset="-128"/>
              </a:defRPr>
            </a:lvl2pPr>
            <a:lvl3pPr marL="1142526" indent="-228505">
              <a:defRPr sz="2400">
                <a:solidFill>
                  <a:schemeClr val="tx1"/>
                </a:solidFill>
                <a:latin typeface="Arial" charset="0"/>
                <a:ea typeface="ＭＳ Ｐゴシック" pitchFamily="64" charset="-128"/>
              </a:defRPr>
            </a:lvl3pPr>
            <a:lvl4pPr marL="1599536" indent="-228505">
              <a:defRPr sz="2400">
                <a:solidFill>
                  <a:schemeClr val="tx1"/>
                </a:solidFill>
                <a:latin typeface="Arial" charset="0"/>
                <a:ea typeface="ＭＳ Ｐゴシック" pitchFamily="64" charset="-128"/>
              </a:defRPr>
            </a:lvl4pPr>
            <a:lvl5pPr marL="2056546" indent="-228505">
              <a:defRPr sz="2400">
                <a:solidFill>
                  <a:schemeClr val="tx1"/>
                </a:solidFill>
                <a:latin typeface="Arial" charset="0"/>
                <a:ea typeface="ＭＳ Ｐゴシック" pitchFamily="64" charset="-128"/>
              </a:defRPr>
            </a:lvl5pPr>
            <a:lvl6pPr marL="2513556" indent="-228505" eaLnBrk="0" fontAlgn="base" hangingPunct="0">
              <a:spcBef>
                <a:spcPct val="0"/>
              </a:spcBef>
              <a:spcAft>
                <a:spcPct val="0"/>
              </a:spcAft>
              <a:defRPr sz="2400">
                <a:solidFill>
                  <a:schemeClr val="tx1"/>
                </a:solidFill>
                <a:latin typeface="Arial" charset="0"/>
                <a:ea typeface="ＭＳ Ｐゴシック" pitchFamily="64" charset="-128"/>
              </a:defRPr>
            </a:lvl6pPr>
            <a:lvl7pPr marL="2970567" indent="-228505" eaLnBrk="0" fontAlgn="base" hangingPunct="0">
              <a:spcBef>
                <a:spcPct val="0"/>
              </a:spcBef>
              <a:spcAft>
                <a:spcPct val="0"/>
              </a:spcAft>
              <a:defRPr sz="2400">
                <a:solidFill>
                  <a:schemeClr val="tx1"/>
                </a:solidFill>
                <a:latin typeface="Arial" charset="0"/>
                <a:ea typeface="ＭＳ Ｐゴシック" pitchFamily="64" charset="-128"/>
              </a:defRPr>
            </a:lvl7pPr>
            <a:lvl8pPr marL="3427577" indent="-228505" eaLnBrk="0" fontAlgn="base" hangingPunct="0">
              <a:spcBef>
                <a:spcPct val="0"/>
              </a:spcBef>
              <a:spcAft>
                <a:spcPct val="0"/>
              </a:spcAft>
              <a:defRPr sz="2400">
                <a:solidFill>
                  <a:schemeClr val="tx1"/>
                </a:solidFill>
                <a:latin typeface="Arial" charset="0"/>
                <a:ea typeface="ＭＳ Ｐゴシック" pitchFamily="64" charset="-128"/>
              </a:defRPr>
            </a:lvl8pPr>
            <a:lvl9pPr marL="3884587" indent="-228505" eaLnBrk="0" fontAlgn="base" hangingPunct="0">
              <a:spcBef>
                <a:spcPct val="0"/>
              </a:spcBef>
              <a:spcAft>
                <a:spcPct val="0"/>
              </a:spcAft>
              <a:defRPr sz="2400">
                <a:solidFill>
                  <a:schemeClr val="tx1"/>
                </a:solidFill>
                <a:latin typeface="Arial" charset="0"/>
                <a:ea typeface="ＭＳ Ｐゴシック" pitchFamily="64" charset="-128"/>
              </a:defRPr>
            </a:lvl9pPr>
          </a:lstStyle>
          <a:p>
            <a:fld id="{40A9C11E-22F5-4960-AB25-8F46EE997968}" type="slidenum">
              <a:rPr lang="en-US" sz="1200"/>
              <a:pPr/>
              <a:t>28</a:t>
            </a:fld>
            <a:endParaRPr lang="en-US" sz="1200"/>
          </a:p>
        </p:txBody>
      </p:sp>
    </p:spTree>
    <p:extLst>
      <p:ext uri="{BB962C8B-B14F-4D97-AF65-F5344CB8AC3E}">
        <p14:creationId xmlns:p14="http://schemas.microsoft.com/office/powerpoint/2010/main" val="1674877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79876"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ＭＳ Ｐゴシック" pitchFamily="64" charset="-128"/>
              </a:defRPr>
            </a:lvl1pPr>
            <a:lvl2pPr marL="742642" indent="-285632">
              <a:defRPr sz="2400">
                <a:solidFill>
                  <a:schemeClr val="tx1"/>
                </a:solidFill>
                <a:latin typeface="Arial" charset="0"/>
                <a:ea typeface="ＭＳ Ｐゴシック" pitchFamily="64" charset="-128"/>
              </a:defRPr>
            </a:lvl2pPr>
            <a:lvl3pPr marL="1142526" indent="-228505">
              <a:defRPr sz="2400">
                <a:solidFill>
                  <a:schemeClr val="tx1"/>
                </a:solidFill>
                <a:latin typeface="Arial" charset="0"/>
                <a:ea typeface="ＭＳ Ｐゴシック" pitchFamily="64" charset="-128"/>
              </a:defRPr>
            </a:lvl3pPr>
            <a:lvl4pPr marL="1599536" indent="-228505">
              <a:defRPr sz="2400">
                <a:solidFill>
                  <a:schemeClr val="tx1"/>
                </a:solidFill>
                <a:latin typeface="Arial" charset="0"/>
                <a:ea typeface="ＭＳ Ｐゴシック" pitchFamily="64" charset="-128"/>
              </a:defRPr>
            </a:lvl4pPr>
            <a:lvl5pPr marL="2056546" indent="-228505">
              <a:defRPr sz="2400">
                <a:solidFill>
                  <a:schemeClr val="tx1"/>
                </a:solidFill>
                <a:latin typeface="Arial" charset="0"/>
                <a:ea typeface="ＭＳ Ｐゴシック" pitchFamily="64" charset="-128"/>
              </a:defRPr>
            </a:lvl5pPr>
            <a:lvl6pPr marL="2513556" indent="-228505" eaLnBrk="0" fontAlgn="base" hangingPunct="0">
              <a:spcBef>
                <a:spcPct val="0"/>
              </a:spcBef>
              <a:spcAft>
                <a:spcPct val="0"/>
              </a:spcAft>
              <a:defRPr sz="2400">
                <a:solidFill>
                  <a:schemeClr val="tx1"/>
                </a:solidFill>
                <a:latin typeface="Arial" charset="0"/>
                <a:ea typeface="ＭＳ Ｐゴシック" pitchFamily="64" charset="-128"/>
              </a:defRPr>
            </a:lvl6pPr>
            <a:lvl7pPr marL="2970567" indent="-228505" eaLnBrk="0" fontAlgn="base" hangingPunct="0">
              <a:spcBef>
                <a:spcPct val="0"/>
              </a:spcBef>
              <a:spcAft>
                <a:spcPct val="0"/>
              </a:spcAft>
              <a:defRPr sz="2400">
                <a:solidFill>
                  <a:schemeClr val="tx1"/>
                </a:solidFill>
                <a:latin typeface="Arial" charset="0"/>
                <a:ea typeface="ＭＳ Ｐゴシック" pitchFamily="64" charset="-128"/>
              </a:defRPr>
            </a:lvl7pPr>
            <a:lvl8pPr marL="3427577" indent="-228505" eaLnBrk="0" fontAlgn="base" hangingPunct="0">
              <a:spcBef>
                <a:spcPct val="0"/>
              </a:spcBef>
              <a:spcAft>
                <a:spcPct val="0"/>
              </a:spcAft>
              <a:defRPr sz="2400">
                <a:solidFill>
                  <a:schemeClr val="tx1"/>
                </a:solidFill>
                <a:latin typeface="Arial" charset="0"/>
                <a:ea typeface="ＭＳ Ｐゴシック" pitchFamily="64" charset="-128"/>
              </a:defRPr>
            </a:lvl8pPr>
            <a:lvl9pPr marL="3884587" indent="-228505" eaLnBrk="0" fontAlgn="base" hangingPunct="0">
              <a:spcBef>
                <a:spcPct val="0"/>
              </a:spcBef>
              <a:spcAft>
                <a:spcPct val="0"/>
              </a:spcAft>
              <a:defRPr sz="2400">
                <a:solidFill>
                  <a:schemeClr val="tx1"/>
                </a:solidFill>
                <a:latin typeface="Arial" charset="0"/>
                <a:ea typeface="ＭＳ Ｐゴシック" pitchFamily="64" charset="-128"/>
              </a:defRPr>
            </a:lvl9pPr>
          </a:lstStyle>
          <a:p>
            <a:fld id="{40A9C11E-22F5-4960-AB25-8F46EE997968}" type="slidenum">
              <a:rPr lang="en-US" sz="1200"/>
              <a:pPr/>
              <a:t>29</a:t>
            </a:fld>
            <a:endParaRPr lang="en-US" sz="1200"/>
          </a:p>
        </p:txBody>
      </p:sp>
    </p:spTree>
    <p:extLst>
      <p:ext uri="{BB962C8B-B14F-4D97-AF65-F5344CB8AC3E}">
        <p14:creationId xmlns:p14="http://schemas.microsoft.com/office/powerpoint/2010/main" val="1963640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79876"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ＭＳ Ｐゴシック" pitchFamily="64" charset="-128"/>
              </a:defRPr>
            </a:lvl1pPr>
            <a:lvl2pPr marL="742642" indent="-285632">
              <a:defRPr sz="2400">
                <a:solidFill>
                  <a:schemeClr val="tx1"/>
                </a:solidFill>
                <a:latin typeface="Arial" charset="0"/>
                <a:ea typeface="ＭＳ Ｐゴシック" pitchFamily="64" charset="-128"/>
              </a:defRPr>
            </a:lvl2pPr>
            <a:lvl3pPr marL="1142526" indent="-228505">
              <a:defRPr sz="2400">
                <a:solidFill>
                  <a:schemeClr val="tx1"/>
                </a:solidFill>
                <a:latin typeface="Arial" charset="0"/>
                <a:ea typeface="ＭＳ Ｐゴシック" pitchFamily="64" charset="-128"/>
              </a:defRPr>
            </a:lvl3pPr>
            <a:lvl4pPr marL="1599536" indent="-228505">
              <a:defRPr sz="2400">
                <a:solidFill>
                  <a:schemeClr val="tx1"/>
                </a:solidFill>
                <a:latin typeface="Arial" charset="0"/>
                <a:ea typeface="ＭＳ Ｐゴシック" pitchFamily="64" charset="-128"/>
              </a:defRPr>
            </a:lvl4pPr>
            <a:lvl5pPr marL="2056546" indent="-228505">
              <a:defRPr sz="2400">
                <a:solidFill>
                  <a:schemeClr val="tx1"/>
                </a:solidFill>
                <a:latin typeface="Arial" charset="0"/>
                <a:ea typeface="ＭＳ Ｐゴシック" pitchFamily="64" charset="-128"/>
              </a:defRPr>
            </a:lvl5pPr>
            <a:lvl6pPr marL="2513556" indent="-228505" eaLnBrk="0" fontAlgn="base" hangingPunct="0">
              <a:spcBef>
                <a:spcPct val="0"/>
              </a:spcBef>
              <a:spcAft>
                <a:spcPct val="0"/>
              </a:spcAft>
              <a:defRPr sz="2400">
                <a:solidFill>
                  <a:schemeClr val="tx1"/>
                </a:solidFill>
                <a:latin typeface="Arial" charset="0"/>
                <a:ea typeface="ＭＳ Ｐゴシック" pitchFamily="64" charset="-128"/>
              </a:defRPr>
            </a:lvl6pPr>
            <a:lvl7pPr marL="2970567" indent="-228505" eaLnBrk="0" fontAlgn="base" hangingPunct="0">
              <a:spcBef>
                <a:spcPct val="0"/>
              </a:spcBef>
              <a:spcAft>
                <a:spcPct val="0"/>
              </a:spcAft>
              <a:defRPr sz="2400">
                <a:solidFill>
                  <a:schemeClr val="tx1"/>
                </a:solidFill>
                <a:latin typeface="Arial" charset="0"/>
                <a:ea typeface="ＭＳ Ｐゴシック" pitchFamily="64" charset="-128"/>
              </a:defRPr>
            </a:lvl7pPr>
            <a:lvl8pPr marL="3427577" indent="-228505" eaLnBrk="0" fontAlgn="base" hangingPunct="0">
              <a:spcBef>
                <a:spcPct val="0"/>
              </a:spcBef>
              <a:spcAft>
                <a:spcPct val="0"/>
              </a:spcAft>
              <a:defRPr sz="2400">
                <a:solidFill>
                  <a:schemeClr val="tx1"/>
                </a:solidFill>
                <a:latin typeface="Arial" charset="0"/>
                <a:ea typeface="ＭＳ Ｐゴシック" pitchFamily="64" charset="-128"/>
              </a:defRPr>
            </a:lvl8pPr>
            <a:lvl9pPr marL="3884587" indent="-228505" eaLnBrk="0" fontAlgn="base" hangingPunct="0">
              <a:spcBef>
                <a:spcPct val="0"/>
              </a:spcBef>
              <a:spcAft>
                <a:spcPct val="0"/>
              </a:spcAft>
              <a:defRPr sz="2400">
                <a:solidFill>
                  <a:schemeClr val="tx1"/>
                </a:solidFill>
                <a:latin typeface="Arial" charset="0"/>
                <a:ea typeface="ＭＳ Ｐゴシック" pitchFamily="64" charset="-128"/>
              </a:defRPr>
            </a:lvl9pPr>
          </a:lstStyle>
          <a:p>
            <a:fld id="{40A9C11E-22F5-4960-AB25-8F46EE997968}" type="slidenum">
              <a:rPr lang="en-US" sz="1200"/>
              <a:pPr/>
              <a:t>34</a:t>
            </a:fld>
            <a:endParaRPr lang="en-US" sz="1200"/>
          </a:p>
        </p:txBody>
      </p:sp>
    </p:spTree>
    <p:extLst>
      <p:ext uri="{BB962C8B-B14F-4D97-AF65-F5344CB8AC3E}">
        <p14:creationId xmlns:p14="http://schemas.microsoft.com/office/powerpoint/2010/main" val="612112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8414FB-CF86-D943-8F0A-913E7D5F2E56}" type="slidenum">
              <a:rPr lang="en-US" smtClean="0"/>
              <a:t>38</a:t>
            </a:fld>
            <a:endParaRPr lang="en-US"/>
          </a:p>
        </p:txBody>
      </p:sp>
    </p:spTree>
    <p:extLst>
      <p:ext uri="{BB962C8B-B14F-4D97-AF65-F5344CB8AC3E}">
        <p14:creationId xmlns:p14="http://schemas.microsoft.com/office/powerpoint/2010/main" val="26060002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71684"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ＭＳ Ｐゴシック" pitchFamily="48" charset="-128"/>
              </a:defRPr>
            </a:lvl1pPr>
            <a:lvl2pPr marL="742642" indent="-285632">
              <a:defRPr sz="2400">
                <a:solidFill>
                  <a:schemeClr val="tx1"/>
                </a:solidFill>
                <a:latin typeface="Arial" charset="0"/>
                <a:ea typeface="ＭＳ Ｐゴシック" pitchFamily="48" charset="-128"/>
              </a:defRPr>
            </a:lvl2pPr>
            <a:lvl3pPr marL="1142526" indent="-228505">
              <a:defRPr sz="2400">
                <a:solidFill>
                  <a:schemeClr val="tx1"/>
                </a:solidFill>
                <a:latin typeface="Arial" charset="0"/>
                <a:ea typeface="ＭＳ Ｐゴシック" pitchFamily="48" charset="-128"/>
              </a:defRPr>
            </a:lvl3pPr>
            <a:lvl4pPr marL="1599536" indent="-228505">
              <a:defRPr sz="2400">
                <a:solidFill>
                  <a:schemeClr val="tx1"/>
                </a:solidFill>
                <a:latin typeface="Arial" charset="0"/>
                <a:ea typeface="ＭＳ Ｐゴシック" pitchFamily="48" charset="-128"/>
              </a:defRPr>
            </a:lvl4pPr>
            <a:lvl5pPr marL="2056546" indent="-228505">
              <a:defRPr sz="2400">
                <a:solidFill>
                  <a:schemeClr val="tx1"/>
                </a:solidFill>
                <a:latin typeface="Arial" charset="0"/>
                <a:ea typeface="ＭＳ Ｐゴシック" pitchFamily="48" charset="-128"/>
              </a:defRPr>
            </a:lvl5pPr>
            <a:lvl6pPr marL="2513556" indent="-228505" eaLnBrk="0" fontAlgn="base" hangingPunct="0">
              <a:spcBef>
                <a:spcPct val="0"/>
              </a:spcBef>
              <a:spcAft>
                <a:spcPct val="0"/>
              </a:spcAft>
              <a:defRPr sz="2400">
                <a:solidFill>
                  <a:schemeClr val="tx1"/>
                </a:solidFill>
                <a:latin typeface="Arial" charset="0"/>
                <a:ea typeface="ＭＳ Ｐゴシック" pitchFamily="48" charset="-128"/>
              </a:defRPr>
            </a:lvl6pPr>
            <a:lvl7pPr marL="2970567" indent="-228505" eaLnBrk="0" fontAlgn="base" hangingPunct="0">
              <a:spcBef>
                <a:spcPct val="0"/>
              </a:spcBef>
              <a:spcAft>
                <a:spcPct val="0"/>
              </a:spcAft>
              <a:defRPr sz="2400">
                <a:solidFill>
                  <a:schemeClr val="tx1"/>
                </a:solidFill>
                <a:latin typeface="Arial" charset="0"/>
                <a:ea typeface="ＭＳ Ｐゴシック" pitchFamily="48" charset="-128"/>
              </a:defRPr>
            </a:lvl7pPr>
            <a:lvl8pPr marL="3427577" indent="-228505" eaLnBrk="0" fontAlgn="base" hangingPunct="0">
              <a:spcBef>
                <a:spcPct val="0"/>
              </a:spcBef>
              <a:spcAft>
                <a:spcPct val="0"/>
              </a:spcAft>
              <a:defRPr sz="2400">
                <a:solidFill>
                  <a:schemeClr val="tx1"/>
                </a:solidFill>
                <a:latin typeface="Arial" charset="0"/>
                <a:ea typeface="ＭＳ Ｐゴシック" pitchFamily="48" charset="-128"/>
              </a:defRPr>
            </a:lvl8pPr>
            <a:lvl9pPr marL="3884587" indent="-228505" eaLnBrk="0" fontAlgn="base" hangingPunct="0">
              <a:spcBef>
                <a:spcPct val="0"/>
              </a:spcBef>
              <a:spcAft>
                <a:spcPct val="0"/>
              </a:spcAft>
              <a:defRPr sz="2400">
                <a:solidFill>
                  <a:schemeClr val="tx1"/>
                </a:solidFill>
                <a:latin typeface="Arial" charset="0"/>
                <a:ea typeface="ＭＳ Ｐゴシック" pitchFamily="48" charset="-128"/>
              </a:defRPr>
            </a:lvl9pPr>
          </a:lstStyle>
          <a:p>
            <a:fld id="{C8ADD43A-B01E-4F34-88C7-A7FAD5034A77}" type="slidenum">
              <a:rPr lang="en-US" sz="1200"/>
              <a:pPr/>
              <a:t>42</a:t>
            </a:fld>
            <a:endParaRPr lang="en-US" sz="1200"/>
          </a:p>
        </p:txBody>
      </p:sp>
    </p:spTree>
    <p:extLst>
      <p:ext uri="{BB962C8B-B14F-4D97-AF65-F5344CB8AC3E}">
        <p14:creationId xmlns:p14="http://schemas.microsoft.com/office/powerpoint/2010/main" val="33153474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a:extLst>
              <a:ext uri="{C183D7F6-B498-43B3-948B-1728B52AA6E4}">
                <adec:decorative xmlns:adec="http://schemas.microsoft.com/office/drawing/2017/decorative" val="1"/>
              </a:ext>
            </a:extLst>
          </p:cNvPr>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tx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solidFill>
                  <a:schemeClr val="tx1"/>
                </a:solidFill>
                <a:latin typeface="Tahoma" charset="0"/>
                <a:ea typeface="Tahoma" charset="0"/>
                <a:cs typeface="Tahoma" charset="0"/>
              </a:rPr>
              <a:t>Financial Wellness for People with Disabilities</a:t>
            </a:r>
          </a:p>
        </p:txBody>
      </p:sp>
      <p:sp>
        <p:nvSpPr>
          <p:cNvPr id="15" name="Rectangle 14">
            <a:extLst>
              <a:ext uri="{C183D7F6-B498-43B3-948B-1728B52AA6E4}">
                <adec:decorative xmlns:adec="http://schemas.microsoft.com/office/drawing/2017/decorative" val="1"/>
              </a:ext>
            </a:extLst>
          </p:cNvPr>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logo"/>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1794" y="4494986"/>
            <a:ext cx="3503776"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dirty="0">
                <a:solidFill>
                  <a:srgbClr val="575759"/>
                </a:solidFill>
                <a:latin typeface="Tahoma" charset="0"/>
                <a:ea typeface="Tahoma" charset="0"/>
                <a:cs typeface="Tahoma" charset="0"/>
              </a:rPr>
              <a:t>This training program </a:t>
            </a:r>
          </a:p>
          <a:p>
            <a:pPr algn="ctr"/>
            <a:r>
              <a:rPr lang="en-US" sz="2000" b="1" i="0" baseline="0" dirty="0">
                <a:solidFill>
                  <a:srgbClr val="575759"/>
                </a:solidFill>
                <a:latin typeface="Tahoma" charset="0"/>
                <a:ea typeface="Tahoma" charset="0"/>
                <a:cs typeface="Tahoma" charset="0"/>
              </a:rPr>
              <a:t>is supported by:</a:t>
            </a:r>
          </a:p>
        </p:txBody>
      </p:sp>
      <p:pic>
        <p:nvPicPr>
          <p:cNvPr id="22" name="Picture 21" descr="National Disability Institute (NDI) logo"/>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normAutofit/>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2000" baseline="0">
                <a:latin typeface="Tahoma" charset="0"/>
                <a:ea typeface="Tahoma" charset="0"/>
                <a:cs typeface="Tahoma" charset="0"/>
              </a:defRPr>
            </a:lvl2pPr>
            <a:lvl3pPr marL="857228" indent="-171446">
              <a:buFont typeface="Wingdings" panose="05000000000000000000" pitchFamily="2" charset="2"/>
              <a:buChar char="§"/>
              <a:defRPr sz="2000" baseline="0">
                <a:latin typeface="Tahoma" charset="0"/>
                <a:ea typeface="Tahoma" charset="0"/>
                <a:cs typeface="Tahoma" charset="0"/>
              </a:defRPr>
            </a:lvl3pPr>
            <a:lvl4pPr>
              <a:defRPr sz="20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10"/>
          </p:nvPr>
        </p:nvSpPr>
        <p:spPr/>
        <p:txBody>
          <a:body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normAutofit/>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2000" baseline="0">
                <a:latin typeface="Tahoma" charset="0"/>
                <a:ea typeface="Tahoma" charset="0"/>
                <a:cs typeface="Tahoma" charset="0"/>
              </a:defRPr>
            </a:lvl2pPr>
            <a:lvl3pPr marL="857228" indent="-171446">
              <a:buFont typeface="Wingdings" panose="05000000000000000000" pitchFamily="2" charset="2"/>
              <a:buChar char="§"/>
              <a:defRPr sz="2000" baseline="0">
                <a:latin typeface="Tahoma" charset="0"/>
                <a:ea typeface="Tahoma" charset="0"/>
                <a:cs typeface="Tahoma" charset="0"/>
              </a:defRPr>
            </a:lvl3pPr>
            <a:lvl4pPr>
              <a:defRPr sz="20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normAutofit/>
          </a:bodyPr>
          <a:lstStyle>
            <a:lvl1pPr>
              <a:defRPr sz="2000">
                <a:latin typeface="Tahoma" charset="0"/>
                <a:ea typeface="Tahoma" charset="0"/>
                <a:cs typeface="Tahoma" charset="0"/>
              </a:defRPr>
            </a:lvl1pPr>
            <a:lvl2pPr>
              <a:defRPr sz="2000">
                <a:latin typeface="Tahoma" charset="0"/>
                <a:ea typeface="Tahoma" charset="0"/>
                <a:cs typeface="Tahoma" charset="0"/>
              </a:defRPr>
            </a:lvl2pPr>
            <a:lvl3pPr>
              <a:defRPr sz="2000">
                <a:latin typeface="Tahoma" charset="0"/>
                <a:ea typeface="Tahoma" charset="0"/>
                <a:cs typeface="Tahoma" charset="0"/>
              </a:defRPr>
            </a:lvl3pPr>
            <a:lvl4pPr>
              <a:defRPr sz="20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dirty="0"/>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C183D7F6-B498-43B3-948B-1728B52AA6E4}">
                <adec:decorative xmlns:adec="http://schemas.microsoft.com/office/drawing/2017/decorative" val="1"/>
              </a:ext>
            </a:extLst>
          </p:cNvPr>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a:extLst>
              <a:ext uri="{C183D7F6-B498-43B3-948B-1728B52AA6E4}">
                <adec:decorative xmlns:adec="http://schemas.microsoft.com/office/drawing/2017/decorative" val="1"/>
              </a:ext>
            </a:extLst>
          </p:cNvPr>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a:extLst>
              <a:ext uri="{C183D7F6-B498-43B3-948B-1728B52AA6E4}">
                <adec:decorative xmlns:adec="http://schemas.microsoft.com/office/drawing/2017/decorative" val="1"/>
              </a:ext>
            </a:extLst>
          </p:cNvPr>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20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20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20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hyperlink" Target="https://www.ssa.gov/disabilityresearch/wi/passcadre.htm#chicagoregion" TargetMode="Externa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ssa.gov/disabilityresearch/wi/1619b.htm" TargetMode="Externa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5.xml.rels><?xml version="1.0" encoding="UTF-8" standalone="yes"?>
<Relationships xmlns="http://schemas.openxmlformats.org/package/2006/relationships"><Relationship Id="rId3" Type="http://schemas.openxmlformats.org/officeDocument/2006/relationships/hyperlink" Target="https://www.illinois.gov/hfs/MedicalPrograms/hbwd/Pages/about.aspx" TargetMode="Externa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32.xml"/><Relationship Id="rId4" Type="http://schemas.openxmlformats.org/officeDocument/2006/relationships/hyperlink" Target="https://choosework.ssa.gov/findhelp/"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choosework.ssa.gov/findhelp/" TargetMode="Externa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301" y="2135451"/>
            <a:ext cx="7785100" cy="924339"/>
          </a:xfrm>
        </p:spPr>
        <p:txBody>
          <a:bodyPr>
            <a:normAutofit fontScale="90000"/>
          </a:bodyPr>
          <a:lstStyle/>
          <a:p>
            <a:r>
              <a:rPr lang="en-US" sz="4000" dirty="0"/>
              <a:t>Module 6: SSA Work Supports</a:t>
            </a:r>
            <a:endParaRPr lang="en-US" sz="1100" dirty="0"/>
          </a:p>
        </p:txBody>
      </p:sp>
    </p:spTree>
    <p:custDataLst>
      <p:tags r:id="rId1"/>
    </p:custDataLst>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907881"/>
            <a:ext cx="8623935" cy="640080"/>
          </a:xfrm>
        </p:spPr>
        <p:txBody>
          <a:bodyPr>
            <a:noAutofit/>
          </a:bodyPr>
          <a:lstStyle/>
          <a:p>
            <a:r>
              <a:rPr lang="en-US" altLang="en-US" dirty="0">
                <a:cs typeface="Times New Roman" panose="02020603050405020304" pitchFamily="18" charset="0"/>
              </a:rPr>
              <a:t>Work Incentives for SSI Recipients</a:t>
            </a:r>
            <a:endParaRPr lang="en-US" dirty="0"/>
          </a:p>
        </p:txBody>
      </p:sp>
      <p:sp>
        <p:nvSpPr>
          <p:cNvPr id="3" name="Content Placeholder 2"/>
          <p:cNvSpPr>
            <a:spLocks noGrp="1"/>
          </p:cNvSpPr>
          <p:nvPr>
            <p:ph idx="1"/>
          </p:nvPr>
        </p:nvSpPr>
        <p:spPr>
          <a:xfrm>
            <a:off x="240032" y="1828800"/>
            <a:ext cx="8623936" cy="4591878"/>
          </a:xfrm>
        </p:spPr>
        <p:txBody>
          <a:bodyPr>
            <a:normAutofit/>
          </a:bodyPr>
          <a:lstStyle/>
          <a:p>
            <a:pPr marL="298450" lvl="1" indent="-285750">
              <a:lnSpc>
                <a:spcPct val="80000"/>
              </a:lnSpc>
              <a:spcAft>
                <a:spcPct val="60000"/>
              </a:spcAft>
              <a:buClr>
                <a:srgbClr val="575759"/>
              </a:buClr>
              <a:buSzPct val="145000"/>
              <a:buFont typeface="Arial" charset="0"/>
              <a:buChar char="•"/>
            </a:pPr>
            <a:r>
              <a:rPr lang="en-US" altLang="en-US" b="1" dirty="0"/>
              <a:t>General Income Exclusion (GIE)</a:t>
            </a:r>
            <a:r>
              <a:rPr lang="en-US" altLang="en-US" dirty="0"/>
              <a:t> – The first $20 of any kind of income, earned or unearned, is excluded.</a:t>
            </a:r>
          </a:p>
          <a:p>
            <a:pPr marL="298450" lvl="1" indent="-285750">
              <a:lnSpc>
                <a:spcPct val="80000"/>
              </a:lnSpc>
              <a:spcAft>
                <a:spcPct val="60000"/>
              </a:spcAft>
              <a:buClr>
                <a:srgbClr val="575759"/>
              </a:buClr>
              <a:buSzPct val="145000"/>
              <a:buFont typeface="Arial" charset="0"/>
              <a:buChar char="•"/>
            </a:pPr>
            <a:r>
              <a:rPr lang="en-US" altLang="en-US" b="1" dirty="0"/>
              <a:t>Earned Income Exclusion (EIE)</a:t>
            </a:r>
            <a:r>
              <a:rPr lang="en-US" altLang="en-US" dirty="0"/>
              <a:t> – SSA excludes the first $65 of earnings after any applicable Student Earned Income Exclusion (SEIE) or GIE are subtracted. </a:t>
            </a:r>
          </a:p>
          <a:p>
            <a:pPr marL="298450" lvl="1" indent="-285750">
              <a:lnSpc>
                <a:spcPct val="80000"/>
              </a:lnSpc>
              <a:spcAft>
                <a:spcPct val="60000"/>
              </a:spcAft>
              <a:buClr>
                <a:srgbClr val="575759"/>
              </a:buClr>
              <a:buSzPct val="145000"/>
              <a:buFont typeface="Arial" charset="0"/>
              <a:buChar char="•"/>
            </a:pPr>
            <a:r>
              <a:rPr lang="en-US" altLang="en-US" b="1" dirty="0"/>
              <a:t>Impairment Related Work Expense (IRWE)</a:t>
            </a:r>
            <a:r>
              <a:rPr lang="en-US" altLang="en-US" dirty="0"/>
              <a:t> – Reduces countable income further and is deducted prior to the ½ earnings exclusion.  </a:t>
            </a:r>
          </a:p>
          <a:p>
            <a:pPr marL="298450" lvl="1" indent="-285750">
              <a:lnSpc>
                <a:spcPct val="80000"/>
              </a:lnSpc>
              <a:spcAft>
                <a:spcPct val="60000"/>
              </a:spcAft>
              <a:buClr>
                <a:srgbClr val="575759"/>
              </a:buClr>
              <a:buSzPct val="145000"/>
              <a:buFont typeface="Arial" charset="0"/>
              <a:buChar char="•"/>
            </a:pPr>
            <a:r>
              <a:rPr lang="en-US" altLang="en-US" b="1" dirty="0"/>
              <a:t>The ½ Earnings Exclusion</a:t>
            </a:r>
            <a:r>
              <a:rPr lang="en-US" altLang="en-US" dirty="0"/>
              <a:t> – Only one half of the remaining earned income is counted (2 for 1 rule).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10</a:t>
            </a:fld>
            <a:endParaRPr lang="en-US" dirty="0"/>
          </a:p>
        </p:txBody>
      </p:sp>
    </p:spTree>
    <p:custDataLst>
      <p:tags r:id="rId1"/>
    </p:custDataLst>
    <p:extLst>
      <p:ext uri="{BB962C8B-B14F-4D97-AF65-F5344CB8AC3E}">
        <p14:creationId xmlns:p14="http://schemas.microsoft.com/office/powerpoint/2010/main" val="220482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877170"/>
            <a:ext cx="8749733" cy="640080"/>
          </a:xfrm>
        </p:spPr>
        <p:txBody>
          <a:bodyPr>
            <a:noAutofit/>
          </a:bodyPr>
          <a:lstStyle/>
          <a:p>
            <a:r>
              <a:rPr lang="en-US" altLang="en-US" dirty="0">
                <a:cs typeface="Times New Roman" panose="02020603050405020304" pitchFamily="18" charset="0"/>
              </a:rPr>
              <a:t>Work Incentives for SSI Recipients </a:t>
            </a:r>
            <a:r>
              <a:rPr lang="en-US" altLang="en-US" sz="1800" dirty="0">
                <a:cs typeface="Times New Roman" panose="02020603050405020304" pitchFamily="18" charset="0"/>
              </a:rPr>
              <a:t>(Continued)</a:t>
            </a:r>
            <a:endParaRPr lang="en-US" dirty="0"/>
          </a:p>
        </p:txBody>
      </p:sp>
      <p:sp>
        <p:nvSpPr>
          <p:cNvPr id="3" name="Content Placeholder 2"/>
          <p:cNvSpPr>
            <a:spLocks noGrp="1"/>
          </p:cNvSpPr>
          <p:nvPr>
            <p:ph idx="1"/>
          </p:nvPr>
        </p:nvSpPr>
        <p:spPr>
          <a:xfrm>
            <a:off x="240033" y="1871662"/>
            <a:ext cx="8307620" cy="4549015"/>
          </a:xfrm>
        </p:spPr>
        <p:txBody>
          <a:bodyPr/>
          <a:lstStyle/>
          <a:p>
            <a:pPr marL="298450" lvl="1" indent="-285750">
              <a:lnSpc>
                <a:spcPct val="80000"/>
              </a:lnSpc>
              <a:spcAft>
                <a:spcPct val="60000"/>
              </a:spcAft>
              <a:buClr>
                <a:srgbClr val="575759"/>
              </a:buClr>
              <a:buSzPct val="145000"/>
              <a:buFont typeface="Arial" charset="0"/>
              <a:buChar char="•"/>
            </a:pPr>
            <a:r>
              <a:rPr lang="en-US" altLang="en-US" b="1" dirty="0"/>
              <a:t>Blind Work Expense (BWE)</a:t>
            </a:r>
            <a:r>
              <a:rPr lang="en-US" altLang="en-US" dirty="0"/>
              <a:t> – If disabled due to statutory blindness, counted after the ½ earnings exclusion to further reduce countable wages.</a:t>
            </a:r>
          </a:p>
          <a:p>
            <a:pPr marL="298450" lvl="1" indent="-285750">
              <a:lnSpc>
                <a:spcPct val="80000"/>
              </a:lnSpc>
              <a:spcAft>
                <a:spcPct val="60000"/>
              </a:spcAft>
              <a:buClr>
                <a:srgbClr val="575759"/>
              </a:buClr>
              <a:buSzPct val="145000"/>
              <a:buFont typeface="Arial" charset="0"/>
              <a:buChar char="•"/>
            </a:pPr>
            <a:r>
              <a:rPr lang="en-US" altLang="en-US" b="1" dirty="0"/>
              <a:t>Student Earned Income Exclusion (SEIE) </a:t>
            </a:r>
            <a:r>
              <a:rPr lang="en-US" altLang="en-US" dirty="0"/>
              <a:t>– Students under the age of 22.</a:t>
            </a:r>
          </a:p>
          <a:p>
            <a:pPr marL="298450" lvl="1" indent="-285750">
              <a:lnSpc>
                <a:spcPct val="80000"/>
              </a:lnSpc>
              <a:spcAft>
                <a:spcPct val="60000"/>
              </a:spcAft>
              <a:buClr>
                <a:srgbClr val="575759"/>
              </a:buClr>
              <a:buSzPct val="145000"/>
              <a:buFont typeface="Arial" charset="0"/>
              <a:buChar char="•"/>
            </a:pPr>
            <a:r>
              <a:rPr lang="en-US" altLang="en-US" b="1" dirty="0"/>
              <a:t>Plan to Achieve Self Support (PASS)</a:t>
            </a:r>
            <a:r>
              <a:rPr lang="en-US" altLang="en-US" dirty="0"/>
              <a:t> – Also reduced after the ½ earnings exclusion to further reduce countable wages.</a:t>
            </a:r>
          </a:p>
          <a:p>
            <a:pPr marL="298450" lvl="1" indent="-285750">
              <a:lnSpc>
                <a:spcPct val="80000"/>
              </a:lnSpc>
              <a:spcAft>
                <a:spcPct val="60000"/>
              </a:spcAft>
              <a:buClr>
                <a:srgbClr val="575759"/>
              </a:buClr>
              <a:buSzPct val="145000"/>
              <a:buFont typeface="Arial" charset="0"/>
              <a:buChar char="•"/>
            </a:pPr>
            <a:r>
              <a:rPr lang="en-US" altLang="en-US" b="1" dirty="0"/>
              <a:t>Medicaid 1619 (b) </a:t>
            </a:r>
            <a:r>
              <a:rPr lang="en-US" altLang="en-US" dirty="0"/>
              <a:t>– Medicaid coverage continues when SSI payments stop due to work.</a:t>
            </a:r>
          </a:p>
          <a:p>
            <a:pPr marL="298450" lvl="1" indent="-285750">
              <a:lnSpc>
                <a:spcPct val="80000"/>
              </a:lnSpc>
              <a:spcAft>
                <a:spcPct val="60000"/>
              </a:spcAft>
              <a:buClr>
                <a:srgbClr val="575759"/>
              </a:buClr>
              <a:buSzPct val="145000"/>
              <a:buFont typeface="Arial" charset="0"/>
              <a:buChar char="•"/>
            </a:pPr>
            <a:r>
              <a:rPr lang="en-US" altLang="en-US" b="1" dirty="0"/>
              <a:t>SNAP and TANF work supports.</a:t>
            </a:r>
          </a:p>
          <a:p>
            <a:pPr marL="12700" lvl="1" indent="0">
              <a:lnSpc>
                <a:spcPct val="80000"/>
              </a:lnSpc>
              <a:spcAft>
                <a:spcPct val="60000"/>
              </a:spcAft>
              <a:buNone/>
            </a:pPr>
            <a:r>
              <a:rPr lang="en-US" altLang="en-US" dirty="0"/>
              <a:t>After these exclusions are applied to earnings, the remaining amount is the Total Countable Income.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dirty="0"/>
          </a:p>
        </p:txBody>
      </p:sp>
    </p:spTree>
    <p:custDataLst>
      <p:tags r:id="rId1"/>
    </p:custDataLst>
    <p:extLst>
      <p:ext uri="{BB962C8B-B14F-4D97-AF65-F5344CB8AC3E}">
        <p14:creationId xmlns:p14="http://schemas.microsoft.com/office/powerpoint/2010/main" val="2133047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1" y="717580"/>
            <a:ext cx="9029700" cy="782607"/>
          </a:xfrm>
        </p:spPr>
        <p:txBody>
          <a:bodyPr>
            <a:noAutofit/>
          </a:bodyPr>
          <a:lstStyle/>
          <a:p>
            <a:r>
              <a:rPr lang="en-US" dirty="0"/>
              <a:t>Impairment Related Work Expenses (IRWEs) </a:t>
            </a:r>
            <a:r>
              <a:rPr lang="en-US" sz="2000" dirty="0"/>
              <a:t>(Slide 1 of 2)</a:t>
            </a:r>
            <a:endParaRPr lang="en-US" dirty="0"/>
          </a:p>
        </p:txBody>
      </p:sp>
      <p:sp>
        <p:nvSpPr>
          <p:cNvPr id="3" name="Content Placeholder 2"/>
          <p:cNvSpPr>
            <a:spLocks noGrp="1"/>
          </p:cNvSpPr>
          <p:nvPr>
            <p:ph idx="1"/>
          </p:nvPr>
        </p:nvSpPr>
        <p:spPr>
          <a:xfrm>
            <a:off x="240032" y="1881352"/>
            <a:ext cx="8623935" cy="4539326"/>
          </a:xfrm>
        </p:spPr>
        <p:txBody>
          <a:bodyPr/>
          <a:lstStyle/>
          <a:p>
            <a:pPr algn="just"/>
            <a:r>
              <a:rPr lang="en-US" dirty="0"/>
              <a:t>When a person pays for work expenses that are related to their disability and work, those expenses can be submitted to SSA. The person’s countable earnings are reduced by those costs. </a:t>
            </a:r>
          </a:p>
          <a:p>
            <a:pPr algn="just"/>
            <a:r>
              <a:rPr lang="en-US" dirty="0"/>
              <a:t>Example: A person cannot drive due to their disability;</a:t>
            </a:r>
          </a:p>
          <a:p>
            <a:pPr algn="just"/>
            <a:r>
              <a:rPr lang="en-US" dirty="0"/>
              <a:t>They pay $100 per week for transportation to work;</a:t>
            </a:r>
          </a:p>
          <a:p>
            <a:pPr algn="just"/>
            <a:r>
              <a:rPr lang="en-US" dirty="0"/>
              <a:t>Pay is $250 per week; countable earnings are only $150 per week. The person may be approved to keep more of their SSI to pay for their reasonable transportation costs to get to work.</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dirty="0"/>
          </a:p>
        </p:txBody>
      </p:sp>
    </p:spTree>
    <p:custDataLst>
      <p:tags r:id="rId1"/>
    </p:custDataLst>
    <p:extLst>
      <p:ext uri="{BB962C8B-B14F-4D97-AF65-F5344CB8AC3E}">
        <p14:creationId xmlns:p14="http://schemas.microsoft.com/office/powerpoint/2010/main" val="1586008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Blind Work Expense</a:t>
            </a:r>
          </a:p>
        </p:txBody>
      </p:sp>
      <p:sp>
        <p:nvSpPr>
          <p:cNvPr id="3" name="Content Placeholder 2"/>
          <p:cNvSpPr>
            <a:spLocks noGrp="1"/>
          </p:cNvSpPr>
          <p:nvPr>
            <p:ph idx="1"/>
          </p:nvPr>
        </p:nvSpPr>
        <p:spPr>
          <a:xfrm>
            <a:off x="240031" y="1802713"/>
            <a:ext cx="8623936" cy="4507795"/>
          </a:xfrm>
        </p:spPr>
        <p:txBody>
          <a:bodyPr/>
          <a:lstStyle/>
          <a:p>
            <a:r>
              <a:rPr lang="en-US" dirty="0"/>
              <a:t>A blind SSI beneficiary can request that all costs that make it possible for them to work be deducted from their earnings to help them pay for the needed items and keep their SSI longer. These include:</a:t>
            </a:r>
          </a:p>
          <a:p>
            <a:pPr lvl="1"/>
            <a:r>
              <a:rPr lang="en-US" dirty="0"/>
              <a:t>Cost of a service animal and veterinarian bills;</a:t>
            </a:r>
          </a:p>
          <a:p>
            <a:pPr lvl="1"/>
            <a:r>
              <a:rPr lang="en-US" dirty="0"/>
              <a:t>Transportation to and from work;</a:t>
            </a:r>
          </a:p>
          <a:p>
            <a:pPr lvl="1"/>
            <a:r>
              <a:rPr lang="en-US" dirty="0"/>
              <a:t>Fees or taxes from pay;</a:t>
            </a:r>
          </a:p>
          <a:p>
            <a:pPr lvl="1"/>
            <a:r>
              <a:rPr lang="en-US" dirty="0"/>
              <a:t>Attendant care services;</a:t>
            </a:r>
          </a:p>
          <a:p>
            <a:pPr lvl="1"/>
            <a:r>
              <a:rPr lang="en-US" dirty="0"/>
              <a:t>Meals eaten during work hours;</a:t>
            </a:r>
          </a:p>
          <a:p>
            <a:pPr lvl="1"/>
            <a:r>
              <a:rPr lang="en-US" dirty="0"/>
              <a:t>Medical and non-medical equipment supplies.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13</a:t>
            </a:fld>
            <a:endParaRPr lang="en-US" dirty="0"/>
          </a:p>
        </p:txBody>
      </p:sp>
    </p:spTree>
    <p:custDataLst>
      <p:tags r:id="rId1"/>
    </p:custDataLst>
    <p:extLst>
      <p:ext uri="{BB962C8B-B14F-4D97-AF65-F5344CB8AC3E}">
        <p14:creationId xmlns:p14="http://schemas.microsoft.com/office/powerpoint/2010/main" val="1471866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754684"/>
            <a:ext cx="8623935" cy="640080"/>
          </a:xfrm>
        </p:spPr>
        <p:txBody>
          <a:bodyPr>
            <a:noAutofit/>
          </a:bodyPr>
          <a:lstStyle/>
          <a:p>
            <a:r>
              <a:rPr lang="en-US" dirty="0"/>
              <a:t>Have More Money by Working</a:t>
            </a:r>
          </a:p>
        </p:txBody>
      </p:sp>
      <p:sp>
        <p:nvSpPr>
          <p:cNvPr id="3" name="Content Placeholder 2"/>
          <p:cNvSpPr>
            <a:spLocks noGrp="1"/>
          </p:cNvSpPr>
          <p:nvPr>
            <p:ph idx="1"/>
          </p:nvPr>
        </p:nvSpPr>
        <p:spPr>
          <a:xfrm>
            <a:off x="240032" y="1674707"/>
            <a:ext cx="8655488" cy="4947785"/>
          </a:xfrm>
        </p:spPr>
        <p:txBody>
          <a:bodyPr>
            <a:noAutofit/>
          </a:bodyPr>
          <a:lstStyle/>
          <a:p>
            <a:r>
              <a:rPr lang="en-US" dirty="0"/>
              <a:t>A person who receives SSI who works and earns $100 in a month would have more money at the end of the month ($72.50), than a person who is given $100. </a:t>
            </a:r>
          </a:p>
          <a:p>
            <a:r>
              <a:rPr lang="en-US" dirty="0"/>
              <a:t>Also, the working person may be eligible </a:t>
            </a:r>
            <a:r>
              <a:rPr lang="en-US" b="1" dirty="0"/>
              <a:t>for Earned Income Tax Credit (EITC). That may mean even more money in the working person’s pocket!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14</a:t>
            </a:fld>
            <a:endParaRPr lang="en-US" dirty="0"/>
          </a:p>
        </p:txBody>
      </p:sp>
    </p:spTree>
    <p:custDataLst>
      <p:tags r:id="rId1"/>
    </p:custDataLst>
    <p:extLst>
      <p:ext uri="{BB962C8B-B14F-4D97-AF65-F5344CB8AC3E}">
        <p14:creationId xmlns:p14="http://schemas.microsoft.com/office/powerpoint/2010/main" val="2009862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39714"/>
            <a:ext cx="8623935" cy="640080"/>
          </a:xfrm>
        </p:spPr>
        <p:txBody>
          <a:bodyPr>
            <a:noAutofit/>
          </a:bodyPr>
          <a:lstStyle/>
          <a:p>
            <a:r>
              <a:rPr lang="en-US" dirty="0"/>
              <a:t>Student Income Exclusion</a:t>
            </a:r>
          </a:p>
        </p:txBody>
      </p:sp>
      <p:sp>
        <p:nvSpPr>
          <p:cNvPr id="3" name="Content Placeholder 2"/>
          <p:cNvSpPr>
            <a:spLocks noGrp="1"/>
          </p:cNvSpPr>
          <p:nvPr>
            <p:ph idx="1"/>
          </p:nvPr>
        </p:nvSpPr>
        <p:spPr>
          <a:xfrm>
            <a:off x="240032" y="1734206"/>
            <a:ext cx="8623935" cy="4686471"/>
          </a:xfrm>
        </p:spPr>
        <p:txBody>
          <a:bodyPr vert="horz" lIns="91440" tIns="45720" rIns="91440" bIns="45720" rtlCol="0" anchor="t">
            <a:normAutofit/>
          </a:bodyPr>
          <a:lstStyle/>
          <a:p>
            <a:pPr marL="260350" indent="-260350"/>
            <a:r>
              <a:rPr lang="en-US" dirty="0">
                <a:latin typeface="Tahoma"/>
                <a:ea typeface="Tahoma"/>
                <a:cs typeface="Tahoma"/>
              </a:rPr>
              <a:t>When an SSI beneficiary who is under the age of 22 attends school regularly and works income is excluded; they get to keep more of their SSI benefits.</a:t>
            </a:r>
          </a:p>
          <a:p>
            <a:pPr marL="260350" indent="-260350"/>
            <a:r>
              <a:rPr lang="en-US" dirty="0">
                <a:latin typeface="Tahoma"/>
                <a:ea typeface="Tahoma"/>
                <a:cs typeface="Tahoma"/>
              </a:rPr>
              <a:t>If the student earns less than $2,290 a month, up to $9,230 within a year, they get all of their SSI payment each month.</a:t>
            </a:r>
          </a:p>
          <a:p>
            <a:pPr marL="260350" indent="-260350"/>
            <a:r>
              <a:rPr lang="en-US" dirty="0"/>
              <a:t>The working student under the age of 22 has more money because of their work income.</a:t>
            </a:r>
          </a:p>
          <a:p>
            <a:pPr marL="260350" indent="-260350"/>
            <a:r>
              <a:rPr lang="en-US" dirty="0">
                <a:latin typeface="Tahoma"/>
                <a:ea typeface="Tahoma"/>
                <a:cs typeface="Tahoma"/>
              </a:rPr>
              <a:t>Better yet, they are earning up to four points each year to qualify for SSDI benefits in the future each time they earn more than $1,730. </a:t>
            </a:r>
            <a:endParaRPr lang="en-US" dirty="0"/>
          </a:p>
          <a:p>
            <a:pPr marL="0" indent="0">
              <a:buNone/>
            </a:pPr>
            <a:r>
              <a:rPr lang="en-US" dirty="0"/>
              <a:t>(That could be as little as 1.5 years)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15</a:t>
            </a:fld>
            <a:endParaRPr lang="en-US" dirty="0"/>
          </a:p>
        </p:txBody>
      </p:sp>
    </p:spTree>
    <p:custDataLst>
      <p:tags r:id="rId1"/>
    </p:custDataLst>
    <p:extLst>
      <p:ext uri="{BB962C8B-B14F-4D97-AF65-F5344CB8AC3E}">
        <p14:creationId xmlns:p14="http://schemas.microsoft.com/office/powerpoint/2010/main" val="820327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870333"/>
            <a:ext cx="8623935" cy="770221"/>
          </a:xfrm>
        </p:spPr>
        <p:txBody>
          <a:bodyPr>
            <a:noAutofit/>
          </a:bodyPr>
          <a:lstStyle/>
          <a:p>
            <a:r>
              <a:rPr lang="en-US" dirty="0"/>
              <a:t>What If a Person Needs Help Paying for Items to Work?</a:t>
            </a:r>
          </a:p>
        </p:txBody>
      </p:sp>
      <p:sp>
        <p:nvSpPr>
          <p:cNvPr id="3" name="Content Placeholder 2"/>
          <p:cNvSpPr>
            <a:spLocks noGrp="1"/>
          </p:cNvSpPr>
          <p:nvPr>
            <p:ph idx="1"/>
          </p:nvPr>
        </p:nvSpPr>
        <p:spPr>
          <a:xfrm>
            <a:off x="240032" y="1972018"/>
            <a:ext cx="8623935" cy="4448659"/>
          </a:xfrm>
        </p:spPr>
        <p:txBody>
          <a:bodyPr/>
          <a:lstStyle/>
          <a:p>
            <a:r>
              <a:rPr lang="en-US" dirty="0"/>
              <a:t>A Plan to Achieve Self-Support (PASS) plan encourages savings and helps people to take steps to become more independent.</a:t>
            </a:r>
          </a:p>
          <a:p>
            <a:r>
              <a:rPr lang="en-US" dirty="0"/>
              <a:t>The purpose of the plan is to help a person pay for items, services or training that they need to reach their work goals and reduce the use of disability benefits in the future.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dirty="0"/>
          </a:p>
        </p:txBody>
      </p:sp>
    </p:spTree>
    <p:custDataLst>
      <p:tags r:id="rId1"/>
    </p:custDataLst>
    <p:extLst>
      <p:ext uri="{BB962C8B-B14F-4D97-AF65-F5344CB8AC3E}">
        <p14:creationId xmlns:p14="http://schemas.microsoft.com/office/powerpoint/2010/main" val="12531839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92002"/>
            <a:ext cx="8623935" cy="640080"/>
          </a:xfrm>
        </p:spPr>
        <p:txBody>
          <a:bodyPr>
            <a:noAutofit/>
          </a:bodyPr>
          <a:lstStyle/>
          <a:p>
            <a:r>
              <a:rPr lang="en-US" dirty="0"/>
              <a:t>PASS Expense Examples</a:t>
            </a:r>
          </a:p>
        </p:txBody>
      </p:sp>
      <p:sp>
        <p:nvSpPr>
          <p:cNvPr id="3" name="Content Placeholder 2"/>
          <p:cNvSpPr>
            <a:spLocks noGrp="1"/>
          </p:cNvSpPr>
          <p:nvPr>
            <p:ph idx="1"/>
          </p:nvPr>
        </p:nvSpPr>
        <p:spPr>
          <a:xfrm>
            <a:off x="240032" y="1806766"/>
            <a:ext cx="8623935" cy="4613912"/>
          </a:xfrm>
        </p:spPr>
        <p:txBody>
          <a:bodyPr/>
          <a:lstStyle/>
          <a:p>
            <a:r>
              <a:rPr lang="en-US" dirty="0"/>
              <a:t>Pay for college or training;</a:t>
            </a:r>
          </a:p>
          <a:p>
            <a:r>
              <a:rPr lang="en-US" dirty="0"/>
              <a:t>Pay for Assistive Technology (AT);</a:t>
            </a:r>
          </a:p>
          <a:p>
            <a:r>
              <a:rPr lang="en-US" dirty="0"/>
              <a:t>Pay for Impairment Related Work Expenses (IRWE);</a:t>
            </a:r>
          </a:p>
          <a:p>
            <a:r>
              <a:rPr lang="en-US" dirty="0"/>
              <a:t>Purchase a used vehicle to get to work or training;</a:t>
            </a:r>
          </a:p>
          <a:p>
            <a:r>
              <a:rPr lang="en-US" dirty="0"/>
              <a:t>Business start-up costs outlined in a need a business plan;</a:t>
            </a:r>
          </a:p>
          <a:p>
            <a:r>
              <a:rPr lang="en-US" dirty="0"/>
              <a:t>Pay for a job coach or attendant services;</a:t>
            </a:r>
          </a:p>
          <a:p>
            <a:r>
              <a:rPr lang="en-US" dirty="0"/>
              <a:t>Childcare;</a:t>
            </a:r>
          </a:p>
          <a:p>
            <a:r>
              <a:rPr lang="en-US" dirty="0"/>
              <a:t>Equipment and tools or uniforms for job.</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dirty="0"/>
          </a:p>
        </p:txBody>
      </p:sp>
    </p:spTree>
    <p:custDataLst>
      <p:tags r:id="rId1"/>
    </p:custDataLst>
    <p:extLst>
      <p:ext uri="{BB962C8B-B14F-4D97-AF65-F5344CB8AC3E}">
        <p14:creationId xmlns:p14="http://schemas.microsoft.com/office/powerpoint/2010/main" val="384250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3" y="812275"/>
            <a:ext cx="8623935" cy="640080"/>
          </a:xfrm>
        </p:spPr>
        <p:txBody>
          <a:bodyPr>
            <a:noAutofit/>
          </a:bodyPr>
          <a:lstStyle/>
          <a:p>
            <a:r>
              <a:rPr lang="en-US" dirty="0"/>
              <a:t>Eligibility for a PASS Plan</a:t>
            </a:r>
          </a:p>
        </p:txBody>
      </p:sp>
      <p:sp>
        <p:nvSpPr>
          <p:cNvPr id="3" name="Content Placeholder 2"/>
          <p:cNvSpPr>
            <a:spLocks noGrp="1"/>
          </p:cNvSpPr>
          <p:nvPr>
            <p:ph idx="1"/>
          </p:nvPr>
        </p:nvSpPr>
        <p:spPr>
          <a:xfrm>
            <a:off x="240032" y="1806766"/>
            <a:ext cx="8623936" cy="4613912"/>
          </a:xfrm>
        </p:spPr>
        <p:txBody>
          <a:bodyPr/>
          <a:lstStyle/>
          <a:p>
            <a:pPr>
              <a:defRPr/>
            </a:pPr>
            <a:r>
              <a:rPr lang="en-US" dirty="0"/>
              <a:t>You are aged 15 or older;</a:t>
            </a:r>
          </a:p>
          <a:p>
            <a:pPr>
              <a:defRPr/>
            </a:pPr>
            <a:r>
              <a:rPr lang="en-US" dirty="0"/>
              <a:t>You want to work;</a:t>
            </a:r>
          </a:p>
          <a:p>
            <a:pPr>
              <a:defRPr/>
            </a:pPr>
            <a:r>
              <a:rPr lang="en-US" dirty="0"/>
              <a:t>You are an SSI recipient;</a:t>
            </a:r>
          </a:p>
          <a:p>
            <a:pPr>
              <a:defRPr/>
            </a:pPr>
            <a:r>
              <a:rPr lang="en-US" dirty="0"/>
              <a:t>If you receive SSDI, you can apply for SSI with the PASS application </a:t>
            </a:r>
          </a:p>
          <a:p>
            <a:pPr marL="0" indent="0">
              <a:buNone/>
              <a:defRPr/>
            </a:pPr>
            <a:r>
              <a:rPr lang="en-US" dirty="0"/>
              <a:t>(need to have less than $2,000 in resources, unless the money/resource can be added to the PASS PLAN);</a:t>
            </a:r>
          </a:p>
          <a:p>
            <a:pPr>
              <a:defRPr/>
            </a:pPr>
            <a:r>
              <a:rPr lang="en-US" dirty="0"/>
              <a:t>You plan to work and earn income that will reduce your need for SSI in the future;</a:t>
            </a:r>
          </a:p>
          <a:p>
            <a:pPr>
              <a:defRPr/>
            </a:pPr>
            <a:r>
              <a:rPr lang="en-US" dirty="0"/>
              <a:t>You will need to pay for something to reach your employment goal.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dirty="0"/>
          </a:p>
        </p:txBody>
      </p:sp>
    </p:spTree>
    <p:custDataLst>
      <p:tags r:id="rId1"/>
    </p:custDataLst>
    <p:extLst>
      <p:ext uri="{BB962C8B-B14F-4D97-AF65-F5344CB8AC3E}">
        <p14:creationId xmlns:p14="http://schemas.microsoft.com/office/powerpoint/2010/main" val="601011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36918"/>
            <a:ext cx="8623935" cy="640080"/>
          </a:xfrm>
        </p:spPr>
        <p:txBody>
          <a:bodyPr>
            <a:noAutofit/>
          </a:bodyPr>
          <a:lstStyle/>
          <a:p>
            <a:r>
              <a:rPr lang="en-US" dirty="0"/>
              <a:t>Example of How PASS Allows Savings</a:t>
            </a:r>
          </a:p>
        </p:txBody>
      </p:sp>
      <p:sp>
        <p:nvSpPr>
          <p:cNvPr id="4" name="Content Placeholder 3"/>
          <p:cNvSpPr>
            <a:spLocks noGrp="1"/>
          </p:cNvSpPr>
          <p:nvPr>
            <p:ph idx="1"/>
          </p:nvPr>
        </p:nvSpPr>
        <p:spPr>
          <a:xfrm>
            <a:off x="240030" y="1838405"/>
            <a:ext cx="8623935" cy="4089608"/>
          </a:xfrm>
        </p:spPr>
        <p:txBody>
          <a:bodyPr/>
          <a:lstStyle/>
          <a:p>
            <a:r>
              <a:rPr lang="en-US" dirty="0"/>
              <a:t>A PASS Cadre would review an applicant’s budget, SSI income and any other additional earned or unearned income projected for the term of the PASS.</a:t>
            </a:r>
          </a:p>
          <a:p>
            <a:r>
              <a:rPr lang="en-US" dirty="0"/>
              <a:t>The PASS Cadre would approve expenses that would be part of the Pass Plan and ask for proof of PASS savings or expenses each month.</a:t>
            </a:r>
          </a:p>
          <a:p>
            <a:r>
              <a:rPr lang="en-US" dirty="0"/>
              <a:t>A PASS Plan can allow a person to receive up to their full SSI amount while saving or paying for expenses included within the PASS.</a:t>
            </a:r>
          </a:p>
        </p:txBody>
      </p:sp>
      <p:sp>
        <p:nvSpPr>
          <p:cNvPr id="5" name="Slide Number Placeholder 4"/>
          <p:cNvSpPr>
            <a:spLocks noGrp="1"/>
          </p:cNvSpPr>
          <p:nvPr>
            <p:ph type="sldNum" sz="quarter" idx="10"/>
          </p:nvPr>
        </p:nvSpPr>
        <p:spPr>
          <a:xfrm>
            <a:off x="8457981" y="6502300"/>
            <a:ext cx="437539" cy="266142"/>
          </a:xfrm>
        </p:spPr>
        <p:txBody>
          <a:bodyPr/>
          <a:lstStyle/>
          <a:p>
            <a:fld id="{4FACB3E1-20E2-D24F-8BE6-CB5F27E61535}" type="slidenum">
              <a:rPr lang="en-US" smtClean="0"/>
              <a:pPr/>
              <a:t>19</a:t>
            </a:fld>
            <a:endParaRPr lang="en-US" dirty="0"/>
          </a:p>
        </p:txBody>
      </p:sp>
    </p:spTree>
    <p:custDataLst>
      <p:tags r:id="rId1"/>
    </p:custDataLst>
    <p:extLst>
      <p:ext uri="{BB962C8B-B14F-4D97-AF65-F5344CB8AC3E}">
        <p14:creationId xmlns:p14="http://schemas.microsoft.com/office/powerpoint/2010/main" val="1353917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custDataLst>
      <p:tags r:id="rId1"/>
    </p:custDataLst>
    <p:extLst>
      <p:ext uri="{BB962C8B-B14F-4D97-AF65-F5344CB8AC3E}">
        <p14:creationId xmlns:p14="http://schemas.microsoft.com/office/powerpoint/2010/main" val="1016474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92002"/>
            <a:ext cx="8623935" cy="640080"/>
          </a:xfrm>
        </p:spPr>
        <p:txBody>
          <a:bodyPr>
            <a:noAutofit/>
          </a:bodyPr>
          <a:lstStyle/>
          <a:p>
            <a:r>
              <a:rPr lang="en-US" dirty="0"/>
              <a:t>Six Steps of PASS</a:t>
            </a:r>
          </a:p>
        </p:txBody>
      </p:sp>
      <p:sp>
        <p:nvSpPr>
          <p:cNvPr id="3" name="Content Placeholder 2"/>
          <p:cNvSpPr>
            <a:spLocks noGrp="1"/>
          </p:cNvSpPr>
          <p:nvPr>
            <p:ph idx="1"/>
          </p:nvPr>
        </p:nvSpPr>
        <p:spPr>
          <a:xfrm>
            <a:off x="240032" y="1729648"/>
            <a:ext cx="8623936" cy="4691030"/>
          </a:xfrm>
        </p:spPr>
        <p:txBody>
          <a:bodyPr/>
          <a:lstStyle/>
          <a:p>
            <a:pPr marL="205735" indent="-205735">
              <a:buNone/>
              <a:defRPr/>
            </a:pPr>
            <a:r>
              <a:rPr lang="en-US" dirty="0"/>
              <a:t>1. Define a work goal that will increase your earnings and reduce your SSA benefits in the future.</a:t>
            </a:r>
          </a:p>
          <a:p>
            <a:pPr marL="205735" indent="-205735">
              <a:buNone/>
              <a:defRPr/>
            </a:pPr>
            <a:r>
              <a:rPr lang="en-US" dirty="0"/>
              <a:t>2. How long will your goal take? The PASS cannot be ongoing. It is limited. How will things be paid for in the future?</a:t>
            </a:r>
          </a:p>
          <a:p>
            <a:pPr marL="205735" indent="-205735">
              <a:buNone/>
              <a:defRPr/>
            </a:pPr>
            <a:r>
              <a:rPr lang="en-US" dirty="0"/>
              <a:t>3. What costs will be included in PASS? </a:t>
            </a:r>
          </a:p>
          <a:p>
            <a:pPr marL="205735" indent="-205735">
              <a:buNone/>
              <a:defRPr/>
            </a:pPr>
            <a:r>
              <a:rPr lang="en-US" dirty="0"/>
              <a:t>4. Set up a budget for living expenses, income and PASS savings; if goal is self-employment, prepare a business plan. </a:t>
            </a:r>
          </a:p>
          <a:p>
            <a:pPr marL="205735" indent="-205735">
              <a:buNone/>
              <a:defRPr/>
            </a:pPr>
            <a:r>
              <a:rPr lang="en-US" dirty="0"/>
              <a:t>5. A person needs to set up a separate PASS account in a bank or credit union and submit receipts for expenses. </a:t>
            </a:r>
          </a:p>
          <a:p>
            <a:pPr marL="205735" indent="-205735">
              <a:buNone/>
              <a:defRPr/>
            </a:pPr>
            <a:r>
              <a:rPr lang="en-US" dirty="0"/>
              <a:t>6. </a:t>
            </a:r>
            <a:r>
              <a:rPr lang="en-US" dirty="0">
                <a:hlinkClick r:id="rId3"/>
              </a:rPr>
              <a:t>Submit PASS plan to a PASS Cadre for approval</a:t>
            </a: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4FACB3E1-20E2-D24F-8BE6-CB5F27E61535}" type="slidenum">
              <a:rPr lang="en-US" smtClean="0"/>
              <a:pPr/>
              <a:t>20</a:t>
            </a:fld>
            <a:endParaRPr lang="en-US" dirty="0"/>
          </a:p>
        </p:txBody>
      </p:sp>
    </p:spTree>
    <p:custDataLst>
      <p:tags r:id="rId1"/>
    </p:custDataLst>
    <p:extLst>
      <p:ext uri="{BB962C8B-B14F-4D97-AF65-F5344CB8AC3E}">
        <p14:creationId xmlns:p14="http://schemas.microsoft.com/office/powerpoint/2010/main" val="1202244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725053"/>
            <a:ext cx="8623935" cy="640080"/>
          </a:xfrm>
        </p:spPr>
        <p:txBody>
          <a:bodyPr>
            <a:noAutofit/>
          </a:bodyPr>
          <a:lstStyle/>
          <a:p>
            <a:r>
              <a:rPr lang="en-US" dirty="0"/>
              <a:t>SSI Break Even Point</a:t>
            </a:r>
          </a:p>
        </p:txBody>
      </p:sp>
      <p:sp>
        <p:nvSpPr>
          <p:cNvPr id="3" name="Content Placeholder 2"/>
          <p:cNvSpPr>
            <a:spLocks noGrp="1"/>
          </p:cNvSpPr>
          <p:nvPr>
            <p:ph idx="1"/>
          </p:nvPr>
        </p:nvSpPr>
        <p:spPr>
          <a:xfrm>
            <a:off x="240032" y="1850834"/>
            <a:ext cx="8416951" cy="4569844"/>
          </a:xfrm>
        </p:spPr>
        <p:txBody>
          <a:bodyPr vert="horz" lIns="91440" tIns="45720" rIns="91440" bIns="45720" rtlCol="0" anchor="t">
            <a:normAutofit/>
          </a:bodyPr>
          <a:lstStyle/>
          <a:p>
            <a:pPr marL="0" indent="0">
              <a:buNone/>
            </a:pPr>
            <a:r>
              <a:rPr lang="en-US" b="1" dirty="0"/>
              <a:t>How much can a person earn and still receive SSI? This is different for everyone, depending upon what work supports they use.</a:t>
            </a:r>
          </a:p>
          <a:p>
            <a:pPr marL="260350" indent="-260350"/>
            <a:r>
              <a:rPr lang="en-US" dirty="0">
                <a:latin typeface="Tahoma"/>
                <a:ea typeface="Tahoma"/>
                <a:cs typeface="Tahoma"/>
              </a:rPr>
              <a:t>If a person works and has </a:t>
            </a:r>
            <a:r>
              <a:rPr lang="en-US" b="1" dirty="0">
                <a:latin typeface="Tahoma"/>
                <a:ea typeface="Tahoma"/>
                <a:cs typeface="Tahoma"/>
              </a:rPr>
              <a:t>countable earnings </a:t>
            </a:r>
            <a:r>
              <a:rPr lang="en-US" dirty="0">
                <a:latin typeface="Tahoma"/>
                <a:ea typeface="Tahoma"/>
                <a:cs typeface="Tahoma"/>
              </a:rPr>
              <a:t>of more than </a:t>
            </a:r>
            <a:r>
              <a:rPr lang="en-US" sz="1800" kern="1200" dirty="0">
                <a:solidFill>
                  <a:srgbClr val="575759"/>
                </a:solidFill>
                <a:effectLst/>
                <a:latin typeface="Tahoma"/>
                <a:ea typeface="Tahoma"/>
                <a:cs typeface="Tahoma"/>
              </a:rPr>
              <a:t>$</a:t>
            </a:r>
            <a:r>
              <a:rPr lang="en-US" sz="1800" dirty="0">
                <a:latin typeface="Tahoma"/>
                <a:ea typeface="Tahoma"/>
                <a:cs typeface="Tahoma"/>
              </a:rPr>
              <a:t>1,971</a:t>
            </a:r>
            <a:r>
              <a:rPr lang="en-US" sz="1800" kern="1200" dirty="0">
                <a:solidFill>
                  <a:srgbClr val="575759"/>
                </a:solidFill>
                <a:effectLst/>
                <a:latin typeface="Tahoma"/>
                <a:ea typeface="Tahoma"/>
                <a:cs typeface="Tahoma"/>
              </a:rPr>
              <a:t> (</a:t>
            </a:r>
            <a:r>
              <a:rPr lang="en-US" sz="1800" dirty="0">
                <a:latin typeface="Tahoma"/>
                <a:ea typeface="Tahoma"/>
                <a:cs typeface="Tahoma"/>
              </a:rPr>
              <a:t>2024</a:t>
            </a:r>
            <a:r>
              <a:rPr lang="en-US" sz="1800" kern="1200" dirty="0">
                <a:solidFill>
                  <a:srgbClr val="575759"/>
                </a:solidFill>
                <a:effectLst/>
                <a:latin typeface="Tahoma"/>
                <a:ea typeface="Tahoma"/>
                <a:cs typeface="Tahoma"/>
              </a:rPr>
              <a:t>) </a:t>
            </a:r>
            <a:r>
              <a:rPr lang="en-US" dirty="0">
                <a:latin typeface="Tahoma"/>
                <a:ea typeface="Tahoma"/>
                <a:cs typeface="Tahoma"/>
              </a:rPr>
              <a:t>per month and receives the Full Benefit Rate of SSI, they would not be eligible for an SSI payment that month.</a:t>
            </a:r>
          </a:p>
          <a:p>
            <a:pPr marL="260350" indent="-260350"/>
            <a:r>
              <a:rPr lang="en-US" dirty="0"/>
              <a:t>SSA will look at the person’s record of earnings and decide when the person has met Substantial Gainful Activity (SGA). </a:t>
            </a:r>
          </a:p>
          <a:p>
            <a:pPr marL="260350" indent="-260350"/>
            <a:r>
              <a:rPr lang="en-US" dirty="0"/>
              <a:t>When SGA has been determined for an SSI beneficiary, they would no longer be eligible for SSI, but they would be eligible for a special Medicaid called Medicaid 1619(b).</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21</a:t>
            </a:fld>
            <a:endParaRPr lang="en-US" dirty="0"/>
          </a:p>
        </p:txBody>
      </p:sp>
    </p:spTree>
    <p:custDataLst>
      <p:tags r:id="rId1"/>
    </p:custDataLst>
    <p:extLst>
      <p:ext uri="{BB962C8B-B14F-4D97-AF65-F5344CB8AC3E}">
        <p14:creationId xmlns:p14="http://schemas.microsoft.com/office/powerpoint/2010/main" val="7955669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958579"/>
            <a:ext cx="8623935" cy="640080"/>
          </a:xfrm>
        </p:spPr>
        <p:txBody>
          <a:bodyPr>
            <a:noAutofit/>
          </a:bodyPr>
          <a:lstStyle/>
          <a:p>
            <a:r>
              <a:rPr lang="en-US" dirty="0"/>
              <a:t>SSI Payments Ended and Disability Now Prevents the Person from Working</a:t>
            </a:r>
          </a:p>
        </p:txBody>
      </p:sp>
      <p:sp>
        <p:nvSpPr>
          <p:cNvPr id="3" name="Content Placeholder 2"/>
          <p:cNvSpPr>
            <a:spLocks noGrp="1"/>
          </p:cNvSpPr>
          <p:nvPr>
            <p:ph idx="1"/>
          </p:nvPr>
        </p:nvSpPr>
        <p:spPr>
          <a:xfrm>
            <a:off x="240032" y="2034862"/>
            <a:ext cx="8623935" cy="4385816"/>
          </a:xfrm>
        </p:spPr>
        <p:txBody>
          <a:bodyPr/>
          <a:lstStyle/>
          <a:p>
            <a:r>
              <a:rPr lang="en-US" dirty="0"/>
              <a:t>If a person lost SSI due to being over the resource limit, they can contact SSA and request that SSI payments begin again within 12 months, if they spend down their resources;</a:t>
            </a:r>
          </a:p>
          <a:p>
            <a:r>
              <a:rPr lang="en-US" dirty="0"/>
              <a:t>If a person stops working, they can request that their SSI payments start again. They do not need to reapply to get their SSI back. </a:t>
            </a:r>
          </a:p>
          <a:p>
            <a:r>
              <a:rPr lang="en-US" dirty="0"/>
              <a:t>The person may even have qualified for SSDI because of their stronger work history.</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22</a:t>
            </a:fld>
            <a:endParaRPr lang="en-US" dirty="0"/>
          </a:p>
        </p:txBody>
      </p:sp>
    </p:spTree>
    <p:extLst>
      <p:ext uri="{BB962C8B-B14F-4D97-AF65-F5344CB8AC3E}">
        <p14:creationId xmlns:p14="http://schemas.microsoft.com/office/powerpoint/2010/main" val="70955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SSI &amp; Section 1619(b) Medicaid</a:t>
            </a:r>
            <a:endParaRPr lang="en-US" dirty="0"/>
          </a:p>
        </p:txBody>
      </p:sp>
      <p:sp>
        <p:nvSpPr>
          <p:cNvPr id="3" name="Content Placeholder 2"/>
          <p:cNvSpPr>
            <a:spLocks noGrp="1"/>
          </p:cNvSpPr>
          <p:nvPr>
            <p:ph idx="1"/>
          </p:nvPr>
        </p:nvSpPr>
        <p:spPr>
          <a:xfrm>
            <a:off x="240032" y="1570384"/>
            <a:ext cx="7910055" cy="4850294"/>
          </a:xfrm>
        </p:spPr>
        <p:txBody>
          <a:bodyPr vert="horz" lIns="91440" tIns="45720" rIns="91440" bIns="45720" rtlCol="0" anchor="t">
            <a:normAutofit/>
          </a:bodyPr>
          <a:lstStyle/>
          <a:p>
            <a:pPr marL="0" indent="0">
              <a:lnSpc>
                <a:spcPct val="80000"/>
              </a:lnSpc>
              <a:spcAft>
                <a:spcPct val="60000"/>
              </a:spcAft>
              <a:buNone/>
            </a:pPr>
            <a:r>
              <a:rPr lang="en-US" altLang="en-US" dirty="0"/>
              <a:t>Under Section 1619(b), Former SSI Recipients Can Still Get Automatic Medicaid: </a:t>
            </a:r>
          </a:p>
          <a:p>
            <a:pPr marL="295275" lvl="1" indent="-285750">
              <a:lnSpc>
                <a:spcPct val="80000"/>
              </a:lnSpc>
              <a:spcAft>
                <a:spcPct val="60000"/>
              </a:spcAft>
              <a:buClr>
                <a:srgbClr val="575759"/>
              </a:buClr>
              <a:buSzPct val="145000"/>
              <a:buFont typeface="Arial" charset="0"/>
              <a:buChar char="•"/>
            </a:pPr>
            <a:r>
              <a:rPr lang="en-US" altLang="en-US" dirty="0">
                <a:latin typeface="Tahoma"/>
                <a:ea typeface="Tahoma"/>
                <a:cs typeface="Tahoma"/>
              </a:rPr>
              <a:t>The person must lose eligibility for SSI cash benefits due to excess earnings or because they exceed the “break-even point” of $1,971 (2024) in countable income;</a:t>
            </a:r>
          </a:p>
          <a:p>
            <a:pPr marL="295275" lvl="1" indent="-285750">
              <a:lnSpc>
                <a:spcPct val="80000"/>
              </a:lnSpc>
              <a:spcAft>
                <a:spcPct val="60000"/>
              </a:spcAft>
              <a:buClr>
                <a:srgbClr val="575759"/>
              </a:buClr>
              <a:buSzPct val="145000"/>
              <a:buFont typeface="Arial" charset="0"/>
              <a:buChar char="•"/>
            </a:pPr>
            <a:r>
              <a:rPr lang="en-US" altLang="en-US" dirty="0"/>
              <a:t>The person’s disability must continue; </a:t>
            </a:r>
          </a:p>
          <a:p>
            <a:pPr marL="295275" lvl="1" indent="-285750">
              <a:lnSpc>
                <a:spcPct val="80000"/>
              </a:lnSpc>
              <a:spcAft>
                <a:spcPct val="60000"/>
              </a:spcAft>
              <a:buClr>
                <a:srgbClr val="575759"/>
              </a:buClr>
              <a:buSzPct val="145000"/>
              <a:buFont typeface="Arial" charset="0"/>
              <a:buChar char="•"/>
            </a:pPr>
            <a:r>
              <a:rPr lang="en-US" altLang="en-US" dirty="0">
                <a:latin typeface="Tahoma"/>
                <a:ea typeface="Tahoma"/>
                <a:cs typeface="Tahoma"/>
              </a:rPr>
              <a:t>Medicaid can continue in Illinois even if earnings are as high as </a:t>
            </a:r>
            <a:r>
              <a:rPr lang="en-US" altLang="en-US" b="1" dirty="0">
                <a:latin typeface="Tahoma"/>
                <a:ea typeface="Tahoma"/>
                <a:cs typeface="Tahoma"/>
              </a:rPr>
              <a:t>$38,906 year for 2024</a:t>
            </a:r>
            <a:r>
              <a:rPr lang="en-US" dirty="0">
                <a:latin typeface="Tahoma"/>
                <a:ea typeface="Tahoma"/>
                <a:cs typeface="Tahoma"/>
              </a:rPr>
              <a:t>.</a:t>
            </a:r>
          </a:p>
          <a:p>
            <a:pPr marL="9525" lvl="1" indent="0">
              <a:lnSpc>
                <a:spcPct val="80000"/>
              </a:lnSpc>
              <a:spcAft>
                <a:spcPct val="60000"/>
              </a:spcAft>
              <a:buClr>
                <a:srgbClr val="575759"/>
              </a:buClr>
              <a:buSzPct val="145000"/>
              <a:buNone/>
            </a:pPr>
            <a:r>
              <a:rPr lang="en-US" dirty="0">
                <a:latin typeface="Tahoma"/>
                <a:ea typeface="Tahoma"/>
                <a:cs typeface="Tahoma"/>
                <a:hlinkClick r:id="rId3"/>
              </a:rPr>
              <a:t>Continued Medicaid Eligibility (Section 1619(B))</a:t>
            </a:r>
            <a:endParaRPr lang="en-US" dirty="0">
              <a:latin typeface="Tahoma"/>
              <a:ea typeface="Tahoma"/>
              <a:cs typeface="Tahoma"/>
            </a:endParaRPr>
          </a:p>
        </p:txBody>
      </p:sp>
      <p:sp>
        <p:nvSpPr>
          <p:cNvPr id="4" name="Slide Number Placeholder 3"/>
          <p:cNvSpPr>
            <a:spLocks noGrp="1"/>
          </p:cNvSpPr>
          <p:nvPr>
            <p:ph type="sldNum" sz="quarter" idx="10"/>
          </p:nvPr>
        </p:nvSpPr>
        <p:spPr/>
        <p:txBody>
          <a:bodyPr/>
          <a:lstStyle/>
          <a:p>
            <a:fld id="{4FACB3E1-20E2-D24F-8BE6-CB5F27E61535}" type="slidenum">
              <a:rPr lang="en-US" smtClean="0"/>
              <a:pPr/>
              <a:t>23</a:t>
            </a:fld>
            <a:endParaRPr lang="en-US" dirty="0"/>
          </a:p>
        </p:txBody>
      </p:sp>
    </p:spTree>
    <p:custDataLst>
      <p:tags r:id="rId1"/>
    </p:custDataLst>
    <p:extLst>
      <p:ext uri="{BB962C8B-B14F-4D97-AF65-F5344CB8AC3E}">
        <p14:creationId xmlns:p14="http://schemas.microsoft.com/office/powerpoint/2010/main" val="1132602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Social Security Disability Insurance (SSDI) </a:t>
            </a:r>
            <a:endParaRPr lang="en-US" dirty="0"/>
          </a:p>
        </p:txBody>
      </p:sp>
      <p:sp>
        <p:nvSpPr>
          <p:cNvPr id="3" name="Content Placeholder 2"/>
          <p:cNvSpPr>
            <a:spLocks noGrp="1"/>
          </p:cNvSpPr>
          <p:nvPr>
            <p:ph idx="1"/>
          </p:nvPr>
        </p:nvSpPr>
        <p:spPr>
          <a:xfrm>
            <a:off x="240032" y="1570384"/>
            <a:ext cx="8317559" cy="4850294"/>
          </a:xfrm>
        </p:spPr>
        <p:txBody>
          <a:bodyPr vert="horz" lIns="91440" tIns="45720" rIns="91440" bIns="45720" rtlCol="0" anchor="t">
            <a:normAutofit/>
          </a:bodyPr>
          <a:lstStyle/>
          <a:p>
            <a:pPr marL="260350" indent="-260350"/>
            <a:r>
              <a:rPr lang="en-US" dirty="0"/>
              <a:t>SSDI is for a person who has a strong work history or has a family member with a strong work history.</a:t>
            </a:r>
          </a:p>
          <a:p>
            <a:pPr marL="260350" indent="-260350"/>
            <a:r>
              <a:rPr lang="en-US" dirty="0">
                <a:latin typeface="Tahoma"/>
                <a:ea typeface="Tahoma"/>
                <a:cs typeface="Tahoma"/>
              </a:rPr>
              <a:t>A person who works can earn up to four quarters for each $1,730 in earnings within a calendar year. That could eventually qualify them and their dependent family members for SSDI and SSA retirement benefits in the future. A person only needs to earn $577 per month!</a:t>
            </a:r>
          </a:p>
          <a:p>
            <a:pPr marL="260350" indent="-260350"/>
            <a:r>
              <a:rPr lang="en-US" dirty="0"/>
              <a:t>Sometimes a person with a disability first gets SSI. The person may work and become eligible for both SSI and SSDI and both sets of work supports.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24</a:t>
            </a:fld>
            <a:endParaRPr lang="en-US" dirty="0"/>
          </a:p>
        </p:txBody>
      </p:sp>
    </p:spTree>
    <p:extLst>
      <p:ext uri="{BB962C8B-B14F-4D97-AF65-F5344CB8AC3E}">
        <p14:creationId xmlns:p14="http://schemas.microsoft.com/office/powerpoint/2010/main" val="19282045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SSDI Work Incentives</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marL="260350" indent="-260350"/>
            <a:r>
              <a:rPr lang="en-US" altLang="en-US" dirty="0">
                <a:cs typeface="Times New Roman" panose="02020603050405020304" pitchFamily="18" charset="0"/>
              </a:rPr>
              <a:t>Trial Work Period: allows a person to work and earn as much as possible and receive SSDI for at least nine months;</a:t>
            </a:r>
            <a:endParaRPr lang="en-US" dirty="0"/>
          </a:p>
          <a:p>
            <a:pPr marL="260350" indent="-260350"/>
            <a:r>
              <a:rPr lang="en-US" altLang="en-US" dirty="0">
                <a:latin typeface="Tahoma"/>
                <a:ea typeface="Tahoma"/>
                <a:cs typeface="Times New Roman"/>
              </a:rPr>
              <a:t>Extended Period of Eligibility: earn as much as possible; if countable earnings less than $1,550 / $2,590 if blind, SSDI is paid;  </a:t>
            </a:r>
            <a:endParaRPr lang="en-US" altLang="en-US" dirty="0">
              <a:cs typeface="Times New Roman" panose="02020603050405020304" pitchFamily="18" charset="0"/>
            </a:endParaRPr>
          </a:p>
          <a:p>
            <a:pPr marL="260350" indent="-260350"/>
            <a:r>
              <a:rPr lang="en-US" altLang="en-US" dirty="0">
                <a:cs typeface="Times New Roman" panose="02020603050405020304" pitchFamily="18" charset="0"/>
              </a:rPr>
              <a:t>IRWE: When a person pays for an Impairment Related Work Expense, their countable earnings are reduced; </a:t>
            </a:r>
          </a:p>
          <a:p>
            <a:pPr marL="260350" indent="-260350"/>
            <a:r>
              <a:rPr lang="en-US" altLang="en-US" dirty="0">
                <a:cs typeface="Times New Roman" panose="02020603050405020304" pitchFamily="18" charset="0"/>
              </a:rPr>
              <a:t>PASS: Allows someone who is SSI eligible to save earnings, SSDI or other income for education, transportation or items needed for work while keeping benefits;  </a:t>
            </a:r>
          </a:p>
          <a:p>
            <a:pPr marL="260350" indent="-260350"/>
            <a:r>
              <a:rPr lang="en-US" altLang="en-US" dirty="0">
                <a:latin typeface="Tahoma"/>
                <a:ea typeface="Tahoma"/>
                <a:cs typeface="Times New Roman"/>
              </a:rPr>
              <a:t>Subsidy: May allow a person is working and earning more than $1,550 / $2,590 if blind, to stay in pay.</a:t>
            </a:r>
            <a:endParaRPr lang="en-US" altLang="en-US" dirty="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4FACB3E1-20E2-D24F-8BE6-CB5F27E61535}" type="slidenum">
              <a:rPr lang="en-US" smtClean="0"/>
              <a:pPr/>
              <a:t>25</a:t>
            </a:fld>
            <a:endParaRPr lang="en-US" dirty="0"/>
          </a:p>
        </p:txBody>
      </p:sp>
    </p:spTree>
    <p:extLst>
      <p:ext uri="{BB962C8B-B14F-4D97-AF65-F5344CB8AC3E}">
        <p14:creationId xmlns:p14="http://schemas.microsoft.com/office/powerpoint/2010/main" val="397797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SSDI Work Incentives </a:t>
            </a:r>
            <a:r>
              <a:rPr lang="en-US" altLang="en-US" sz="1800" dirty="0"/>
              <a:t>(Continued)</a:t>
            </a:r>
            <a:endParaRPr lang="en-US" dirty="0"/>
          </a:p>
        </p:txBody>
      </p:sp>
      <p:sp>
        <p:nvSpPr>
          <p:cNvPr id="3" name="Content Placeholder 2"/>
          <p:cNvSpPr>
            <a:spLocks noGrp="1"/>
          </p:cNvSpPr>
          <p:nvPr>
            <p:ph idx="1"/>
          </p:nvPr>
        </p:nvSpPr>
        <p:spPr>
          <a:xfrm>
            <a:off x="240033" y="1570384"/>
            <a:ext cx="8307620" cy="4850294"/>
          </a:xfrm>
        </p:spPr>
        <p:txBody>
          <a:bodyPr vert="horz" lIns="91440" tIns="45720" rIns="91440" bIns="45720" rtlCol="0" anchor="t">
            <a:normAutofit/>
          </a:bodyPr>
          <a:lstStyle/>
          <a:p>
            <a:pPr marL="260350" indent="-260350"/>
            <a:r>
              <a:rPr lang="en-US" altLang="en-US" dirty="0">
                <a:cs typeface="Times New Roman" panose="02020603050405020304" pitchFamily="18" charset="0"/>
              </a:rPr>
              <a:t>Expedited Reinstatement: if a person is unable to work and earn more than SGA due their disability condition on record within five years of their last SSDI payment, SSDI payments begin again;</a:t>
            </a:r>
            <a:endParaRPr lang="en-US" dirty="0"/>
          </a:p>
          <a:p>
            <a:pPr marL="260350" indent="-260350"/>
            <a:r>
              <a:rPr lang="en-US" altLang="en-US" dirty="0">
                <a:cs typeface="Times New Roman" panose="02020603050405020304" pitchFamily="18" charset="0"/>
              </a:rPr>
              <a:t>Medicare: continues for at least 93 months following ninth TWP;</a:t>
            </a:r>
          </a:p>
          <a:p>
            <a:pPr marL="260350" indent="-260350"/>
            <a:r>
              <a:rPr lang="en-US" altLang="en-US" dirty="0">
                <a:cs typeface="Times New Roman" panose="02020603050405020304" pitchFamily="18" charset="0"/>
              </a:rPr>
              <a:t>Medicaid Buy-In: allows for greater earnings and resources;</a:t>
            </a:r>
          </a:p>
          <a:p>
            <a:pPr marL="260350" indent="-260350"/>
            <a:r>
              <a:rPr lang="en-US" altLang="en-US" dirty="0">
                <a:cs typeface="Times New Roman" panose="02020603050405020304" pitchFamily="18" charset="0"/>
              </a:rPr>
              <a:t>SNAP work supports;</a:t>
            </a:r>
          </a:p>
          <a:p>
            <a:pPr marL="260350" indent="-260350"/>
            <a:r>
              <a:rPr lang="en-US" altLang="en-US" dirty="0">
                <a:latin typeface="Tahoma"/>
                <a:ea typeface="Tahoma"/>
                <a:cs typeface="Tahoma"/>
              </a:rPr>
              <a:t>Substantial Gainful Activity is </a:t>
            </a:r>
            <a:r>
              <a:rPr lang="en-US" altLang="en-US" dirty="0">
                <a:latin typeface="Tahoma"/>
                <a:ea typeface="Tahoma"/>
                <a:cs typeface="Times New Roman"/>
              </a:rPr>
              <a:t>$1,550 for non-blind; $2,590 for blind for 2024.</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26</a:t>
            </a:fld>
            <a:endParaRPr lang="en-US" dirty="0"/>
          </a:p>
        </p:txBody>
      </p:sp>
    </p:spTree>
    <p:custDataLst>
      <p:tags r:id="rId1"/>
    </p:custDataLst>
    <p:extLst>
      <p:ext uri="{BB962C8B-B14F-4D97-AF65-F5344CB8AC3E}">
        <p14:creationId xmlns:p14="http://schemas.microsoft.com/office/powerpoint/2010/main" val="13086426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300" dirty="0"/>
              <a:t>Work and Continued SSDI Payments</a:t>
            </a:r>
          </a:p>
        </p:txBody>
      </p:sp>
      <p:sp>
        <p:nvSpPr>
          <p:cNvPr id="3" name="Content Placeholder 2"/>
          <p:cNvSpPr>
            <a:spLocks noGrp="1"/>
          </p:cNvSpPr>
          <p:nvPr>
            <p:ph idx="1"/>
          </p:nvPr>
        </p:nvSpPr>
        <p:spPr>
          <a:xfrm>
            <a:off x="240032" y="2021982"/>
            <a:ext cx="8623935" cy="4398695"/>
          </a:xfrm>
        </p:spPr>
        <p:txBody>
          <a:bodyPr vert="horz" lIns="91440" tIns="45720" rIns="91440" bIns="45720" rtlCol="0" anchor="t">
            <a:normAutofit/>
          </a:bodyPr>
          <a:lstStyle/>
          <a:p>
            <a:pPr marL="260350" indent="-260350"/>
            <a:r>
              <a:rPr lang="en-US" dirty="0"/>
              <a:t>Each SSDI beneficiary is entitled to nine trial work period months (TWP). </a:t>
            </a:r>
          </a:p>
          <a:p>
            <a:pPr marL="260350" indent="-260350"/>
            <a:r>
              <a:rPr lang="en-US" dirty="0">
                <a:latin typeface="Tahoma"/>
                <a:ea typeface="Tahoma"/>
                <a:cs typeface="Tahoma"/>
              </a:rPr>
              <a:t>This means that a person who works and earns less than $1,110 in a month has not used a trial work period and receives SSDI for the month.</a:t>
            </a:r>
          </a:p>
          <a:p>
            <a:pPr marL="260350" indent="-260350"/>
            <a:r>
              <a:rPr lang="en-US" dirty="0">
                <a:latin typeface="Tahoma"/>
                <a:ea typeface="Tahoma"/>
                <a:cs typeface="Tahoma"/>
              </a:rPr>
              <a:t>A person who works and earns $1,110 or more in a month has used one of their nine TWPs; the person receives SSDI for the month.</a:t>
            </a:r>
          </a:p>
          <a:p>
            <a:pPr marL="260350" indent="-260350"/>
            <a:r>
              <a:rPr lang="en-US" dirty="0"/>
              <a:t>It is important to report the hours worked and the amount earned in a month to SSA.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27</a:t>
            </a:fld>
            <a:endParaRPr lang="en-US" dirty="0"/>
          </a:p>
        </p:txBody>
      </p:sp>
    </p:spTree>
    <p:extLst>
      <p:ext uri="{BB962C8B-B14F-4D97-AF65-F5344CB8AC3E}">
        <p14:creationId xmlns:p14="http://schemas.microsoft.com/office/powerpoint/2010/main" val="2743009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71585" y="680985"/>
            <a:ext cx="8623935" cy="640080"/>
          </a:xfrm>
        </p:spPr>
        <p:txBody>
          <a:bodyPr>
            <a:noAutofit/>
          </a:bodyPr>
          <a:lstStyle/>
          <a:p>
            <a:r>
              <a:rPr lang="en-US" dirty="0"/>
              <a:t>Ninth Trial Work Period Completed</a:t>
            </a:r>
            <a:endParaRPr lang="en-US" b="1" dirty="0"/>
          </a:p>
        </p:txBody>
      </p:sp>
      <p:sp>
        <p:nvSpPr>
          <p:cNvPr id="45059" name="Rectangle 3"/>
          <p:cNvSpPr>
            <a:spLocks noGrp="1" noChangeArrowheads="1"/>
          </p:cNvSpPr>
          <p:nvPr>
            <p:ph sz="quarter" idx="1"/>
          </p:nvPr>
        </p:nvSpPr>
        <p:spPr>
          <a:xfrm>
            <a:off x="342900" y="1828800"/>
            <a:ext cx="8459577" cy="3602831"/>
          </a:xfrm>
        </p:spPr>
        <p:txBody>
          <a:bodyPr>
            <a:normAutofit/>
          </a:bodyPr>
          <a:lstStyle/>
          <a:p>
            <a:r>
              <a:rPr lang="en-US" dirty="0"/>
              <a:t>When a SSDI beneficiary pays for expenses that are related to a disability and necessary so that they can work, this may qualify as an Impairment Related Work Expense (IRWE). This can reduce the countable earnings and keep the person in pay for SSDI longer.</a:t>
            </a:r>
          </a:p>
          <a:p>
            <a:r>
              <a:rPr lang="en-US" dirty="0"/>
              <a:t>Also, if the person requires an accommodation by an employer, such as an extra break, to work closer to a bathroom, a special steering device or a special computer, the person may qualify for a subsidy. This can also reduce the countable earnings. </a:t>
            </a:r>
          </a:p>
          <a:p>
            <a:r>
              <a:rPr lang="en-US" dirty="0"/>
              <a:t>Ask if you qualify; a disability benefits counselor, a CPWIC or WIPA can prepare a written report for a person who is ready to work and wants to use SSI / SSDI work supports.</a:t>
            </a:r>
          </a:p>
        </p:txBody>
      </p:sp>
      <p:sp>
        <p:nvSpPr>
          <p:cNvPr id="3" name="Slide Number Placeholder 2"/>
          <p:cNvSpPr>
            <a:spLocks noGrp="1"/>
          </p:cNvSpPr>
          <p:nvPr>
            <p:ph type="sldNum" sz="quarter" idx="10"/>
          </p:nvPr>
        </p:nvSpPr>
        <p:spPr/>
        <p:txBody>
          <a:bodyPr/>
          <a:lstStyle/>
          <a:p>
            <a:fld id="{4FACB3E1-20E2-D24F-8BE6-CB5F27E61535}" type="slidenum">
              <a:rPr lang="en-US" smtClean="0"/>
              <a:pPr/>
              <a:t>28</a:t>
            </a:fld>
            <a:endParaRPr lang="en-US" dirty="0"/>
          </a:p>
        </p:txBody>
      </p:sp>
    </p:spTree>
    <p:custDataLst>
      <p:tags r:id="rId1"/>
    </p:custDataLst>
    <p:extLst>
      <p:ext uri="{BB962C8B-B14F-4D97-AF65-F5344CB8AC3E}">
        <p14:creationId xmlns:p14="http://schemas.microsoft.com/office/powerpoint/2010/main" val="6655192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40031" y="649996"/>
            <a:ext cx="8623935" cy="683046"/>
          </a:xfrm>
        </p:spPr>
        <p:txBody>
          <a:bodyPr>
            <a:noAutofit/>
          </a:bodyPr>
          <a:lstStyle/>
          <a:p>
            <a:r>
              <a:rPr lang="en-US" dirty="0"/>
              <a:t>Extended Period of Eligibility</a:t>
            </a:r>
            <a:endParaRPr lang="en-US" b="1" dirty="0"/>
          </a:p>
        </p:txBody>
      </p:sp>
      <p:sp>
        <p:nvSpPr>
          <p:cNvPr id="45059" name="Rectangle 3"/>
          <p:cNvSpPr>
            <a:spLocks noGrp="1" noChangeArrowheads="1"/>
          </p:cNvSpPr>
          <p:nvPr>
            <p:ph sz="quarter" idx="1"/>
          </p:nvPr>
        </p:nvSpPr>
        <p:spPr>
          <a:xfrm>
            <a:off x="240031" y="1806766"/>
            <a:ext cx="8623934" cy="3624865"/>
          </a:xfrm>
        </p:spPr>
        <p:txBody>
          <a:bodyPr vert="horz" lIns="91440" tIns="45720" rIns="91440" bIns="45720" rtlCol="0" anchor="t">
            <a:normAutofit/>
          </a:bodyPr>
          <a:lstStyle/>
          <a:p>
            <a:pPr marL="260350" indent="-260350"/>
            <a:r>
              <a:rPr lang="en-US" dirty="0"/>
              <a:t>After the ninth trial work period is used, the beneficiary is eligible for an Extended Period of Eligibility. </a:t>
            </a:r>
          </a:p>
          <a:p>
            <a:pPr marL="260350" indent="-260350"/>
            <a:r>
              <a:rPr lang="en-US" dirty="0">
                <a:latin typeface="Tahoma"/>
                <a:ea typeface="Tahoma"/>
                <a:cs typeface="Tahoma"/>
              </a:rPr>
              <a:t>If the persons countable earnings are at or more than substantial gainful activity (SGA) $1,550 for 2024, or $2,590 if blind, they will be in pay for SSDI for three consecutive grace period months.</a:t>
            </a:r>
          </a:p>
          <a:p>
            <a:pPr marL="260350" indent="-260350"/>
            <a:r>
              <a:rPr lang="en-US" dirty="0"/>
              <a:t>Also, for 36 months following the ninth trial work period, any month that countable earnings are less than SGA, the person will receive an SSDI payment. Any months that the countable earnings are greater than SGA, they will not receive SSDI.</a:t>
            </a:r>
          </a:p>
        </p:txBody>
      </p:sp>
      <p:sp>
        <p:nvSpPr>
          <p:cNvPr id="3" name="Slide Number Placeholder 2"/>
          <p:cNvSpPr>
            <a:spLocks noGrp="1"/>
          </p:cNvSpPr>
          <p:nvPr>
            <p:ph type="sldNum" sz="quarter" idx="10"/>
          </p:nvPr>
        </p:nvSpPr>
        <p:spPr/>
        <p:txBody>
          <a:bodyPr/>
          <a:lstStyle/>
          <a:p>
            <a:fld id="{4FACB3E1-20E2-D24F-8BE6-CB5F27E61535}" type="slidenum">
              <a:rPr lang="en-US" smtClean="0"/>
              <a:pPr/>
              <a:t>29</a:t>
            </a:fld>
            <a:endParaRPr lang="en-US" dirty="0"/>
          </a:p>
        </p:txBody>
      </p:sp>
    </p:spTree>
    <p:custDataLst>
      <p:tags r:id="rId1"/>
    </p:custDataLst>
    <p:extLst>
      <p:ext uri="{BB962C8B-B14F-4D97-AF65-F5344CB8AC3E}">
        <p14:creationId xmlns:p14="http://schemas.microsoft.com/office/powerpoint/2010/main" val="1345707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Explanation of SSI and SSDI;</a:t>
            </a:r>
          </a:p>
          <a:p>
            <a:r>
              <a:rPr lang="en-US" dirty="0"/>
              <a:t>Overview of SSA Work Supports;</a:t>
            </a:r>
          </a:p>
          <a:p>
            <a:r>
              <a:rPr lang="en-US" dirty="0"/>
              <a:t>The power of the Student Earned Income Exclusion;</a:t>
            </a:r>
          </a:p>
          <a:p>
            <a:r>
              <a:rPr lang="en-US" dirty="0"/>
              <a:t>How a PASS Can Help with Expenses;</a:t>
            </a:r>
          </a:p>
          <a:p>
            <a:r>
              <a:rPr lang="en-US" dirty="0"/>
              <a:t>Benefits Counseling</a:t>
            </a:r>
          </a:p>
        </p:txBody>
      </p:sp>
      <p:sp>
        <p:nvSpPr>
          <p:cNvPr id="6" name="Slide Number Placeholder 5"/>
          <p:cNvSpPr>
            <a:spLocks noGrp="1"/>
          </p:cNvSpPr>
          <p:nvPr>
            <p:ph type="sldNum" sz="quarter" idx="10"/>
          </p:nvPr>
        </p:nvSpPr>
        <p:spPr/>
        <p:txBody>
          <a:bodyPr/>
          <a:lstStyle/>
          <a:p>
            <a:fld id="{4FACB3E1-20E2-D24F-8BE6-CB5F27E61535}" type="slidenum">
              <a:rPr lang="en-US" smtClean="0"/>
              <a:pPr/>
              <a:t>3</a:t>
            </a:fld>
            <a:endParaRPr lang="en-US" dirty="0"/>
          </a:p>
        </p:txBody>
      </p:sp>
    </p:spTree>
    <p:custDataLst>
      <p:tags r:id="rId1"/>
    </p:custDataLst>
    <p:extLst>
      <p:ext uri="{BB962C8B-B14F-4D97-AF65-F5344CB8AC3E}">
        <p14:creationId xmlns:p14="http://schemas.microsoft.com/office/powerpoint/2010/main" val="19349194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SSDI Timeline</a:t>
            </a:r>
            <a:endParaRPr lang="en-US" dirty="0"/>
          </a:p>
        </p:txBody>
      </p:sp>
      <p:sp>
        <p:nvSpPr>
          <p:cNvPr id="3" name="Content Placeholder 2"/>
          <p:cNvSpPr>
            <a:spLocks noGrp="1"/>
          </p:cNvSpPr>
          <p:nvPr>
            <p:ph idx="1"/>
          </p:nvPr>
        </p:nvSpPr>
        <p:spPr/>
        <p:txBody>
          <a:bodyPr/>
          <a:lstStyle/>
          <a:p>
            <a:r>
              <a:rPr lang="en-US" altLang="en-US" dirty="0"/>
              <a:t>Grace Period – can occur anytime AFTER the TWP is completed</a:t>
            </a:r>
          </a:p>
        </p:txBody>
      </p:sp>
      <p:pic>
        <p:nvPicPr>
          <p:cNvPr id="5" name="Picture 4" descr="A timeline with a small section and text that reads, &quot;TWP, 9 Months of Trial Work available more than $1,550,&quot; and a larger section and text that reads &quot;EPE, 36 Months for Extended Period of Eligibility, SSA looks for countable earnings of $1,550 or $2,590 if blind&quot;">
            <a:extLst>
              <a:ext uri="{FF2B5EF4-FFF2-40B4-BE49-F238E27FC236}">
                <a16:creationId xmlns:a16="http://schemas.microsoft.com/office/drawing/2014/main" id="{6A91B8EA-7508-AD54-96D0-B4DF490E5FCC}"/>
              </a:ext>
            </a:extLst>
          </p:cNvPr>
          <p:cNvPicPr>
            <a:picLocks noChangeAspect="1"/>
          </p:cNvPicPr>
          <p:nvPr/>
        </p:nvPicPr>
        <p:blipFill>
          <a:blip r:embed="rId3"/>
          <a:stretch>
            <a:fillRect/>
          </a:stretch>
        </p:blipFill>
        <p:spPr>
          <a:xfrm>
            <a:off x="1386564" y="2474447"/>
            <a:ext cx="6370872" cy="3042168"/>
          </a:xfrm>
          <a:prstGeom prst="rect">
            <a:avLst/>
          </a:prstGeom>
        </p:spPr>
      </p:pic>
      <p:sp>
        <p:nvSpPr>
          <p:cNvPr id="4" name="Slide Number Placeholder 3">
            <a:extLst>
              <a:ext uri="{C183D7F6-B498-43B3-948B-1728B52AA6E4}">
                <adec:decorative xmlns:adec="http://schemas.microsoft.com/office/drawing/2017/decorative" val="1"/>
              </a:ext>
            </a:extLst>
          </p:cNvPr>
          <p:cNvSpPr>
            <a:spLocks noGrp="1"/>
          </p:cNvSpPr>
          <p:nvPr>
            <p:ph type="sldNum" sz="quarter" idx="10"/>
          </p:nvPr>
        </p:nvSpPr>
        <p:spPr/>
        <p:txBody>
          <a:bodyPr/>
          <a:lstStyle/>
          <a:p>
            <a:fld id="{4FACB3E1-20E2-D24F-8BE6-CB5F27E61535}" type="slidenum">
              <a:rPr lang="en-US" smtClean="0"/>
              <a:pPr/>
              <a:t>30</a:t>
            </a:fld>
            <a:endParaRPr lang="en-US" dirty="0"/>
          </a:p>
        </p:txBody>
      </p:sp>
    </p:spTree>
    <p:custDataLst>
      <p:tags r:id="rId1"/>
    </p:custDataLst>
    <p:extLst>
      <p:ext uri="{BB962C8B-B14F-4D97-AF65-F5344CB8AC3E}">
        <p14:creationId xmlns:p14="http://schemas.microsoft.com/office/powerpoint/2010/main" val="9139218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220" y="791154"/>
            <a:ext cx="9000780" cy="640080"/>
          </a:xfrm>
        </p:spPr>
        <p:txBody>
          <a:bodyPr>
            <a:noAutofit/>
          </a:bodyPr>
          <a:lstStyle/>
          <a:p>
            <a:r>
              <a:rPr lang="en-US" altLang="en-US" dirty="0"/>
              <a:t>Impairment Related Work Expenses (IRWEs) </a:t>
            </a:r>
            <a:r>
              <a:rPr lang="en-US" sz="2000" dirty="0"/>
              <a:t>(Slide 2 of 2)</a:t>
            </a:r>
            <a:endParaRPr lang="en-US" dirty="0"/>
          </a:p>
        </p:txBody>
      </p:sp>
      <p:sp>
        <p:nvSpPr>
          <p:cNvPr id="3" name="Content Placeholder 2"/>
          <p:cNvSpPr>
            <a:spLocks noGrp="1"/>
          </p:cNvSpPr>
          <p:nvPr>
            <p:ph idx="1"/>
          </p:nvPr>
        </p:nvSpPr>
        <p:spPr>
          <a:xfrm>
            <a:off x="240032" y="1674254"/>
            <a:ext cx="8623935" cy="3944348"/>
          </a:xfrm>
        </p:spPr>
        <p:txBody>
          <a:bodyPr/>
          <a:lstStyle/>
          <a:p>
            <a:pPr marL="0" indent="0">
              <a:buNone/>
            </a:pPr>
            <a:r>
              <a:rPr lang="en-US" altLang="en-US" dirty="0"/>
              <a:t>An IRWE exists when:</a:t>
            </a:r>
          </a:p>
          <a:p>
            <a:pPr marL="295275" lvl="1" indent="-285750">
              <a:spcBef>
                <a:spcPct val="0"/>
              </a:spcBef>
              <a:buClr>
                <a:srgbClr val="575759"/>
              </a:buClr>
              <a:buSzPct val="145000"/>
              <a:buFont typeface="Arial" charset="0"/>
              <a:buChar char="•"/>
            </a:pPr>
            <a:r>
              <a:rPr lang="en-US" altLang="en-US" dirty="0"/>
              <a:t>The individual with a disability pays for the item or service; </a:t>
            </a:r>
          </a:p>
          <a:p>
            <a:pPr marL="295275" lvl="1" indent="-285750">
              <a:spcBef>
                <a:spcPct val="0"/>
              </a:spcBef>
              <a:buClr>
                <a:srgbClr val="575759"/>
              </a:buClr>
              <a:buSzPct val="145000"/>
              <a:buFont typeface="Arial" charset="0"/>
              <a:buChar char="•"/>
            </a:pPr>
            <a:r>
              <a:rPr lang="en-US" altLang="en-US" dirty="0"/>
              <a:t>The item or service is related to the person’s condition;</a:t>
            </a:r>
          </a:p>
          <a:p>
            <a:pPr marL="295275" lvl="1" indent="-285750">
              <a:spcBef>
                <a:spcPct val="0"/>
              </a:spcBef>
              <a:buClr>
                <a:srgbClr val="575759"/>
              </a:buClr>
              <a:buSzPct val="145000"/>
              <a:buFont typeface="Arial" charset="0"/>
              <a:buChar char="•"/>
            </a:pPr>
            <a:r>
              <a:rPr lang="en-US" altLang="en-US" dirty="0"/>
              <a:t>The person would not be able to work if s/he did not spend the money and receive the item or service;</a:t>
            </a:r>
          </a:p>
          <a:p>
            <a:pPr marL="295275" lvl="1" indent="-285750">
              <a:spcBef>
                <a:spcPct val="0"/>
              </a:spcBef>
              <a:buClr>
                <a:srgbClr val="575759"/>
              </a:buClr>
              <a:buSzPct val="145000"/>
              <a:buFont typeface="Arial" charset="0"/>
              <a:buChar char="•"/>
            </a:pPr>
            <a:r>
              <a:rPr lang="en-US" altLang="en-US" dirty="0"/>
              <a:t>IRWE applies to SSI or SSDI;</a:t>
            </a:r>
          </a:p>
          <a:p>
            <a:pPr marL="295275" lvl="1" indent="-285750">
              <a:spcBef>
                <a:spcPct val="0"/>
              </a:spcBef>
              <a:buClr>
                <a:srgbClr val="575759"/>
              </a:buClr>
              <a:buSzPct val="145000"/>
              <a:buFont typeface="Arial" charset="0"/>
              <a:buChar char="•"/>
            </a:pPr>
            <a:r>
              <a:rPr lang="en-US" altLang="en-US" dirty="0"/>
              <a:t>A person can pay for an IRWE or a Blind Work Expense from their </a:t>
            </a:r>
            <a:r>
              <a:rPr lang="en-US" altLang="en-US" b="1" dirty="0"/>
              <a:t>Illinois</a:t>
            </a:r>
            <a:r>
              <a:rPr lang="en-US" altLang="en-US" dirty="0"/>
              <a:t> </a:t>
            </a:r>
            <a:r>
              <a:rPr lang="en-US" altLang="en-US" b="1" dirty="0"/>
              <a:t>ABLE</a:t>
            </a:r>
            <a:r>
              <a:rPr lang="en-US" altLang="en-US" dirty="0"/>
              <a:t> savings account! Because the person paid for the item, it reduces their countable income, and they could stay in pay status for their benefit!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31</a:t>
            </a:fld>
            <a:endParaRPr lang="en-US" dirty="0"/>
          </a:p>
        </p:txBody>
      </p:sp>
    </p:spTree>
    <p:custDataLst>
      <p:tags r:id="rId1"/>
    </p:custDataLst>
    <p:extLst>
      <p:ext uri="{BB962C8B-B14F-4D97-AF65-F5344CB8AC3E}">
        <p14:creationId xmlns:p14="http://schemas.microsoft.com/office/powerpoint/2010/main" val="4982277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64470"/>
            <a:ext cx="8623935" cy="737171"/>
          </a:xfrm>
        </p:spPr>
        <p:txBody>
          <a:bodyPr/>
          <a:lstStyle/>
          <a:p>
            <a:r>
              <a:rPr lang="en-US" dirty="0"/>
              <a:t>SSDI Subsidy</a:t>
            </a: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altLang="en-US" dirty="0">
                <a:latin typeface="Tahoma"/>
                <a:ea typeface="Tahoma"/>
                <a:cs typeface="Times New Roman"/>
              </a:rPr>
              <a:t>Subsidy: may allow a person is working and earning $1,550 / $2,590 or more to continue to receive SSDI; </a:t>
            </a:r>
            <a:endParaRPr lang="en-US" altLang="en-US" dirty="0">
              <a:cs typeface="Times New Roman" panose="02020603050405020304" pitchFamily="18" charset="0"/>
            </a:endParaRPr>
          </a:p>
          <a:p>
            <a:pPr marL="260350" indent="-260350"/>
            <a:r>
              <a:rPr lang="en-US" altLang="en-US" dirty="0">
                <a:cs typeface="Times New Roman" panose="02020603050405020304" pitchFamily="18" charset="0"/>
              </a:rPr>
              <a:t>Possible Examples:</a:t>
            </a:r>
          </a:p>
          <a:p>
            <a:pPr marL="603250" lvl="1" indent="-260350"/>
            <a:r>
              <a:rPr lang="en-US" altLang="en-US" dirty="0">
                <a:cs typeface="Times New Roman" panose="02020603050405020304" pitchFamily="18" charset="0"/>
              </a:rPr>
              <a:t>Limited skills, extra breaks, more time off, more help, extra supervision, etc.;</a:t>
            </a:r>
          </a:p>
          <a:p>
            <a:pPr marL="260350" indent="-260350"/>
            <a:r>
              <a:rPr lang="en-US" altLang="en-US" dirty="0">
                <a:cs typeface="Times New Roman" panose="02020603050405020304" pitchFamily="18" charset="0"/>
              </a:rPr>
              <a:t>Each example may allow for 10% greater earnings above SGA;</a:t>
            </a:r>
          </a:p>
          <a:p>
            <a:pPr marL="603250" lvl="1" indent="-260350"/>
            <a:r>
              <a:rPr lang="en-US" altLang="en-US" dirty="0">
                <a:latin typeface="Tahoma"/>
                <a:ea typeface="Tahoma"/>
                <a:cs typeface="Times New Roman"/>
              </a:rPr>
              <a:t>A person with 30% subsidy may be approved by SSA to receive SSDI with earned income up to $2,015 or $3,367 if blind.</a:t>
            </a:r>
            <a:endParaRPr lang="en-US" altLang="en-US" dirty="0">
              <a:cs typeface="Times New Roman" panose="02020603050405020304" pitchFamily="18" charset="0"/>
            </a:endParaRPr>
          </a:p>
        </p:txBody>
      </p:sp>
      <p:sp>
        <p:nvSpPr>
          <p:cNvPr id="5" name="Slide Number Placeholder 4"/>
          <p:cNvSpPr>
            <a:spLocks noGrp="1"/>
          </p:cNvSpPr>
          <p:nvPr>
            <p:ph type="sldNum" sz="quarter" idx="10"/>
          </p:nvPr>
        </p:nvSpPr>
        <p:spPr/>
        <p:txBody>
          <a:bodyPr/>
          <a:lstStyle/>
          <a:p>
            <a:fld id="{4FACB3E1-20E2-D24F-8BE6-CB5F27E61535}" type="slidenum">
              <a:rPr lang="en-US" smtClean="0"/>
              <a:pPr/>
              <a:t>32</a:t>
            </a:fld>
            <a:endParaRPr lang="en-US" dirty="0"/>
          </a:p>
        </p:txBody>
      </p:sp>
    </p:spTree>
    <p:custDataLst>
      <p:tags r:id="rId1"/>
    </p:custDataLst>
    <p:extLst>
      <p:ext uri="{BB962C8B-B14F-4D97-AF65-F5344CB8AC3E}">
        <p14:creationId xmlns:p14="http://schemas.microsoft.com/office/powerpoint/2010/main" val="2410896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240029" y="947450"/>
            <a:ext cx="8623935" cy="582935"/>
          </a:xfrm>
        </p:spPr>
        <p:txBody>
          <a:bodyPr>
            <a:noAutofit/>
          </a:bodyPr>
          <a:lstStyle/>
          <a:p>
            <a:r>
              <a:rPr lang="en-US" altLang="en-US" dirty="0"/>
              <a:t>Indicators of Possible Subsidy: </a:t>
            </a:r>
            <a:br>
              <a:rPr lang="en-US" altLang="en-US" dirty="0"/>
            </a:br>
            <a:r>
              <a:rPr lang="en-US" altLang="en-US" dirty="0"/>
              <a:t>Wage Employment</a:t>
            </a:r>
          </a:p>
        </p:txBody>
      </p:sp>
      <p:sp>
        <p:nvSpPr>
          <p:cNvPr id="72707" name="Rectangle 3"/>
          <p:cNvSpPr>
            <a:spLocks noGrp="1" noChangeArrowheads="1"/>
          </p:cNvSpPr>
          <p:nvPr>
            <p:ph type="body" idx="1"/>
          </p:nvPr>
        </p:nvSpPr>
        <p:spPr>
          <a:xfrm>
            <a:off x="240030" y="1905269"/>
            <a:ext cx="8623935" cy="4850294"/>
          </a:xfrm>
        </p:spPr>
        <p:txBody>
          <a:bodyPr>
            <a:normAutofit/>
          </a:bodyPr>
          <a:lstStyle/>
          <a:p>
            <a:r>
              <a:rPr lang="en-US" altLang="en-US" dirty="0"/>
              <a:t>Sheltered employment</a:t>
            </a:r>
          </a:p>
          <a:p>
            <a:r>
              <a:rPr lang="en-US" altLang="en-US" dirty="0"/>
              <a:t>Childhood disability involved</a:t>
            </a:r>
          </a:p>
          <a:p>
            <a:r>
              <a:rPr lang="en-US" altLang="en-US" dirty="0"/>
              <a:t>Mental impairment involved</a:t>
            </a:r>
          </a:p>
          <a:p>
            <a:r>
              <a:rPr lang="en-US" altLang="en-US" dirty="0"/>
              <a:t>Marked discrepancy between amount of pay and value of services</a:t>
            </a:r>
          </a:p>
          <a:p>
            <a:r>
              <a:rPr lang="en-US" altLang="en-US" dirty="0"/>
              <a:t>Nature and severity of impairment indicates that employees receive help from others in doing the work</a:t>
            </a:r>
          </a:p>
          <a:p>
            <a:r>
              <a:rPr lang="en-US" altLang="en-US" dirty="0"/>
              <a:t>Government-sponsored job training or employment programs</a:t>
            </a:r>
          </a:p>
        </p:txBody>
      </p:sp>
      <p:sp>
        <p:nvSpPr>
          <p:cNvPr id="3" name="Slide Number Placeholder 2"/>
          <p:cNvSpPr>
            <a:spLocks noGrp="1"/>
          </p:cNvSpPr>
          <p:nvPr>
            <p:ph type="sldNum" sz="quarter" idx="10"/>
          </p:nvPr>
        </p:nvSpPr>
        <p:spPr/>
        <p:txBody>
          <a:bodyPr/>
          <a:lstStyle/>
          <a:p>
            <a:fld id="{4FACB3E1-20E2-D24F-8BE6-CB5F27E61535}" type="slidenum">
              <a:rPr lang="en-US" smtClean="0"/>
              <a:pPr/>
              <a:t>33</a:t>
            </a:fld>
            <a:endParaRPr lang="en-US" dirty="0"/>
          </a:p>
        </p:txBody>
      </p:sp>
    </p:spTree>
    <p:custDataLst>
      <p:tags r:id="rId1"/>
    </p:custDataLst>
    <p:extLst>
      <p:ext uri="{BB962C8B-B14F-4D97-AF65-F5344CB8AC3E}">
        <p14:creationId xmlns:p14="http://schemas.microsoft.com/office/powerpoint/2010/main" val="9474106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40031" y="649995"/>
            <a:ext cx="8623935" cy="781239"/>
          </a:xfrm>
        </p:spPr>
        <p:txBody>
          <a:bodyPr>
            <a:noAutofit/>
          </a:bodyPr>
          <a:lstStyle/>
          <a:p>
            <a:r>
              <a:rPr lang="en-US" b="1" dirty="0"/>
              <a:t>Expedited Reinstatement</a:t>
            </a:r>
          </a:p>
        </p:txBody>
      </p:sp>
      <p:sp>
        <p:nvSpPr>
          <p:cNvPr id="45059" name="Rectangle 3"/>
          <p:cNvSpPr>
            <a:spLocks noGrp="1" noChangeArrowheads="1"/>
          </p:cNvSpPr>
          <p:nvPr>
            <p:ph sz="quarter" idx="1"/>
          </p:nvPr>
        </p:nvSpPr>
        <p:spPr>
          <a:xfrm>
            <a:off x="330506" y="1983036"/>
            <a:ext cx="8427904" cy="3448595"/>
          </a:xfrm>
        </p:spPr>
        <p:txBody>
          <a:bodyPr>
            <a:normAutofit/>
          </a:bodyPr>
          <a:lstStyle/>
          <a:p>
            <a:r>
              <a:rPr lang="en-US" dirty="0"/>
              <a:t>If a person stops working due to their disability of record, they can request EXR to restart monthly SSDI payments again. </a:t>
            </a:r>
          </a:p>
          <a:p>
            <a:r>
              <a:rPr lang="en-US" dirty="0"/>
              <a:t>There is no need to re-apply for SSDI if this happens within five years of receiving their last SSDI payment.</a:t>
            </a:r>
          </a:p>
        </p:txBody>
      </p:sp>
      <p:sp>
        <p:nvSpPr>
          <p:cNvPr id="3" name="Slide Number Placeholder 2"/>
          <p:cNvSpPr>
            <a:spLocks noGrp="1"/>
          </p:cNvSpPr>
          <p:nvPr>
            <p:ph type="sldNum" sz="quarter" idx="10"/>
          </p:nvPr>
        </p:nvSpPr>
        <p:spPr/>
        <p:txBody>
          <a:bodyPr/>
          <a:lstStyle/>
          <a:p>
            <a:fld id="{4FACB3E1-20E2-D24F-8BE6-CB5F27E61535}" type="slidenum">
              <a:rPr lang="en-US" smtClean="0"/>
              <a:pPr/>
              <a:t>34</a:t>
            </a:fld>
            <a:endParaRPr lang="en-US" dirty="0"/>
          </a:p>
        </p:txBody>
      </p:sp>
    </p:spTree>
    <p:custDataLst>
      <p:tags r:id="rId1"/>
    </p:custDataLst>
    <p:extLst>
      <p:ext uri="{BB962C8B-B14F-4D97-AF65-F5344CB8AC3E}">
        <p14:creationId xmlns:p14="http://schemas.microsoft.com/office/powerpoint/2010/main" val="10377607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934373"/>
            <a:ext cx="8623935" cy="640080"/>
          </a:xfrm>
        </p:spPr>
        <p:txBody>
          <a:bodyPr>
            <a:noAutofit/>
          </a:bodyPr>
          <a:lstStyle/>
          <a:p>
            <a:r>
              <a:rPr lang="en-US" dirty="0"/>
              <a:t>Illinois Health Benefits for Workers with Disabilities (HBWD)</a:t>
            </a:r>
          </a:p>
        </p:txBody>
      </p:sp>
      <p:sp>
        <p:nvSpPr>
          <p:cNvPr id="3" name="Content Placeholder 2"/>
          <p:cNvSpPr>
            <a:spLocks noGrp="1"/>
          </p:cNvSpPr>
          <p:nvPr>
            <p:ph idx="1"/>
          </p:nvPr>
        </p:nvSpPr>
        <p:spPr>
          <a:xfrm>
            <a:off x="240032" y="1784732"/>
            <a:ext cx="8623935" cy="4635945"/>
          </a:xfrm>
        </p:spPr>
        <p:txBody>
          <a:bodyPr vert="horz" lIns="91440" tIns="45720" rIns="91440" bIns="45720" rtlCol="0" anchor="t">
            <a:normAutofit/>
          </a:bodyPr>
          <a:lstStyle/>
          <a:p>
            <a:pPr marL="260350" indent="-260350"/>
            <a:r>
              <a:rPr lang="en-US" dirty="0"/>
              <a:t>Allows working individuals living with a disability to become insured with a medical card.</a:t>
            </a:r>
          </a:p>
          <a:p>
            <a:pPr marL="260350" indent="-260350"/>
            <a:r>
              <a:rPr lang="en-US" dirty="0">
                <a:latin typeface="Tahoma"/>
                <a:ea typeface="Tahoma"/>
                <a:cs typeface="Tahoma"/>
              </a:rPr>
              <a:t>Income of up to 350% of the federal poverty level ($52,716 for 2024*) This plan allows up to $25,000 in countable assets. </a:t>
            </a:r>
          </a:p>
          <a:p>
            <a:pPr marL="260350" indent="-260350"/>
            <a:r>
              <a:rPr lang="en-US" dirty="0">
                <a:latin typeface="Tahoma"/>
                <a:ea typeface="Tahoma"/>
                <a:cs typeface="Tahoma"/>
              </a:rPr>
              <a:t>Eligibility for Health Benefits for Workers with Disabilities does not affect eligibility for Personal Care Assistants through the Department of Human Services home and community-based waivers.</a:t>
            </a:r>
            <a:endParaRPr lang="en-US" dirty="0"/>
          </a:p>
          <a:p>
            <a:pPr marL="260350" indent="-260350"/>
            <a:r>
              <a:rPr lang="en-US" dirty="0"/>
              <a:t>A person may also apply for an HBWD card to cover medical bills for up to three months prior to the month of application. To receive coverage for the prior months, the person must pay premiums for the prior months. There may be a co-pay for each doctor’s visit and prescriptions.</a:t>
            </a:r>
          </a:p>
          <a:p>
            <a:pPr marL="0" indent="0">
              <a:buNone/>
            </a:pPr>
            <a:r>
              <a:rPr lang="en-US" dirty="0">
                <a:hlinkClick r:id="rId3"/>
              </a:rPr>
              <a:t>Illinois Department of Healthcare and Family Services</a:t>
            </a:r>
            <a:endParaRPr lang="en-US" dirty="0"/>
          </a:p>
        </p:txBody>
      </p:sp>
      <p:sp>
        <p:nvSpPr>
          <p:cNvPr id="5" name="Slide Number Placeholder 4"/>
          <p:cNvSpPr>
            <a:spLocks noGrp="1"/>
          </p:cNvSpPr>
          <p:nvPr>
            <p:ph type="sldNum" sz="quarter" idx="10"/>
          </p:nvPr>
        </p:nvSpPr>
        <p:spPr/>
        <p:txBody>
          <a:bodyPr/>
          <a:lstStyle/>
          <a:p>
            <a:fld id="{4FACB3E1-20E2-D24F-8BE6-CB5F27E61535}" type="slidenum">
              <a:rPr lang="en-US" smtClean="0"/>
              <a:pPr/>
              <a:t>35</a:t>
            </a:fld>
            <a:endParaRPr lang="en-US" dirty="0"/>
          </a:p>
        </p:txBody>
      </p:sp>
    </p:spTree>
    <p:custDataLst>
      <p:tags r:id="rId1"/>
    </p:custDataLst>
    <p:extLst>
      <p:ext uri="{BB962C8B-B14F-4D97-AF65-F5344CB8AC3E}">
        <p14:creationId xmlns:p14="http://schemas.microsoft.com/office/powerpoint/2010/main" val="10342812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Your Responsibilities When Working</a:t>
            </a:r>
            <a:endParaRPr lang="en-US" dirty="0"/>
          </a:p>
        </p:txBody>
      </p:sp>
      <p:sp>
        <p:nvSpPr>
          <p:cNvPr id="3" name="Content Placeholder 2"/>
          <p:cNvSpPr>
            <a:spLocks noGrp="1"/>
          </p:cNvSpPr>
          <p:nvPr>
            <p:ph idx="1"/>
          </p:nvPr>
        </p:nvSpPr>
        <p:spPr>
          <a:xfrm>
            <a:off x="240032" y="1570384"/>
            <a:ext cx="7929933" cy="4850294"/>
          </a:xfrm>
        </p:spPr>
        <p:txBody>
          <a:bodyPr/>
          <a:lstStyle/>
          <a:p>
            <a:r>
              <a:rPr lang="en-US" altLang="en-US" dirty="0"/>
              <a:t>Report new work activity to your local SSA Field Office.</a:t>
            </a:r>
          </a:p>
          <a:p>
            <a:r>
              <a:rPr lang="en-US" altLang="en-US" dirty="0"/>
              <a:t>Provide wage data to SSA regularly by providing a copy of paycheck stubs.</a:t>
            </a:r>
          </a:p>
          <a:p>
            <a:r>
              <a:rPr lang="en-US" altLang="en-US" dirty="0"/>
              <a:t>Wage data may be FAXED, hand-delivered or mailed.</a:t>
            </a:r>
          </a:p>
          <a:p>
            <a:r>
              <a:rPr lang="en-US" altLang="en-US" dirty="0"/>
              <a:t>Be sure to write your Social Security number on paycheck stubs and your name, if not already printed on check stubs.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36</a:t>
            </a:fld>
            <a:endParaRPr lang="en-US" dirty="0"/>
          </a:p>
        </p:txBody>
      </p:sp>
    </p:spTree>
    <p:custDataLst>
      <p:tags r:id="rId1"/>
    </p:custDataLst>
    <p:extLst>
      <p:ext uri="{BB962C8B-B14F-4D97-AF65-F5344CB8AC3E}">
        <p14:creationId xmlns:p14="http://schemas.microsoft.com/office/powerpoint/2010/main" val="4160477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Remember</a:t>
            </a:r>
          </a:p>
        </p:txBody>
      </p:sp>
      <p:sp>
        <p:nvSpPr>
          <p:cNvPr id="3" name="Content Placeholder 2"/>
          <p:cNvSpPr>
            <a:spLocks noGrp="1"/>
          </p:cNvSpPr>
          <p:nvPr>
            <p:ph idx="1"/>
          </p:nvPr>
        </p:nvSpPr>
        <p:spPr/>
        <p:txBody>
          <a:bodyPr>
            <a:normAutofit/>
          </a:bodyPr>
          <a:lstStyle/>
          <a:p>
            <a:r>
              <a:rPr lang="en-US" dirty="0"/>
              <a:t>As an SSI beneficiary works, they may earn work credit that could qualify them for SSDI.</a:t>
            </a:r>
          </a:p>
          <a:p>
            <a:r>
              <a:rPr lang="en-US" dirty="0"/>
              <a:t>A youth who is under age 24 only needs six quarters of coverage to qualify for SSDI, based upon their own work record.</a:t>
            </a:r>
          </a:p>
          <a:p>
            <a:r>
              <a:rPr lang="en-US" dirty="0"/>
              <a:t>For a period of time a person may qualify for both SSI and SSDI.</a:t>
            </a:r>
          </a:p>
          <a:p>
            <a:r>
              <a:rPr lang="en-US" dirty="0"/>
              <a:t>Eventually, a person may qualify for SSDI only; SSDI does not have a resource limit and earnings from rental income is not countable income!</a:t>
            </a:r>
          </a:p>
          <a:p>
            <a:r>
              <a:rPr lang="en-US" dirty="0"/>
              <a:t>Medicaid and Medicare services may continue, sometimes, indefinitely.</a:t>
            </a:r>
          </a:p>
          <a:p>
            <a:r>
              <a:rPr lang="en-US" dirty="0"/>
              <a:t>A person who works to their fullest ability also has a chance to earn more and save more over their lifetime for the future! </a:t>
            </a:r>
          </a:p>
          <a:p>
            <a:r>
              <a:rPr lang="en-US" dirty="0"/>
              <a:t>A benefits counselor is free. A benefits counselor can prepare a written report indicating what work supports a person qualifies for. </a:t>
            </a:r>
          </a:p>
        </p:txBody>
      </p:sp>
      <p:sp>
        <p:nvSpPr>
          <p:cNvPr id="5" name="Slide Number Placeholder 4"/>
          <p:cNvSpPr>
            <a:spLocks noGrp="1"/>
          </p:cNvSpPr>
          <p:nvPr>
            <p:ph type="sldNum" sz="quarter" idx="10"/>
          </p:nvPr>
        </p:nvSpPr>
        <p:spPr/>
        <p:txBody>
          <a:bodyPr/>
          <a:lstStyle/>
          <a:p>
            <a:fld id="{4FACB3E1-20E2-D24F-8BE6-CB5F27E61535}" type="slidenum">
              <a:rPr lang="en-US" smtClean="0"/>
              <a:pPr/>
              <a:t>37</a:t>
            </a:fld>
            <a:endParaRPr lang="en-US" dirty="0"/>
          </a:p>
        </p:txBody>
      </p:sp>
    </p:spTree>
    <p:custDataLst>
      <p:tags r:id="rId1"/>
    </p:custDataLst>
    <p:extLst>
      <p:ext uri="{BB962C8B-B14F-4D97-AF65-F5344CB8AC3E}">
        <p14:creationId xmlns:p14="http://schemas.microsoft.com/office/powerpoint/2010/main" val="16698726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
          <p:cNvSpPr>
            <a:spLocks noGrp="1"/>
          </p:cNvSpPr>
          <p:nvPr>
            <p:ph type="title"/>
          </p:nvPr>
        </p:nvSpPr>
        <p:spPr>
          <a:xfrm>
            <a:off x="197284" y="924487"/>
            <a:ext cx="8774483" cy="700832"/>
          </a:xfrm>
        </p:spPr>
        <p:txBody>
          <a:bodyPr>
            <a:noAutofit/>
          </a:bodyPr>
          <a:lstStyle/>
          <a:p>
            <a:r>
              <a:rPr lang="en-US" dirty="0"/>
              <a:t>Sources of Benefits Counseling and Employment-Related Assistance</a:t>
            </a:r>
            <a:endParaRPr lang="en-US" i="1" dirty="0"/>
          </a:p>
        </p:txBody>
      </p:sp>
      <p:sp>
        <p:nvSpPr>
          <p:cNvPr id="3" name="Content"/>
          <p:cNvSpPr>
            <a:spLocks noGrp="1"/>
          </p:cNvSpPr>
          <p:nvPr>
            <p:ph idx="1"/>
          </p:nvPr>
        </p:nvSpPr>
        <p:spPr>
          <a:xfrm>
            <a:off x="197284" y="2039656"/>
            <a:ext cx="8260697" cy="5001657"/>
          </a:xfrm>
        </p:spPr>
        <p:txBody>
          <a:bodyPr>
            <a:noAutofit/>
          </a:bodyPr>
          <a:lstStyle/>
          <a:p>
            <a:pPr>
              <a:lnSpc>
                <a:spcPct val="120000"/>
              </a:lnSpc>
              <a:spcBef>
                <a:spcPts val="0"/>
              </a:spcBef>
              <a:spcAft>
                <a:spcPts val="0"/>
              </a:spcAft>
            </a:pPr>
            <a:r>
              <a:rPr lang="en-US" dirty="0"/>
              <a:t>Illinois DHS Division of Rehabilitation Services </a:t>
            </a:r>
          </a:p>
          <a:p>
            <a:pPr lvl="1">
              <a:lnSpc>
                <a:spcPct val="120000"/>
              </a:lnSpc>
              <a:spcBef>
                <a:spcPts val="0"/>
              </a:spcBef>
              <a:spcAft>
                <a:spcPts val="0"/>
              </a:spcAft>
            </a:pPr>
            <a:r>
              <a:rPr lang="en-US" dirty="0"/>
              <a:t>One Certified Counselor at DRS in State: Kaylee Raymond</a:t>
            </a:r>
          </a:p>
          <a:p>
            <a:pPr lvl="2">
              <a:lnSpc>
                <a:spcPct val="120000"/>
              </a:lnSpc>
              <a:spcBef>
                <a:spcPts val="0"/>
              </a:spcBef>
              <a:spcAft>
                <a:spcPts val="0"/>
              </a:spcAft>
            </a:pPr>
            <a:r>
              <a:rPr lang="en-US" dirty="0"/>
              <a:t>(217) 558-6326</a:t>
            </a:r>
          </a:p>
          <a:p>
            <a:pPr lvl="1">
              <a:lnSpc>
                <a:spcPct val="120000"/>
              </a:lnSpc>
              <a:spcBef>
                <a:spcPts val="0"/>
              </a:spcBef>
              <a:spcAft>
                <a:spcPts val="0"/>
              </a:spcAft>
            </a:pPr>
            <a:r>
              <a:rPr lang="en-US" dirty="0"/>
              <a:t>Accepts all individuals, whether or not they have an open case with DRS</a:t>
            </a:r>
          </a:p>
          <a:p>
            <a:pPr>
              <a:lnSpc>
                <a:spcPct val="120000"/>
              </a:lnSpc>
              <a:spcBef>
                <a:spcPts val="0"/>
              </a:spcBef>
              <a:spcAft>
                <a:spcPts val="0"/>
              </a:spcAft>
            </a:pPr>
            <a:r>
              <a:rPr lang="en-US" dirty="0"/>
              <a:t>Employment Networks (EN): </a:t>
            </a:r>
            <a:r>
              <a:rPr lang="en-US" dirty="0">
                <a:hlinkClick r:id="rId4"/>
              </a:rPr>
              <a:t>ChooseWork.SSA.gov/</a:t>
            </a:r>
            <a:r>
              <a:rPr lang="en-US" dirty="0" err="1">
                <a:hlinkClick r:id="rId4"/>
              </a:rPr>
              <a:t>FindHelp</a:t>
            </a:r>
            <a:endParaRPr lang="en-US" dirty="0"/>
          </a:p>
          <a:p>
            <a:pPr lvl="1">
              <a:lnSpc>
                <a:spcPct val="120000"/>
              </a:lnSpc>
              <a:spcBef>
                <a:spcPts val="0"/>
              </a:spcBef>
              <a:spcAft>
                <a:spcPts val="0"/>
              </a:spcAft>
            </a:pPr>
            <a:r>
              <a:rPr lang="en-US" dirty="0"/>
              <a:t>For beneficiaries who have assigned their “Ticket to Work” with that particular EN</a:t>
            </a:r>
          </a:p>
          <a:p>
            <a:pPr lvl="1">
              <a:lnSpc>
                <a:spcPct val="120000"/>
              </a:lnSpc>
              <a:spcBef>
                <a:spcPts val="0"/>
              </a:spcBef>
              <a:spcAft>
                <a:spcPts val="0"/>
              </a:spcAft>
            </a:pPr>
            <a:r>
              <a:rPr lang="en-US" dirty="0"/>
              <a:t>Some, but not all, may have benefits counselors on staff</a:t>
            </a:r>
          </a:p>
        </p:txBody>
      </p:sp>
      <p:sp>
        <p:nvSpPr>
          <p:cNvPr id="5" name="Slide Number Placeholder 4"/>
          <p:cNvSpPr>
            <a:spLocks noGrp="1"/>
          </p:cNvSpPr>
          <p:nvPr>
            <p:ph type="sldNum" sz="quarter" idx="10"/>
          </p:nvPr>
        </p:nvSpPr>
        <p:spPr/>
        <p:txBody>
          <a:bodyPr/>
          <a:lstStyle/>
          <a:p>
            <a:fld id="{4FACB3E1-20E2-D24F-8BE6-CB5F27E61535}" type="slidenum">
              <a:rPr lang="en-US" smtClean="0"/>
              <a:pPr/>
              <a:t>38</a:t>
            </a:fld>
            <a:endParaRPr lang="en-US" dirty="0"/>
          </a:p>
        </p:txBody>
      </p:sp>
    </p:spTree>
    <p:custDataLst>
      <p:tags r:id="rId1"/>
    </p:custDataLst>
    <p:extLst>
      <p:ext uri="{BB962C8B-B14F-4D97-AF65-F5344CB8AC3E}">
        <p14:creationId xmlns:p14="http://schemas.microsoft.com/office/powerpoint/2010/main" val="4748629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982571"/>
            <a:ext cx="8903968" cy="640080"/>
          </a:xfrm>
        </p:spPr>
        <p:txBody>
          <a:bodyPr>
            <a:noAutofit/>
          </a:bodyPr>
          <a:lstStyle/>
          <a:p>
            <a:r>
              <a:rPr lang="en-US" dirty="0"/>
              <a:t>Sources of Benefits Counseling and Employment-Related Assistance </a:t>
            </a:r>
            <a:r>
              <a:rPr lang="en-US" sz="1800" dirty="0"/>
              <a:t>(Continued)</a:t>
            </a:r>
            <a:endParaRPr lang="en-US" dirty="0"/>
          </a:p>
        </p:txBody>
      </p:sp>
      <p:sp>
        <p:nvSpPr>
          <p:cNvPr id="3" name="Content Placeholder 2"/>
          <p:cNvSpPr>
            <a:spLocks noGrp="1"/>
          </p:cNvSpPr>
          <p:nvPr>
            <p:ph idx="1"/>
          </p:nvPr>
        </p:nvSpPr>
        <p:spPr>
          <a:xfrm>
            <a:off x="240033" y="1920445"/>
            <a:ext cx="8357316" cy="4702047"/>
          </a:xfrm>
        </p:spPr>
        <p:txBody>
          <a:bodyPr/>
          <a:lstStyle/>
          <a:p>
            <a:pPr>
              <a:lnSpc>
                <a:spcPct val="120000"/>
              </a:lnSpc>
              <a:spcBef>
                <a:spcPts val="0"/>
              </a:spcBef>
              <a:spcAft>
                <a:spcPts val="0"/>
              </a:spcAft>
            </a:pPr>
            <a:r>
              <a:rPr lang="en-US" dirty="0"/>
              <a:t>Work Incentives Planning and Assistance Projects (WIPA): </a:t>
            </a:r>
            <a:r>
              <a:rPr lang="en-US" dirty="0">
                <a:hlinkClick r:id="rId3"/>
              </a:rPr>
              <a:t>ChooseWork.SSA.gov/</a:t>
            </a:r>
            <a:r>
              <a:rPr lang="en-US" dirty="0" err="1">
                <a:hlinkClick r:id="rId3"/>
              </a:rPr>
              <a:t>FindHelp</a:t>
            </a:r>
            <a:endParaRPr lang="en-US" dirty="0"/>
          </a:p>
          <a:p>
            <a:pPr lvl="1">
              <a:lnSpc>
                <a:spcPct val="120000"/>
              </a:lnSpc>
              <a:spcBef>
                <a:spcPts val="0"/>
              </a:spcBef>
              <a:spcAft>
                <a:spcPts val="0"/>
              </a:spcAft>
            </a:pPr>
            <a:r>
              <a:rPr lang="en-US" dirty="0"/>
              <a:t>WIPA services have been refined to include more individualized services targeted to beneficiaries who are close to employment.</a:t>
            </a:r>
          </a:p>
          <a:p>
            <a:pPr lvl="1">
              <a:lnSpc>
                <a:spcPct val="120000"/>
              </a:lnSpc>
              <a:spcBef>
                <a:spcPts val="0"/>
              </a:spcBef>
              <a:spcAft>
                <a:spcPts val="0"/>
              </a:spcAft>
            </a:pPr>
            <a:r>
              <a:rPr lang="en-US" dirty="0"/>
              <a:t>Pro: Provides information on ALL benefits an individual receives and the impact of working on benefits. The Benefits Counselors are all certified.</a:t>
            </a:r>
          </a:p>
          <a:p>
            <a:pPr lvl="1">
              <a:lnSpc>
                <a:spcPct val="120000"/>
              </a:lnSpc>
              <a:spcBef>
                <a:spcPts val="0"/>
              </a:spcBef>
              <a:spcAft>
                <a:spcPts val="0"/>
              </a:spcAft>
            </a:pPr>
            <a:r>
              <a:rPr lang="en-US" dirty="0"/>
              <a:t>Con: There are capacity issues addressed by a “priority level” method of providing services.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39</a:t>
            </a:fld>
            <a:endParaRPr lang="en-US" dirty="0"/>
          </a:p>
        </p:txBody>
      </p:sp>
    </p:spTree>
    <p:custDataLst>
      <p:tags r:id="rId1"/>
    </p:custDataLst>
    <p:extLst>
      <p:ext uri="{BB962C8B-B14F-4D97-AF65-F5344CB8AC3E}">
        <p14:creationId xmlns:p14="http://schemas.microsoft.com/office/powerpoint/2010/main" val="103170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Disability Stats</a:t>
            </a:r>
          </a:p>
        </p:txBody>
      </p:sp>
      <p:sp>
        <p:nvSpPr>
          <p:cNvPr id="3" name="Content Placeholder 2"/>
          <p:cNvSpPr>
            <a:spLocks noGrp="1"/>
          </p:cNvSpPr>
          <p:nvPr>
            <p:ph idx="1"/>
          </p:nvPr>
        </p:nvSpPr>
        <p:spPr>
          <a:xfrm>
            <a:off x="240032" y="1803042"/>
            <a:ext cx="8623935" cy="4617636"/>
          </a:xfrm>
        </p:spPr>
        <p:txBody>
          <a:bodyPr vert="horz" lIns="91440" tIns="45720" rIns="91440" bIns="45720" rtlCol="0" anchor="t">
            <a:normAutofit/>
          </a:bodyPr>
          <a:lstStyle/>
          <a:p>
            <a:pPr marL="260350" indent="-260350">
              <a:defRPr/>
            </a:pPr>
            <a:r>
              <a:rPr lang="en-US" dirty="0">
                <a:latin typeface="Tahoma"/>
                <a:ea typeface="Tahoma"/>
                <a:cs typeface="Tahoma"/>
              </a:rPr>
              <a:t>Over 16 million individuals under the age of 65 who have disabilities are receiving monthly Social Security benefits in the U.S.; there are approximately 2.8 million people aged 18 to 65 who have a disability in Illinois. </a:t>
            </a:r>
            <a:endParaRPr lang="en-US" dirty="0"/>
          </a:p>
          <a:p>
            <a:pPr marL="260350" indent="-260350">
              <a:defRPr/>
            </a:pPr>
            <a:r>
              <a:rPr lang="en-US" dirty="0">
                <a:latin typeface="Tahoma"/>
                <a:ea typeface="Tahoma"/>
                <a:cs typeface="Tahoma"/>
              </a:rPr>
              <a:t>To be eligible for SSI and or SSDI, an individual must prove that they have a significant disability and they are not able to work and earn $1,550 per month ($2,590 if blind) in the next year, due to their disability.</a:t>
            </a:r>
          </a:p>
          <a:p>
            <a:pPr marL="260350" indent="-260350">
              <a:defRPr/>
            </a:pPr>
            <a:r>
              <a:rPr lang="en-US" dirty="0"/>
              <a:t>An individual must remain poor, never accumulating more than $2,000 in assets. A person can own one vehicle and one house. Other assets are counted towards the $2,000 limit. An SSI couple has a limit of only $3,000 per month.</a:t>
            </a:r>
          </a:p>
          <a:p>
            <a:pPr marL="260350" indent="-260350">
              <a:defRPr/>
            </a:pPr>
            <a:r>
              <a:rPr lang="en-US" dirty="0"/>
              <a:t>SSDI is for a person who has a strong work history or has a family member with a strong work history.</a:t>
            </a:r>
          </a:p>
        </p:txBody>
      </p:sp>
      <p:sp>
        <p:nvSpPr>
          <p:cNvPr id="4" name="Slide Number Placeholder 3"/>
          <p:cNvSpPr>
            <a:spLocks noGrp="1"/>
          </p:cNvSpPr>
          <p:nvPr>
            <p:ph type="sldNum" sz="quarter" idx="10"/>
          </p:nvPr>
        </p:nvSpPr>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11563732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755878"/>
            <a:ext cx="8623935" cy="640080"/>
          </a:xfrm>
        </p:spPr>
        <p:txBody>
          <a:bodyPr/>
          <a:lstStyle/>
          <a:p>
            <a:r>
              <a:rPr lang="en-US" dirty="0"/>
              <a:t>Illinois ABLE</a:t>
            </a:r>
          </a:p>
        </p:txBody>
      </p:sp>
      <p:sp>
        <p:nvSpPr>
          <p:cNvPr id="3" name="Content Placeholder 2"/>
          <p:cNvSpPr>
            <a:spLocks noGrp="1"/>
          </p:cNvSpPr>
          <p:nvPr>
            <p:ph idx="1"/>
          </p:nvPr>
        </p:nvSpPr>
        <p:spPr>
          <a:xfrm>
            <a:off x="240030" y="1318840"/>
            <a:ext cx="8623935" cy="5436723"/>
          </a:xfrm>
        </p:spPr>
        <p:txBody>
          <a:bodyPr>
            <a:normAutofit fontScale="92500" lnSpcReduction="10000"/>
          </a:bodyPr>
          <a:lstStyle/>
          <a:p>
            <a:pPr marL="0" indent="0">
              <a:lnSpc>
                <a:spcPct val="110000"/>
              </a:lnSpc>
              <a:buNone/>
            </a:pPr>
            <a:r>
              <a:rPr lang="en-US" sz="2200" dirty="0">
                <a:solidFill>
                  <a:schemeClr val="tx1">
                    <a:lumMod val="75000"/>
                    <a:lumOff val="25000"/>
                  </a:schemeClr>
                </a:solidFill>
                <a:ea typeface="MS PGothic" panose="020B0600070205080204" pitchFamily="34" charset="-128"/>
              </a:rPr>
              <a:t>Distributions from an ABLE account may be made for qualified disability expenses, related to the individual’s disability or blindness and made for his/her benefit, including these items that support financial stability, advanced education and employment:</a:t>
            </a:r>
          </a:p>
          <a:p>
            <a:pPr marL="285743" indent="-285743">
              <a:lnSpc>
                <a:spcPct val="120000"/>
              </a:lnSpc>
              <a:spcBef>
                <a:spcPts val="0"/>
              </a:spcBef>
              <a:defRPr/>
            </a:pPr>
            <a:r>
              <a:rPr lang="en-US" sz="2200" dirty="0">
                <a:solidFill>
                  <a:schemeClr val="tx1">
                    <a:lumMod val="75000"/>
                    <a:lumOff val="25000"/>
                  </a:schemeClr>
                </a:solidFill>
              </a:rPr>
              <a:t>Education</a:t>
            </a:r>
          </a:p>
          <a:p>
            <a:pPr marL="285743" indent="-285743">
              <a:lnSpc>
                <a:spcPct val="120000"/>
              </a:lnSpc>
              <a:spcBef>
                <a:spcPts val="0"/>
              </a:spcBef>
              <a:defRPr/>
            </a:pPr>
            <a:r>
              <a:rPr lang="en-US" sz="2200" dirty="0">
                <a:solidFill>
                  <a:schemeClr val="tx1">
                    <a:lumMod val="75000"/>
                    <a:lumOff val="25000"/>
                  </a:schemeClr>
                </a:solidFill>
              </a:rPr>
              <a:t>Housing</a:t>
            </a:r>
          </a:p>
          <a:p>
            <a:pPr marL="285743" indent="-285743">
              <a:lnSpc>
                <a:spcPct val="120000"/>
              </a:lnSpc>
              <a:spcBef>
                <a:spcPts val="0"/>
              </a:spcBef>
              <a:defRPr/>
            </a:pPr>
            <a:r>
              <a:rPr lang="en-US" sz="2200" dirty="0">
                <a:solidFill>
                  <a:schemeClr val="tx1"/>
                </a:solidFill>
              </a:rPr>
              <a:t>IRWEs and BWEs; SSI / SSDI overpayments</a:t>
            </a:r>
            <a:endParaRPr lang="en-US" sz="2200" dirty="0">
              <a:solidFill>
                <a:schemeClr val="tx1">
                  <a:lumMod val="75000"/>
                  <a:lumOff val="25000"/>
                </a:schemeClr>
              </a:solidFill>
            </a:endParaRPr>
          </a:p>
          <a:p>
            <a:pPr marL="285743" indent="-285743">
              <a:lnSpc>
                <a:spcPct val="120000"/>
              </a:lnSpc>
              <a:spcBef>
                <a:spcPts val="0"/>
              </a:spcBef>
              <a:defRPr/>
            </a:pPr>
            <a:r>
              <a:rPr lang="en-US" sz="2200" dirty="0">
                <a:solidFill>
                  <a:schemeClr val="tx1">
                    <a:lumMod val="75000"/>
                    <a:lumOff val="25000"/>
                  </a:schemeClr>
                </a:solidFill>
              </a:rPr>
              <a:t>Transportation</a:t>
            </a:r>
          </a:p>
          <a:p>
            <a:pPr marL="285743" indent="-285743">
              <a:lnSpc>
                <a:spcPct val="120000"/>
              </a:lnSpc>
              <a:spcBef>
                <a:spcPts val="0"/>
              </a:spcBef>
              <a:defRPr/>
            </a:pPr>
            <a:r>
              <a:rPr lang="en-US" sz="2200" dirty="0">
                <a:solidFill>
                  <a:schemeClr val="tx1">
                    <a:lumMod val="75000"/>
                    <a:lumOff val="25000"/>
                  </a:schemeClr>
                </a:solidFill>
              </a:rPr>
              <a:t>Employment training and support</a:t>
            </a:r>
          </a:p>
          <a:p>
            <a:pPr marL="285743" indent="-285743">
              <a:lnSpc>
                <a:spcPct val="120000"/>
              </a:lnSpc>
              <a:spcBef>
                <a:spcPts val="0"/>
              </a:spcBef>
              <a:defRPr/>
            </a:pPr>
            <a:r>
              <a:rPr lang="en-US" sz="2200" dirty="0">
                <a:solidFill>
                  <a:schemeClr val="tx1">
                    <a:lumMod val="75000"/>
                    <a:lumOff val="25000"/>
                  </a:schemeClr>
                </a:solidFill>
              </a:rPr>
              <a:t>Assistive technology and personal support services</a:t>
            </a:r>
          </a:p>
          <a:p>
            <a:pPr marL="285743" indent="-285743">
              <a:lnSpc>
                <a:spcPct val="120000"/>
              </a:lnSpc>
              <a:spcBef>
                <a:spcPts val="0"/>
              </a:spcBef>
              <a:defRPr/>
            </a:pPr>
            <a:r>
              <a:rPr lang="en-US" sz="2200" dirty="0">
                <a:solidFill>
                  <a:schemeClr val="tx1">
                    <a:lumMod val="75000"/>
                    <a:lumOff val="25000"/>
                  </a:schemeClr>
                </a:solidFill>
              </a:rPr>
              <a:t>Health, prevention and wellness</a:t>
            </a:r>
          </a:p>
          <a:p>
            <a:pPr marL="285743" indent="-285743">
              <a:lnSpc>
                <a:spcPct val="120000"/>
              </a:lnSpc>
              <a:spcBef>
                <a:spcPts val="0"/>
              </a:spcBef>
              <a:defRPr/>
            </a:pPr>
            <a:r>
              <a:rPr lang="en-US" sz="2200" dirty="0">
                <a:solidFill>
                  <a:schemeClr val="tx1">
                    <a:lumMod val="75000"/>
                    <a:lumOff val="25000"/>
                  </a:schemeClr>
                </a:solidFill>
              </a:rPr>
              <a:t>Financial management and administrative services</a:t>
            </a:r>
          </a:p>
          <a:p>
            <a:pPr marL="285743" indent="-285743">
              <a:lnSpc>
                <a:spcPct val="120000"/>
              </a:lnSpc>
              <a:spcBef>
                <a:spcPts val="0"/>
              </a:spcBef>
              <a:defRPr/>
            </a:pPr>
            <a:r>
              <a:rPr lang="en-US" sz="2200" dirty="0">
                <a:solidFill>
                  <a:schemeClr val="tx1">
                    <a:lumMod val="75000"/>
                    <a:lumOff val="25000"/>
                  </a:schemeClr>
                </a:solidFill>
              </a:rPr>
              <a:t>Legal fees</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40</a:t>
            </a:fld>
            <a:endParaRPr lang="en-US" dirty="0"/>
          </a:p>
        </p:txBody>
      </p:sp>
    </p:spTree>
    <p:custDataLst>
      <p:tags r:id="rId1"/>
    </p:custDataLst>
    <p:extLst>
      <p:ext uri="{BB962C8B-B14F-4D97-AF65-F5344CB8AC3E}">
        <p14:creationId xmlns:p14="http://schemas.microsoft.com/office/powerpoint/2010/main" val="13784017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A82DD-1325-1BE3-6CA8-88272A2774B2}"/>
              </a:ext>
            </a:extLst>
          </p:cNvPr>
          <p:cNvSpPr>
            <a:spLocks noGrp="1"/>
          </p:cNvSpPr>
          <p:nvPr>
            <p:ph type="title"/>
          </p:nvPr>
        </p:nvSpPr>
        <p:spPr/>
        <p:txBody>
          <a:bodyPr>
            <a:normAutofit fontScale="90000"/>
          </a:bodyPr>
          <a:lstStyle/>
          <a:p>
            <a:r>
              <a:rPr lang="en-US" dirty="0">
                <a:latin typeface="Tahoma"/>
                <a:ea typeface="Tahoma"/>
                <a:cs typeface="Tahoma"/>
              </a:rPr>
              <a:t>INSERT AGATHA/BARBARA VIDEO WHEN TRANSLATED INTO ENGLISH</a:t>
            </a:r>
            <a:endParaRPr lang="en-US" dirty="0"/>
          </a:p>
        </p:txBody>
      </p:sp>
      <p:sp>
        <p:nvSpPr>
          <p:cNvPr id="3" name="Content Placeholder 2">
            <a:extLst>
              <a:ext uri="{FF2B5EF4-FFF2-40B4-BE49-F238E27FC236}">
                <a16:creationId xmlns:a16="http://schemas.microsoft.com/office/drawing/2014/main" id="{9FD5DF3D-BF92-A15C-8718-584C6725688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E9A9281-A24E-4A62-6CC9-8B7BDBDB39FE}"/>
              </a:ext>
            </a:extLst>
          </p:cNvPr>
          <p:cNvSpPr>
            <a:spLocks noGrp="1"/>
          </p:cNvSpPr>
          <p:nvPr>
            <p:ph type="sldNum" sz="quarter" idx="10"/>
          </p:nvPr>
        </p:nvSpPr>
        <p:spPr/>
        <p:txBody>
          <a:bodyPr/>
          <a:lstStyle/>
          <a:p>
            <a:fld id="{4FACB3E1-20E2-D24F-8BE6-CB5F27E61535}" type="slidenum">
              <a:rPr lang="en-US" smtClean="0"/>
              <a:pPr/>
              <a:t>41</a:t>
            </a:fld>
            <a:endParaRPr lang="en-US" dirty="0"/>
          </a:p>
        </p:txBody>
      </p:sp>
    </p:spTree>
    <p:extLst>
      <p:ext uri="{BB962C8B-B14F-4D97-AF65-F5344CB8AC3E}">
        <p14:creationId xmlns:p14="http://schemas.microsoft.com/office/powerpoint/2010/main" val="8970469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71585" y="678878"/>
            <a:ext cx="8623935" cy="640080"/>
          </a:xfrm>
        </p:spPr>
        <p:txBody>
          <a:bodyPr>
            <a:noAutofit/>
          </a:bodyPr>
          <a:lstStyle/>
          <a:p>
            <a:pPr eaLnBrk="1" hangingPunct="1"/>
            <a:r>
              <a:rPr lang="en-US" dirty="0"/>
              <a:t>Homework Review</a:t>
            </a:r>
          </a:p>
        </p:txBody>
      </p:sp>
      <p:sp>
        <p:nvSpPr>
          <p:cNvPr id="21507" name="Rectangle 3"/>
          <p:cNvSpPr>
            <a:spLocks noGrp="1" noChangeArrowheads="1"/>
          </p:cNvSpPr>
          <p:nvPr>
            <p:ph sz="quarter" idx="1"/>
          </p:nvPr>
        </p:nvSpPr>
        <p:spPr>
          <a:xfrm>
            <a:off x="271585" y="1732894"/>
            <a:ext cx="8530892" cy="3928654"/>
          </a:xfrm>
        </p:spPr>
        <p:txBody>
          <a:bodyPr>
            <a:noAutofit/>
          </a:bodyPr>
          <a:lstStyle/>
          <a:p>
            <a:pPr marL="0" indent="0">
              <a:buNone/>
            </a:pPr>
            <a:r>
              <a:rPr lang="en-US" dirty="0"/>
              <a:t>1. Order your BPQY (SSA-2459) from SSA to meet with a benefits counselor when you are ready to work;</a:t>
            </a:r>
          </a:p>
          <a:p>
            <a:pPr marL="0" indent="0">
              <a:buNone/>
            </a:pPr>
            <a:r>
              <a:rPr lang="en-US" dirty="0"/>
              <a:t>2. What work supports would you like to use?</a:t>
            </a:r>
          </a:p>
          <a:p>
            <a:pPr marL="0" indent="0">
              <a:buNone/>
            </a:pPr>
            <a:r>
              <a:rPr lang="en-US" dirty="0"/>
              <a:t>3. Check to see if you are eligible for an Illinois ABLE account to save your income and earnings;</a:t>
            </a:r>
          </a:p>
          <a:p>
            <a:pPr marL="0" indent="0">
              <a:buNone/>
            </a:pPr>
            <a:r>
              <a:rPr lang="en-US" dirty="0"/>
              <a:t>4. Let people know that you want to work and when you want to work more. Who can help you?</a:t>
            </a:r>
          </a:p>
        </p:txBody>
      </p:sp>
      <p:sp>
        <p:nvSpPr>
          <p:cNvPr id="3" name="Slide Number Placeholder 2"/>
          <p:cNvSpPr>
            <a:spLocks noGrp="1"/>
          </p:cNvSpPr>
          <p:nvPr>
            <p:ph type="sldNum" sz="quarter" idx="10"/>
          </p:nvPr>
        </p:nvSpPr>
        <p:spPr/>
        <p:txBody>
          <a:bodyPr/>
          <a:lstStyle/>
          <a:p>
            <a:fld id="{4FACB3E1-20E2-D24F-8BE6-CB5F27E61535}" type="slidenum">
              <a:rPr lang="en-US" smtClean="0"/>
              <a:pPr/>
              <a:t>42</a:t>
            </a:fld>
            <a:endParaRPr lang="en-US" dirty="0"/>
          </a:p>
        </p:txBody>
      </p:sp>
    </p:spTree>
    <p:custDataLst>
      <p:tags r:id="rId1"/>
    </p:custDataLst>
    <p:extLst>
      <p:ext uri="{BB962C8B-B14F-4D97-AF65-F5344CB8AC3E}">
        <p14:creationId xmlns:p14="http://schemas.microsoft.com/office/powerpoint/2010/main" val="39797469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5" name="Picture 4" descr="Question mark"/>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a:xfrm>
            <a:off x="8457981" y="6476542"/>
            <a:ext cx="437539" cy="266142"/>
          </a:xfrm>
        </p:spPr>
        <p:txBody>
          <a:bodyPr/>
          <a:lstStyle/>
          <a:p>
            <a:fld id="{4FACB3E1-20E2-D24F-8BE6-CB5F27E61535}" type="slidenum">
              <a:rPr lang="en-US" smtClean="0"/>
              <a:pPr/>
              <a:t>43</a:t>
            </a:fld>
            <a:endParaRPr lang="en-US" dirty="0"/>
          </a:p>
        </p:txBody>
      </p:sp>
    </p:spTree>
    <p:custDataLst>
      <p:tags r:id="rId1"/>
    </p:custDataLst>
    <p:extLst>
      <p:ext uri="{BB962C8B-B14F-4D97-AF65-F5344CB8AC3E}">
        <p14:creationId xmlns:p14="http://schemas.microsoft.com/office/powerpoint/2010/main" val="2296715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and Closing </a:t>
            </a:r>
          </a:p>
        </p:txBody>
      </p:sp>
      <p:sp>
        <p:nvSpPr>
          <p:cNvPr id="3" name="Content Placeholder 2"/>
          <p:cNvSpPr>
            <a:spLocks noGrp="1"/>
          </p:cNvSpPr>
          <p:nvPr>
            <p:ph idx="1"/>
          </p:nvPr>
        </p:nvSpPr>
        <p:spPr>
          <a:xfrm>
            <a:off x="240032" y="2176530"/>
            <a:ext cx="8623935" cy="4244148"/>
          </a:xfrm>
        </p:spPr>
        <p:txBody>
          <a:bodyPr/>
          <a:lstStyle/>
          <a:p>
            <a:pPr marL="400050" indent="-400050" algn="ctr">
              <a:lnSpc>
                <a:spcPct val="100000"/>
              </a:lnSpc>
              <a:buNone/>
            </a:pPr>
            <a:r>
              <a:rPr lang="en-US" b="1" dirty="0"/>
              <a:t>Don’t Forget!              </a:t>
            </a:r>
          </a:p>
          <a:p>
            <a:pPr marL="400050" indent="-400050" algn="ctr">
              <a:lnSpc>
                <a:spcPct val="100000"/>
              </a:lnSpc>
              <a:buNone/>
            </a:pPr>
            <a:r>
              <a:rPr lang="en-US" dirty="0"/>
              <a:t>Complete and turn in your evaluation and post-test.</a:t>
            </a:r>
          </a:p>
          <a:p>
            <a:pPr marL="400050" indent="-400050" algn="ctr">
              <a:lnSpc>
                <a:spcPct val="100000"/>
              </a:lnSpc>
              <a:buNone/>
            </a:pPr>
            <a:r>
              <a:rPr lang="en-US" dirty="0"/>
              <a:t>Congratulations on completing your first steps towards improving YOUR financial wellness. </a:t>
            </a:r>
          </a:p>
          <a:p>
            <a:pPr marL="400050" indent="-400050" algn="ctr">
              <a:lnSpc>
                <a:spcPct val="100000"/>
              </a:lnSpc>
              <a:buNone/>
            </a:pPr>
            <a:r>
              <a:rPr lang="en-US" dirty="0"/>
              <a:t>Thank YOU!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44</a:t>
            </a:fld>
            <a:endParaRPr lang="en-US" dirty="0"/>
          </a:p>
        </p:txBody>
      </p:sp>
    </p:spTree>
    <p:extLst>
      <p:ext uri="{BB962C8B-B14F-4D97-AF65-F5344CB8AC3E}">
        <p14:creationId xmlns:p14="http://schemas.microsoft.com/office/powerpoint/2010/main" val="416837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64736"/>
            <a:ext cx="8623935" cy="640080"/>
          </a:xfrm>
        </p:spPr>
        <p:txBody>
          <a:bodyPr>
            <a:noAutofit/>
          </a:bodyPr>
          <a:lstStyle/>
          <a:p>
            <a:r>
              <a:rPr lang="en-US" dirty="0"/>
              <a:t>Protecting Benefits</a:t>
            </a:r>
          </a:p>
        </p:txBody>
      </p:sp>
      <p:sp>
        <p:nvSpPr>
          <p:cNvPr id="3" name="Content Placeholder 2"/>
          <p:cNvSpPr>
            <a:spLocks noGrp="1"/>
          </p:cNvSpPr>
          <p:nvPr>
            <p:ph idx="1"/>
          </p:nvPr>
        </p:nvSpPr>
        <p:spPr/>
        <p:txBody>
          <a:bodyPr/>
          <a:lstStyle/>
          <a:p>
            <a:pPr>
              <a:defRPr/>
            </a:pPr>
            <a:r>
              <a:rPr lang="en-US" dirty="0"/>
              <a:t>Often staff and families try to protect Social Security disability beneficiaries from working and building assets because there is a fear that the person with a disability will lose their benefits.</a:t>
            </a:r>
          </a:p>
          <a:p>
            <a:pPr>
              <a:defRPr/>
            </a:pPr>
            <a:r>
              <a:rPr lang="en-US" dirty="0"/>
              <a:t>For some individuals with disabilities, there is such a fear of loss of public benefits that some individuals choose to limit their income and stay poor.</a:t>
            </a:r>
          </a:p>
          <a:p>
            <a:pPr>
              <a:defRPr/>
            </a:pPr>
            <a:r>
              <a:rPr lang="en-US" dirty="0"/>
              <a:t>Knowledge about the availability of work supports and benefits planning services can help a person to work to their fullest ability.</a:t>
            </a:r>
          </a:p>
        </p:txBody>
      </p:sp>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dirty="0"/>
          </a:p>
        </p:txBody>
      </p:sp>
    </p:spTree>
    <p:custDataLst>
      <p:tags r:id="rId1"/>
    </p:custDataLst>
    <p:extLst>
      <p:ext uri="{BB962C8B-B14F-4D97-AF65-F5344CB8AC3E}">
        <p14:creationId xmlns:p14="http://schemas.microsoft.com/office/powerpoint/2010/main" val="1034028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Ongoing Disability Determination </a:t>
            </a:r>
          </a:p>
        </p:txBody>
      </p:sp>
      <p:sp>
        <p:nvSpPr>
          <p:cNvPr id="3" name="Content Placeholder 2"/>
          <p:cNvSpPr>
            <a:spLocks noGrp="1"/>
          </p:cNvSpPr>
          <p:nvPr>
            <p:ph idx="1"/>
          </p:nvPr>
        </p:nvSpPr>
        <p:spPr>
          <a:xfrm>
            <a:off x="240032" y="1803042"/>
            <a:ext cx="8623935" cy="4617636"/>
          </a:xfrm>
        </p:spPr>
        <p:txBody>
          <a:bodyPr vert="horz" lIns="91440" tIns="45720" rIns="91440" bIns="45720" rtlCol="0" anchor="t">
            <a:normAutofit/>
          </a:bodyPr>
          <a:lstStyle/>
          <a:p>
            <a:pPr marL="260350" indent="-260350"/>
            <a:r>
              <a:rPr lang="en-US" dirty="0"/>
              <a:t>At age 18, SSA automatically conducts a redetermination to see if a beneficiary continues to  qualify for disability benefits based upon adult standards for disability;</a:t>
            </a:r>
          </a:p>
          <a:p>
            <a:pPr marL="260350" indent="-260350"/>
            <a:r>
              <a:rPr lang="en-US" dirty="0">
                <a:latin typeface="Tahoma"/>
                <a:ea typeface="Tahoma"/>
                <a:cs typeface="Tahoma"/>
              </a:rPr>
              <a:t>Adults who receive SSI and/or SSDI are scheduled for continuing medical review on a periodic basis. If a beneficiary does not have medical evidence that a disability still prevents them from working and earning $1,550, or $2,590 if blind, per month, the person could come out of pay for benefits.</a:t>
            </a:r>
          </a:p>
          <a:p>
            <a:pPr marL="260350" indent="-260350"/>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6</a:t>
            </a:fld>
            <a:endParaRPr lang="en-US" dirty="0"/>
          </a:p>
        </p:txBody>
      </p:sp>
    </p:spTree>
    <p:extLst>
      <p:ext uri="{BB962C8B-B14F-4D97-AF65-F5344CB8AC3E}">
        <p14:creationId xmlns:p14="http://schemas.microsoft.com/office/powerpoint/2010/main" val="1101685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SSA Work Supports</a:t>
            </a:r>
          </a:p>
        </p:txBody>
      </p:sp>
      <p:sp>
        <p:nvSpPr>
          <p:cNvPr id="3" name="Content Placeholder 2"/>
          <p:cNvSpPr>
            <a:spLocks noGrp="1"/>
          </p:cNvSpPr>
          <p:nvPr>
            <p:ph idx="1"/>
          </p:nvPr>
        </p:nvSpPr>
        <p:spPr>
          <a:xfrm>
            <a:off x="240032" y="1777284"/>
            <a:ext cx="8623935" cy="4643393"/>
          </a:xfrm>
        </p:spPr>
        <p:txBody>
          <a:bodyPr/>
          <a:lstStyle/>
          <a:p>
            <a:pPr marL="355600" indent="-342900"/>
            <a:r>
              <a:rPr lang="en-US" altLang="en-US" dirty="0"/>
              <a:t>The Social Security Administration (SSA) is more than just a provider of cash benefits. SSA also offers a variety of strategies and supports to encourage people to work and take steps to earn, save and purchase assets.</a:t>
            </a:r>
          </a:p>
          <a:p>
            <a:pPr marL="355600" indent="-342900"/>
            <a:r>
              <a:rPr lang="en-US" altLang="en-US" dirty="0"/>
              <a:t>We are going to learn about many of the work incentives that SSA offers to help people to work and reduce their use of public benefits.</a:t>
            </a:r>
          </a:p>
          <a:p>
            <a:pPr marL="355600" indent="-342900"/>
            <a:r>
              <a:rPr lang="en-US" altLang="en-US" dirty="0"/>
              <a:t>People are allowed to work in the community in jobs that pay well. This makes it possible for people to save money and own things that can improve the quality of their lives.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dirty="0"/>
          </a:p>
        </p:txBody>
      </p:sp>
    </p:spTree>
    <p:extLst>
      <p:ext uri="{BB962C8B-B14F-4D97-AF65-F5344CB8AC3E}">
        <p14:creationId xmlns:p14="http://schemas.microsoft.com/office/powerpoint/2010/main" val="1448053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0" y="691141"/>
            <a:ext cx="8623935" cy="640080"/>
          </a:xfrm>
        </p:spPr>
        <p:txBody>
          <a:bodyPr>
            <a:noAutofit/>
          </a:bodyPr>
          <a:lstStyle/>
          <a:p>
            <a:r>
              <a:rPr lang="en-US" dirty="0"/>
              <a:t>Activity</a:t>
            </a:r>
          </a:p>
        </p:txBody>
      </p:sp>
      <p:sp>
        <p:nvSpPr>
          <p:cNvPr id="3" name="Content Placeholder 2"/>
          <p:cNvSpPr>
            <a:spLocks noGrp="1"/>
          </p:cNvSpPr>
          <p:nvPr>
            <p:ph idx="1"/>
          </p:nvPr>
        </p:nvSpPr>
        <p:spPr>
          <a:xfrm>
            <a:off x="240030" y="1639127"/>
            <a:ext cx="8623934" cy="4850294"/>
          </a:xfrm>
        </p:spPr>
        <p:txBody>
          <a:bodyPr>
            <a:normAutofit fontScale="25000" lnSpcReduction="20000"/>
          </a:bodyPr>
          <a:lstStyle/>
          <a:p>
            <a:pPr>
              <a:lnSpc>
                <a:spcPct val="110000"/>
              </a:lnSpc>
              <a:defRPr/>
            </a:pPr>
            <a:r>
              <a:rPr lang="en-US" sz="8000" dirty="0"/>
              <a:t>Is anyone here working to their fullest ability? We want to encourage people with disabilities to work to their fullest ability, too! </a:t>
            </a:r>
          </a:p>
          <a:p>
            <a:pPr>
              <a:lnSpc>
                <a:spcPct val="110000"/>
              </a:lnSpc>
              <a:defRPr/>
            </a:pPr>
            <a:r>
              <a:rPr lang="en-US" sz="8000" dirty="0"/>
              <a:t>A work incentive offers Social Security beneficiaries options to return to work, work to their fullest ability, earn money and continue to receive disability benefits for a period of time, sometimes forever.</a:t>
            </a:r>
          </a:p>
          <a:p>
            <a:pPr>
              <a:lnSpc>
                <a:spcPct val="110000"/>
              </a:lnSpc>
            </a:pPr>
            <a:r>
              <a:rPr lang="en-US" sz="8000" dirty="0"/>
              <a:t>What is the dream job that you can do and earn more money?</a:t>
            </a:r>
          </a:p>
          <a:p>
            <a:pPr>
              <a:lnSpc>
                <a:spcPct val="110000"/>
              </a:lnSpc>
            </a:pPr>
            <a:r>
              <a:rPr lang="en-US" sz="8000" dirty="0"/>
              <a:t>What steps can you take to free yourself from limiting your earnings?</a:t>
            </a:r>
          </a:p>
          <a:p>
            <a:pPr lvl="1">
              <a:lnSpc>
                <a:spcPct val="110000"/>
              </a:lnSpc>
            </a:pPr>
            <a:r>
              <a:rPr lang="en-US" sz="8000" dirty="0"/>
              <a:t>Work more hours?</a:t>
            </a:r>
          </a:p>
          <a:p>
            <a:pPr lvl="1">
              <a:lnSpc>
                <a:spcPct val="110000"/>
              </a:lnSpc>
            </a:pPr>
            <a:r>
              <a:rPr lang="en-US" sz="8000" dirty="0"/>
              <a:t>Increase your pay?</a:t>
            </a:r>
          </a:p>
          <a:p>
            <a:pPr>
              <a:lnSpc>
                <a:spcPct val="110000"/>
              </a:lnSpc>
            </a:pPr>
            <a:r>
              <a:rPr lang="en-US" sz="8000" dirty="0"/>
              <a:t>The more a person earns, the more they can save to reach their goals for the future.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dirty="0"/>
          </a:p>
        </p:txBody>
      </p:sp>
    </p:spTree>
    <p:custDataLst>
      <p:tags r:id="rId1"/>
    </p:custDataLst>
    <p:extLst>
      <p:ext uri="{BB962C8B-B14F-4D97-AF65-F5344CB8AC3E}">
        <p14:creationId xmlns:p14="http://schemas.microsoft.com/office/powerpoint/2010/main" val="648846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Supplemental Security Income (SSI) </a:t>
            </a:r>
          </a:p>
        </p:txBody>
      </p:sp>
      <p:sp>
        <p:nvSpPr>
          <p:cNvPr id="3" name="Content Placeholder 2"/>
          <p:cNvSpPr>
            <a:spLocks noGrp="1"/>
          </p:cNvSpPr>
          <p:nvPr>
            <p:ph idx="1"/>
          </p:nvPr>
        </p:nvSpPr>
        <p:spPr>
          <a:xfrm>
            <a:off x="240033" y="1871662"/>
            <a:ext cx="8079020" cy="4549015"/>
          </a:xfrm>
        </p:spPr>
        <p:txBody>
          <a:bodyPr/>
          <a:lstStyle/>
          <a:p>
            <a:r>
              <a:rPr lang="en-US" dirty="0"/>
              <a:t>SSI is for people who have a disability and do not have a strong work history. </a:t>
            </a:r>
          </a:p>
          <a:p>
            <a:r>
              <a:rPr lang="en-US" dirty="0"/>
              <a:t>To receive this benefit and continue to qualify for Medicaid, the person needs to have limited income and resources. </a:t>
            </a:r>
          </a:p>
          <a:p>
            <a:r>
              <a:rPr lang="en-US" dirty="0"/>
              <a:t>This keeps people poor because they can only have one vehicle, one house and less than $2,000 in additional savings; $3,000 for an SSI couple.</a:t>
            </a:r>
          </a:p>
          <a:p>
            <a:r>
              <a:rPr lang="en-US" dirty="0"/>
              <a:t>Any gift or earnings that an SSI beneficiary receives needs to be reported to SSA.</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dirty="0"/>
          </a:p>
        </p:txBody>
      </p:sp>
    </p:spTree>
    <p:custDataLst>
      <p:tags r:id="rId1"/>
    </p:custDataLst>
    <p:extLst>
      <p:ext uri="{BB962C8B-B14F-4D97-AF65-F5344CB8AC3E}">
        <p14:creationId xmlns:p14="http://schemas.microsoft.com/office/powerpoint/2010/main" val="15023874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43"/>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418BFEAA4BBD46A3F28CED4404A8EA" ma:contentTypeVersion="15" ma:contentTypeDescription="Create a new document." ma:contentTypeScope="" ma:versionID="762b0b11cad92e0507f3f0f341962690">
  <xsd:schema xmlns:xsd="http://www.w3.org/2001/XMLSchema" xmlns:xs="http://www.w3.org/2001/XMLSchema" xmlns:p="http://schemas.microsoft.com/office/2006/metadata/properties" xmlns:ns2="08d52da6-00fe-4aa5-8048-3fb7bf867981" xmlns:ns3="cfedde83-a939-42c9-aa4b-af366a3070be" targetNamespace="http://schemas.microsoft.com/office/2006/metadata/properties" ma:root="true" ma:fieldsID="5aadec58a6fd2d2bdc5002e725b8b7b7" ns2:_="" ns3:_="">
    <xsd:import namespace="08d52da6-00fe-4aa5-8048-3fb7bf867981"/>
    <xsd:import namespace="cfedde83-a939-42c9-aa4b-af366a3070b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d52da6-00fe-4aa5-8048-3fb7bf8679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59ba972-e7e9-4f28-b997-864bd290e72b"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edde83-a939-42c9-aa4b-af366a3070b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4a752b1-dad8-4a03-b70b-ebaa2d51fdc9}" ma:internalName="TaxCatchAll" ma:showField="CatchAllData" ma:web="cfedde83-a939-42c9-aa4b-af366a3070b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8d52da6-00fe-4aa5-8048-3fb7bf867981">
      <Terms xmlns="http://schemas.microsoft.com/office/infopath/2007/PartnerControls"/>
    </lcf76f155ced4ddcb4097134ff3c332f>
    <TaxCatchAll xmlns="cfedde83-a939-42c9-aa4b-af366a3070b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172202-3578-4E95-B35B-BCFFAACD8124}"/>
</file>

<file path=customXml/itemProps2.xml><?xml version="1.0" encoding="utf-8"?>
<ds:datastoreItem xmlns:ds="http://schemas.openxmlformats.org/officeDocument/2006/customXml" ds:itemID="{C9C9525B-50A3-40FC-9004-2E94FE07D0FB}">
  <ds:schemaRefs>
    <ds:schemaRef ds:uri="http://www.w3.org/XML/1998/namespace"/>
    <ds:schemaRef ds:uri="http://purl.org/dc/dcmitype/"/>
    <ds:schemaRef ds:uri="cfedde83-a939-42c9-aa4b-af366a3070be"/>
    <ds:schemaRef ds:uri="http://schemas.microsoft.com/office/2006/documentManagement/types"/>
    <ds:schemaRef ds:uri="http://schemas.microsoft.com/office/2006/metadata/properties"/>
    <ds:schemaRef ds:uri="08d52da6-00fe-4aa5-8048-3fb7bf867981"/>
    <ds:schemaRef ds:uri="http://purl.org/dc/terms/"/>
    <ds:schemaRef ds:uri="http://purl.org/dc/elements/1.1/"/>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9DBB8CBB-6B40-4D75-AD9E-BC57B6C216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2019 NDI Template - Wide_CN</Template>
  <TotalTime>1863</TotalTime>
  <Words>3760</Words>
  <Application>Microsoft Office PowerPoint</Application>
  <PresentationFormat>On-screen Show (4:3)</PresentationFormat>
  <Paragraphs>280</Paragraphs>
  <Slides>44</Slides>
  <Notes>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44</vt:i4>
      </vt:variant>
    </vt:vector>
  </HeadingPairs>
  <TitlesOfParts>
    <vt:vector size="55" baseType="lpstr">
      <vt:lpstr>MS PGothic</vt:lpstr>
      <vt:lpstr>Arial</vt:lpstr>
      <vt:lpstr>Arial Rounded MT Bold</vt:lpstr>
      <vt:lpstr>Calibri</vt:lpstr>
      <vt:lpstr>Courier New</vt:lpstr>
      <vt:lpstr>Franklin Gothic Book</vt:lpstr>
      <vt:lpstr>Tahoma</vt:lpstr>
      <vt:lpstr>Times New Roman</vt:lpstr>
      <vt:lpstr>Warnock Pro</vt:lpstr>
      <vt:lpstr>Wingdings</vt:lpstr>
      <vt:lpstr>NDI Template</vt:lpstr>
      <vt:lpstr>Module 6: SSA Work Supports</vt:lpstr>
      <vt:lpstr>Welcome &amp; Housekeeping</vt:lpstr>
      <vt:lpstr>Agenda</vt:lpstr>
      <vt:lpstr>Disability Stats</vt:lpstr>
      <vt:lpstr>Protecting Benefits</vt:lpstr>
      <vt:lpstr>Ongoing Disability Determination </vt:lpstr>
      <vt:lpstr>SSA Work Supports</vt:lpstr>
      <vt:lpstr>Activity</vt:lpstr>
      <vt:lpstr>Supplemental Security Income (SSI) </vt:lpstr>
      <vt:lpstr>Work Incentives for SSI Recipients</vt:lpstr>
      <vt:lpstr>Work Incentives for SSI Recipients (Continued)</vt:lpstr>
      <vt:lpstr>Impairment Related Work Expenses (IRWEs) (Slide 1 of 2)</vt:lpstr>
      <vt:lpstr>Blind Work Expense</vt:lpstr>
      <vt:lpstr>Have More Money by Working</vt:lpstr>
      <vt:lpstr>Student Income Exclusion</vt:lpstr>
      <vt:lpstr>What If a Person Needs Help Paying for Items to Work?</vt:lpstr>
      <vt:lpstr>PASS Expense Examples</vt:lpstr>
      <vt:lpstr>Eligibility for a PASS Plan</vt:lpstr>
      <vt:lpstr>Example of How PASS Allows Savings</vt:lpstr>
      <vt:lpstr>Six Steps of PASS</vt:lpstr>
      <vt:lpstr>SSI Break Even Point</vt:lpstr>
      <vt:lpstr>SSI Payments Ended and Disability Now Prevents the Person from Working</vt:lpstr>
      <vt:lpstr>SSI &amp; Section 1619(b) Medicaid</vt:lpstr>
      <vt:lpstr>Social Security Disability Insurance (SSDI) </vt:lpstr>
      <vt:lpstr>SSDI Work Incentives</vt:lpstr>
      <vt:lpstr>SSDI Work Incentives (Continued)</vt:lpstr>
      <vt:lpstr>Work and Continued SSDI Payments</vt:lpstr>
      <vt:lpstr>Ninth Trial Work Period Completed</vt:lpstr>
      <vt:lpstr>Extended Period of Eligibility</vt:lpstr>
      <vt:lpstr>SSDI Timeline</vt:lpstr>
      <vt:lpstr>Impairment Related Work Expenses (IRWEs) (Slide 2 of 2)</vt:lpstr>
      <vt:lpstr>SSDI Subsidy</vt:lpstr>
      <vt:lpstr>Indicators of Possible Subsidy:  Wage Employment</vt:lpstr>
      <vt:lpstr>Expedited Reinstatement</vt:lpstr>
      <vt:lpstr>Illinois Health Benefits for Workers with Disabilities (HBWD)</vt:lpstr>
      <vt:lpstr>Your Responsibilities When Working</vt:lpstr>
      <vt:lpstr>Remember</vt:lpstr>
      <vt:lpstr>Sources of Benefits Counseling and Employment-Related Assistance</vt:lpstr>
      <vt:lpstr>Sources of Benefits Counseling and Employment-Related Assistance (Continued)</vt:lpstr>
      <vt:lpstr>Illinois ABLE</vt:lpstr>
      <vt:lpstr>INSERT AGATHA/BARBARA VIDEO WHEN TRANSLATED INTO ENGLISH</vt:lpstr>
      <vt:lpstr>Homework Review</vt:lpstr>
      <vt:lpstr>Questions</vt:lpstr>
      <vt:lpstr>Evaluation and Closing </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6: SSA Work Supports</dc:title>
  <dc:creator>team@ndi-inc.org</dc:creator>
  <cp:keywords>People with Disabilities</cp:keywords>
  <cp:lastModifiedBy>Al Milioto</cp:lastModifiedBy>
  <cp:revision>161</cp:revision>
  <dcterms:created xsi:type="dcterms:W3CDTF">2019-01-10T23:31:07Z</dcterms:created>
  <dcterms:modified xsi:type="dcterms:W3CDTF">2024-07-09T15:45:19Z</dcterms:modified>
  <cp:category>Financial Wellness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EF4796C9-CB68-4213-9308-9CFB41565369</vt:lpwstr>
  </property>
  <property fmtid="{D5CDD505-2E9C-101B-9397-08002B2CF9AE}" pid="3" name="ArticulatePath">
    <vt:lpwstr>2019 Ilinois CDD Template - Standard (002)</vt:lpwstr>
  </property>
  <property fmtid="{D5CDD505-2E9C-101B-9397-08002B2CF9AE}" pid="4" name="ContentTypeId">
    <vt:lpwstr>0x010100EA418BFEAA4BBD46A3F28CED4404A8EA</vt:lpwstr>
  </property>
  <property fmtid="{D5CDD505-2E9C-101B-9397-08002B2CF9AE}" pid="5" name="_Level">
    <vt:i4>1</vt:i4>
  </property>
  <property fmtid="{D5CDD505-2E9C-101B-9397-08002B2CF9AE}" pid="6" name="MediaServiceImageTags">
    <vt:lpwstr/>
  </property>
</Properties>
</file>