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8"/>
  </p:notesMasterIdLst>
  <p:sldIdLst>
    <p:sldId id="256" r:id="rId5"/>
    <p:sldId id="282" r:id="rId6"/>
    <p:sldId id="283" r:id="rId7"/>
    <p:sldId id="260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303" r:id="rId20"/>
    <p:sldId id="297" r:id="rId21"/>
    <p:sldId id="302" r:id="rId22"/>
    <p:sldId id="301" r:id="rId23"/>
    <p:sldId id="300" r:id="rId24"/>
    <p:sldId id="299" r:id="rId25"/>
    <p:sldId id="284" r:id="rId26"/>
    <p:sldId id="29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5759"/>
    <a:srgbClr val="20BDDB"/>
    <a:srgbClr val="274448"/>
    <a:srgbClr val="3EA9C0"/>
    <a:srgbClr val="1B4989"/>
    <a:srgbClr val="006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8C7974-3DC7-4033-8825-0642EB2FE81C}" v="83" dt="2024-07-09T17:32:05.2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467" autoAdjust="0"/>
  </p:normalViewPr>
  <p:slideViewPr>
    <p:cSldViewPr snapToGrid="0" snapToObjects="1">
      <p:cViewPr varScale="1">
        <p:scale>
          <a:sx n="96" d="100"/>
          <a:sy n="96" d="100"/>
        </p:scale>
        <p:origin x="94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 Milioto" userId="617140de-21b0-47c6-b708-67f94e1bef6d" providerId="ADAL" clId="{888C7974-3DC7-4033-8825-0642EB2FE81C}"/>
    <pc:docChg chg="modSld">
      <pc:chgData name="Al Milioto" userId="617140de-21b0-47c6-b708-67f94e1bef6d" providerId="ADAL" clId="{888C7974-3DC7-4033-8825-0642EB2FE81C}" dt="2024-07-09T17:29:01.200" v="77" actId="20577"/>
      <pc:docMkLst>
        <pc:docMk/>
      </pc:docMkLst>
      <pc:sldChg chg="modSp">
        <pc:chgData name="Al Milioto" userId="617140de-21b0-47c6-b708-67f94e1bef6d" providerId="ADAL" clId="{888C7974-3DC7-4033-8825-0642EB2FE81C}" dt="2024-07-09T17:20:12.846" v="2" actId="20577"/>
        <pc:sldMkLst>
          <pc:docMk/>
          <pc:sldMk cId="493312659" sldId="256"/>
        </pc:sldMkLst>
        <pc:spChg chg="mod">
          <ac:chgData name="Al Milioto" userId="617140de-21b0-47c6-b708-67f94e1bef6d" providerId="ADAL" clId="{888C7974-3DC7-4033-8825-0642EB2FE81C}" dt="2024-07-09T17:20:12.846" v="2" actId="20577"/>
          <ac:spMkLst>
            <pc:docMk/>
            <pc:sldMk cId="493312659" sldId="256"/>
            <ac:spMk id="2" creationId="{00000000-0000-0000-0000-000000000000}"/>
          </ac:spMkLst>
        </pc:spChg>
      </pc:sldChg>
      <pc:sldChg chg="modSp">
        <pc:chgData name="Al Milioto" userId="617140de-21b0-47c6-b708-67f94e1bef6d" providerId="ADAL" clId="{888C7974-3DC7-4033-8825-0642EB2FE81C}" dt="2024-07-09T17:21:06.265" v="3" actId="14100"/>
        <pc:sldMkLst>
          <pc:docMk/>
          <pc:sldMk cId="2876167050" sldId="260"/>
        </pc:sldMkLst>
        <pc:spChg chg="mod">
          <ac:chgData name="Al Milioto" userId="617140de-21b0-47c6-b708-67f94e1bef6d" providerId="ADAL" clId="{888C7974-3DC7-4033-8825-0642EB2FE81C}" dt="2024-07-09T17:21:06.265" v="3" actId="14100"/>
          <ac:spMkLst>
            <pc:docMk/>
            <pc:sldMk cId="2876167050" sldId="260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888C7974-3DC7-4033-8825-0642EB2FE81C}" dt="2024-07-09T17:22:06.265" v="26" actId="20577"/>
        <pc:sldMkLst>
          <pc:docMk/>
          <pc:sldMk cId="2144065445" sldId="287"/>
        </pc:sldMkLst>
        <pc:spChg chg="mod">
          <ac:chgData name="Al Milioto" userId="617140de-21b0-47c6-b708-67f94e1bef6d" providerId="ADAL" clId="{888C7974-3DC7-4033-8825-0642EB2FE81C}" dt="2024-07-09T17:21:20.785" v="7" actId="404"/>
          <ac:spMkLst>
            <pc:docMk/>
            <pc:sldMk cId="2144065445" sldId="287"/>
            <ac:spMk id="2" creationId="{00000000-0000-0000-0000-000000000000}"/>
          </ac:spMkLst>
        </pc:spChg>
        <pc:spChg chg="mod">
          <ac:chgData name="Al Milioto" userId="617140de-21b0-47c6-b708-67f94e1bef6d" providerId="ADAL" clId="{888C7974-3DC7-4033-8825-0642EB2FE81C}" dt="2024-07-09T17:22:06.265" v="26" actId="20577"/>
          <ac:spMkLst>
            <pc:docMk/>
            <pc:sldMk cId="2144065445" sldId="287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888C7974-3DC7-4033-8825-0642EB2FE81C}" dt="2024-07-09T17:22:34.755" v="28" actId="14100"/>
        <pc:sldMkLst>
          <pc:docMk/>
          <pc:sldMk cId="1303815438" sldId="288"/>
        </pc:sldMkLst>
        <pc:spChg chg="mod">
          <ac:chgData name="Al Milioto" userId="617140de-21b0-47c6-b708-67f94e1bef6d" providerId="ADAL" clId="{888C7974-3DC7-4033-8825-0642EB2FE81C}" dt="2024-07-09T17:22:34.755" v="28" actId="14100"/>
          <ac:spMkLst>
            <pc:docMk/>
            <pc:sldMk cId="1303815438" sldId="288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888C7974-3DC7-4033-8825-0642EB2FE81C}" dt="2024-07-09T17:23:07.498" v="29" actId="20577"/>
        <pc:sldMkLst>
          <pc:docMk/>
          <pc:sldMk cId="302932478" sldId="289"/>
        </pc:sldMkLst>
        <pc:spChg chg="mod">
          <ac:chgData name="Al Milioto" userId="617140de-21b0-47c6-b708-67f94e1bef6d" providerId="ADAL" clId="{888C7974-3DC7-4033-8825-0642EB2FE81C}" dt="2024-07-09T17:23:07.498" v="29" actId="20577"/>
          <ac:spMkLst>
            <pc:docMk/>
            <pc:sldMk cId="302932478" sldId="289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888C7974-3DC7-4033-8825-0642EB2FE81C}" dt="2024-07-09T17:23:57.382" v="30" actId="20577"/>
        <pc:sldMkLst>
          <pc:docMk/>
          <pc:sldMk cId="1342281052" sldId="291"/>
        </pc:sldMkLst>
        <pc:spChg chg="mod">
          <ac:chgData name="Al Milioto" userId="617140de-21b0-47c6-b708-67f94e1bef6d" providerId="ADAL" clId="{888C7974-3DC7-4033-8825-0642EB2FE81C}" dt="2024-07-09T17:23:57.382" v="30" actId="20577"/>
          <ac:spMkLst>
            <pc:docMk/>
            <pc:sldMk cId="1342281052" sldId="291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888C7974-3DC7-4033-8825-0642EB2FE81C}" dt="2024-07-09T17:24:27.164" v="31" actId="14100"/>
        <pc:sldMkLst>
          <pc:docMk/>
          <pc:sldMk cId="1942914911" sldId="292"/>
        </pc:sldMkLst>
        <pc:spChg chg="mod">
          <ac:chgData name="Al Milioto" userId="617140de-21b0-47c6-b708-67f94e1bef6d" providerId="ADAL" clId="{888C7974-3DC7-4033-8825-0642EB2FE81C}" dt="2024-07-09T17:24:27.164" v="31" actId="14100"/>
          <ac:spMkLst>
            <pc:docMk/>
            <pc:sldMk cId="1942914911" sldId="292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888C7974-3DC7-4033-8825-0642EB2FE81C}" dt="2024-07-09T17:25:09.573" v="40" actId="14100"/>
        <pc:sldMkLst>
          <pc:docMk/>
          <pc:sldMk cId="845224745" sldId="293"/>
        </pc:sldMkLst>
        <pc:spChg chg="mod">
          <ac:chgData name="Al Milioto" userId="617140de-21b0-47c6-b708-67f94e1bef6d" providerId="ADAL" clId="{888C7974-3DC7-4033-8825-0642EB2FE81C}" dt="2024-07-09T17:24:36.945" v="37" actId="404"/>
          <ac:spMkLst>
            <pc:docMk/>
            <pc:sldMk cId="845224745" sldId="293"/>
            <ac:spMk id="2" creationId="{00000000-0000-0000-0000-000000000000}"/>
          </ac:spMkLst>
        </pc:spChg>
        <pc:spChg chg="mod">
          <ac:chgData name="Al Milioto" userId="617140de-21b0-47c6-b708-67f94e1bef6d" providerId="ADAL" clId="{888C7974-3DC7-4033-8825-0642EB2FE81C}" dt="2024-07-09T17:25:09.573" v="40" actId="14100"/>
          <ac:spMkLst>
            <pc:docMk/>
            <pc:sldMk cId="845224745" sldId="293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888C7974-3DC7-4033-8825-0642EB2FE81C}" dt="2024-07-09T17:26:02.509" v="42" actId="14100"/>
        <pc:sldMkLst>
          <pc:docMk/>
          <pc:sldMk cId="222513585" sldId="295"/>
        </pc:sldMkLst>
        <pc:spChg chg="mod">
          <ac:chgData name="Al Milioto" userId="617140de-21b0-47c6-b708-67f94e1bef6d" providerId="ADAL" clId="{888C7974-3DC7-4033-8825-0642EB2FE81C}" dt="2024-07-09T17:26:02.509" v="42" actId="14100"/>
          <ac:spMkLst>
            <pc:docMk/>
            <pc:sldMk cId="222513585" sldId="295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888C7974-3DC7-4033-8825-0642EB2FE81C}" dt="2024-07-09T17:27:54.335" v="59" actId="20577"/>
        <pc:sldMkLst>
          <pc:docMk/>
          <pc:sldMk cId="25426168" sldId="297"/>
        </pc:sldMkLst>
        <pc:spChg chg="mod">
          <ac:chgData name="Al Milioto" userId="617140de-21b0-47c6-b708-67f94e1bef6d" providerId="ADAL" clId="{888C7974-3DC7-4033-8825-0642EB2FE81C}" dt="2024-07-09T17:27:54.335" v="59" actId="20577"/>
          <ac:spMkLst>
            <pc:docMk/>
            <pc:sldMk cId="25426168" sldId="297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888C7974-3DC7-4033-8825-0642EB2FE81C}" dt="2024-07-09T17:29:01.200" v="77" actId="20577"/>
        <pc:sldMkLst>
          <pc:docMk/>
          <pc:sldMk cId="1610447990" sldId="302"/>
        </pc:sldMkLst>
        <pc:spChg chg="mod">
          <ac:chgData name="Al Milioto" userId="617140de-21b0-47c6-b708-67f94e1bef6d" providerId="ADAL" clId="{888C7974-3DC7-4033-8825-0642EB2FE81C}" dt="2024-07-09T17:29:01.200" v="77" actId="20577"/>
          <ac:spMkLst>
            <pc:docMk/>
            <pc:sldMk cId="1610447990" sldId="302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888C7974-3DC7-4033-8825-0642EB2FE81C}" dt="2024-07-09T17:26:25.073" v="47" actId="404"/>
        <pc:sldMkLst>
          <pc:docMk/>
          <pc:sldMk cId="841697180" sldId="303"/>
        </pc:sldMkLst>
        <pc:spChg chg="mod">
          <ac:chgData name="Al Milioto" userId="617140de-21b0-47c6-b708-67f94e1bef6d" providerId="ADAL" clId="{888C7974-3DC7-4033-8825-0642EB2FE81C}" dt="2024-07-09T17:26:25.073" v="47" actId="404"/>
          <ac:spMkLst>
            <pc:docMk/>
            <pc:sldMk cId="841697180" sldId="303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151D-F9E7-EC4E-948B-C286334C11B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14FB-CF86-D943-8F0A-913E7D5F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414FB-CF86-D943-8F0A-913E7D5F2E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05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68" b="49854"/>
          <a:stretch/>
        </p:blipFill>
        <p:spPr>
          <a:xfrm>
            <a:off x="0" y="-1632891"/>
            <a:ext cx="9144000" cy="52706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876" y="1718763"/>
            <a:ext cx="7785100" cy="924339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subtitle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147145" y="931451"/>
            <a:ext cx="8839200" cy="9243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rPr>
              <a:t>Financial</a:t>
            </a:r>
            <a:r>
              <a:rPr lang="en-US" sz="2800" dirty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rPr>
              <a:t>Wellness for People with Disabilities</a:t>
            </a:r>
          </a:p>
        </p:txBody>
      </p:sp>
      <p:sp>
        <p:nvSpPr>
          <p:cNvPr id="15" name="Rectangl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38940"/>
            <a:ext cx="9144000" cy="397564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Box 7"/>
          <p:cNvSpPr txBox="1"/>
          <p:nvPr userDrawn="1"/>
        </p:nvSpPr>
        <p:spPr>
          <a:xfrm>
            <a:off x="1337485" y="4107836"/>
            <a:ext cx="2652395" cy="4476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rgbClr val="575759"/>
                </a:solidFill>
                <a:effectLst/>
                <a:latin typeface="Tahoma" charset="0"/>
                <a:ea typeface="Tahoma" charset="0"/>
                <a:cs typeface="Tahoma" charset="0"/>
              </a:rPr>
              <a:t>Developed by:</a:t>
            </a:r>
            <a:endParaRPr lang="en-US" sz="2000" baseline="0" dirty="0">
              <a:solidFill>
                <a:srgbClr val="575759"/>
              </a:solidFill>
              <a:effectLst/>
              <a:latin typeface="Tahoma" charset="0"/>
              <a:ea typeface="Tahoma" charset="0"/>
              <a:cs typeface="Tahoma" charset="0"/>
            </a:endParaRPr>
          </a:p>
          <a:p>
            <a:pPr marL="0" marR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7F7F7F"/>
                </a:solidFill>
                <a:effectLst/>
                <a:latin typeface="Arial Rounded MT Bold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solidFill>
                <a:srgbClr val="404040"/>
              </a:solidFill>
              <a:effectLst/>
              <a:ea typeface="Times New Roman" charset="0"/>
              <a:cs typeface="Times New Roman" charset="0"/>
            </a:endParaRPr>
          </a:p>
        </p:txBody>
      </p:sp>
      <p:pic>
        <p:nvPicPr>
          <p:cNvPr id="19" name="Picture 18" descr="CDD - Illinois Council on Developmental Disabilities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530" y="5120491"/>
            <a:ext cx="1653803" cy="9855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 userDrawn="1"/>
        </p:nvSpPr>
        <p:spPr>
          <a:xfrm>
            <a:off x="914400" y="4494986"/>
            <a:ext cx="35208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 Disability Institute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Washington, DC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NationalDisabilityInstitute.org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981104" y="4141043"/>
            <a:ext cx="295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This training program </a:t>
            </a:r>
          </a:p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is supported by: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260" y="5592570"/>
            <a:ext cx="1809448" cy="4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31" y="791154"/>
            <a:ext cx="8623935" cy="640080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4850294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>
                <a:latin typeface="Tahoma" charset="0"/>
                <a:ea typeface="Tahoma" charset="0"/>
                <a:cs typeface="Tahoma" charset="0"/>
              </a:defRPr>
            </a:lvl1pPr>
            <a:lvl2pPr>
              <a:buClr>
                <a:srgbClr val="20BDDB"/>
              </a:buCl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29" y="810489"/>
            <a:ext cx="8635613" cy="650564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4153067" cy="4800600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 baseline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722575" y="1590261"/>
            <a:ext cx="4153067" cy="4800600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 sz="1800">
                <a:latin typeface="Tahoma" charset="0"/>
                <a:ea typeface="Tahoma" charset="0"/>
                <a:cs typeface="Tahoma" charset="0"/>
              </a:defRPr>
            </a:lvl2pPr>
            <a:lvl3pPr>
              <a:defRPr sz="1800">
                <a:latin typeface="Tahoma" charset="0"/>
                <a:ea typeface="Tahoma" charset="0"/>
                <a:cs typeface="Tahoma" charset="0"/>
              </a:defRPr>
            </a:lvl3pPr>
            <a:lvl4pPr>
              <a:defRPr sz="1800">
                <a:latin typeface="Tahoma" charset="0"/>
                <a:ea typeface="Tahoma" charset="0"/>
                <a:cs typeface="Tahoma" charset="0"/>
              </a:defRPr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48261" y="6480313"/>
            <a:ext cx="427381" cy="287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5AC5E9-28C9-498F-BCCA-E3048E5B5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7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660" y="782456"/>
            <a:ext cx="8676861" cy="688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my page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" y="1610138"/>
            <a:ext cx="8676861" cy="476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212627"/>
          </a:xfrm>
          <a:prstGeom prst="rect">
            <a:avLst/>
          </a:prstGeom>
          <a:solidFill>
            <a:srgbClr val="20BD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65894"/>
            <a:ext cx="9144000" cy="443416"/>
          </a:xfrm>
          <a:prstGeom prst="rect">
            <a:avLst/>
          </a:prstGeom>
          <a:solidFill>
            <a:srgbClr val="5757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457982" y="6489421"/>
            <a:ext cx="686017" cy="266142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83" y="53267"/>
            <a:ext cx="686017" cy="613259"/>
          </a:xfrm>
          <a:prstGeom prst="rect">
            <a:avLst/>
          </a:prstGeom>
          <a:effectLst/>
        </p:spPr>
      </p:pic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7981" y="6489421"/>
            <a:ext cx="437539" cy="266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b="1" kern="1200" baseline="0">
          <a:solidFill>
            <a:srgbClr val="20BDDB"/>
          </a:solidFill>
          <a:latin typeface="Tahoma" charset="0"/>
          <a:ea typeface="Tahoma" charset="0"/>
          <a:cs typeface="Tahoma" charset="0"/>
        </a:defRPr>
      </a:lvl1pPr>
    </p:titleStyle>
    <p:bodyStyle>
      <a:lvl1pPr marL="260741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74448"/>
        </a:buClr>
        <a:buSzPct val="145000"/>
        <a:buFont typeface="Arial" panose="020B0604020202020204" pitchFamily="34" charset="0"/>
        <a:buChar char="•"/>
        <a:defRPr sz="20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1pPr>
      <a:lvl2pPr marL="603632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Courier New" charset="0"/>
        <a:buChar char="o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575759"/>
        </a:buClr>
        <a:buSzPct val="80000"/>
        <a:buFont typeface="Wingdings" panose="05000000000000000000" pitchFamily="2" charset="2"/>
        <a:buChar char="§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Arial" charset="0"/>
        <a:buChar char="•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Font typeface="Arial"/>
        <a:buChar char="•"/>
        <a:defRPr sz="1350" kern="1200">
          <a:solidFill>
            <a:schemeClr val="tx1"/>
          </a:solidFill>
          <a:latin typeface="Warnock Pro" charset="0"/>
          <a:ea typeface="Warnock Pro" charset="0"/>
          <a:cs typeface="Warnock Pro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be.com/watch?v=lp_8cvNm_v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theftcenter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portfraud.ftc.gov/" TargetMode="External"/><Relationship Id="rId2" Type="http://schemas.openxmlformats.org/officeDocument/2006/relationships/hyperlink" Target="https://www.identitytheft.gov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mer.ftc.gov/media/video-0057-why-care-about-identity-thef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450" y="2074684"/>
            <a:ext cx="7785100" cy="924339"/>
          </a:xfrm>
        </p:spPr>
        <p:txBody>
          <a:bodyPr>
            <a:noAutofit/>
          </a:bodyPr>
          <a:lstStyle/>
          <a:p>
            <a:r>
              <a:rPr lang="en-US" sz="4000" dirty="0"/>
              <a:t>Module 8:</a:t>
            </a:r>
            <a:br>
              <a:rPr lang="en-US" sz="4000" dirty="0"/>
            </a:br>
            <a:r>
              <a:rPr lang="en-US" sz="4000" dirty="0"/>
              <a:t>Protecting Your Identity</a:t>
            </a:r>
          </a:p>
        </p:txBody>
      </p:sp>
    </p:spTree>
    <p:extLst>
      <p:ext uri="{BB962C8B-B14F-4D97-AF65-F5344CB8AC3E}">
        <p14:creationId xmlns:p14="http://schemas.microsoft.com/office/powerpoint/2010/main" val="4933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Use Care in Sharing Your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019300"/>
            <a:ext cx="8623935" cy="4401378"/>
          </a:xfrm>
        </p:spPr>
        <p:txBody>
          <a:bodyPr/>
          <a:lstStyle/>
          <a:p>
            <a:r>
              <a:rPr lang="en-US" dirty="0"/>
              <a:t>Identity Theft occurs when someone uses your personally identifiable information to commit fraud or other crimes, and this happens without your knowledge or permission.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28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Can Identities Be Stolen?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625600"/>
            <a:ext cx="8476585" cy="4795078"/>
          </a:xfrm>
        </p:spPr>
        <p:txBody>
          <a:bodyPr/>
          <a:lstStyle/>
          <a:p>
            <a:r>
              <a:rPr lang="en-US" dirty="0"/>
              <a:t>Dumpster diving – when someone rummages through trash looking for bills or other paper with your personal information on it.</a:t>
            </a:r>
          </a:p>
          <a:p>
            <a:r>
              <a:rPr lang="en-US" dirty="0"/>
              <a:t>Skimming – stealing credit/debit card numbers by using a special storage device when your card is processed.</a:t>
            </a:r>
          </a:p>
          <a:p>
            <a:r>
              <a:rPr lang="en-US" dirty="0"/>
              <a:t>Password – when your identity is captured online.</a:t>
            </a:r>
          </a:p>
          <a:p>
            <a:r>
              <a:rPr lang="en-US" dirty="0"/>
              <a:t>Phishing – scammers pretend to be financial institutions or other companies and send spam (fake messages) or pop-up messages to get you to reveal personal information.</a:t>
            </a:r>
          </a:p>
          <a:p>
            <a:r>
              <a:rPr lang="en-US" dirty="0"/>
              <a:t>Door to Door – scammers come to your house and ask questions about your habits – maybe to return later or to trick you into revealing PII.</a:t>
            </a:r>
          </a:p>
          <a:p>
            <a:r>
              <a:rPr lang="en-US" dirty="0"/>
              <a:t>Changing your address – your billing statements are diverted to another location by completing a change of address form at the local U.S. Post Office.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14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How Can Identities Be Stolen? </a:t>
            </a:r>
            <a:r>
              <a:rPr lang="en-US" sz="1800" dirty="0"/>
              <a:t>(Continued)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54200"/>
            <a:ext cx="8217949" cy="4566478"/>
          </a:xfrm>
        </p:spPr>
        <p:txBody>
          <a:bodyPr/>
          <a:lstStyle/>
          <a:p>
            <a:r>
              <a:rPr lang="en-US" dirty="0"/>
              <a:t>Data Breaches – hackers penetrate (corporate, any) databases where your PII resides; Target and Home Depot are recent examples of businesses. </a:t>
            </a:r>
          </a:p>
          <a:p>
            <a:r>
              <a:rPr lang="en-US" dirty="0"/>
              <a:t>Old-Fashioned Stealing – they steal wallets and purses; mail, including bank and credit card statements; pre-approved credit offers; and new checks or tax information. Identity thieves steal personnel records or bribe employees who have access.</a:t>
            </a:r>
          </a:p>
          <a:p>
            <a:r>
              <a:rPr lang="en-US" dirty="0"/>
              <a:t>Pretexting – they use false pretenses to obtain your personal information from financial institutions, telephone companies and other sources.</a:t>
            </a:r>
          </a:p>
          <a:p>
            <a:r>
              <a:rPr lang="en-US" dirty="0"/>
              <a:t>Electronics – old and new</a:t>
            </a:r>
          </a:p>
          <a:p>
            <a:r>
              <a:rPr lang="en-US" dirty="0"/>
              <a:t>Social Media – when someone uses your information to create a social media profile in your name.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24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Types of Identify Theft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Common types of identity theft:</a:t>
            </a:r>
          </a:p>
          <a:p>
            <a:pPr lvl="1">
              <a:defRPr/>
            </a:pPr>
            <a:r>
              <a:rPr lang="en-US" sz="2000" dirty="0"/>
              <a:t>Financial Gains</a:t>
            </a:r>
          </a:p>
          <a:p>
            <a:pPr lvl="1">
              <a:defRPr/>
            </a:pPr>
            <a:r>
              <a:rPr lang="en-US" sz="2000" dirty="0"/>
              <a:t>Governmental</a:t>
            </a:r>
          </a:p>
          <a:p>
            <a:pPr lvl="1">
              <a:defRPr/>
            </a:pPr>
            <a:r>
              <a:rPr lang="en-US" sz="2000" dirty="0"/>
              <a:t>Criminal</a:t>
            </a:r>
          </a:p>
          <a:p>
            <a:pPr lvl="1">
              <a:defRPr/>
            </a:pPr>
            <a:r>
              <a:rPr lang="en-US" sz="2000" dirty="0"/>
              <a:t>Medical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80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Video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590800"/>
            <a:ext cx="8623935" cy="41081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Five Ways to Help Protect Your Identity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3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11200"/>
            <a:ext cx="8623935" cy="720034"/>
          </a:xfrm>
        </p:spPr>
        <p:txBody>
          <a:bodyPr>
            <a:normAutofit/>
          </a:bodyPr>
          <a:lstStyle/>
          <a:p>
            <a:r>
              <a:rPr lang="en-US" sz="3300" dirty="0"/>
              <a:t>How to Protect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" y="1431234"/>
            <a:ext cx="8655490" cy="5071716"/>
          </a:xfrm>
        </p:spPr>
        <p:txBody>
          <a:bodyPr>
            <a:noAutofit/>
          </a:bodyPr>
          <a:lstStyle/>
          <a:p>
            <a:r>
              <a:rPr lang="en-US" dirty="0"/>
              <a:t>Be proactive!</a:t>
            </a:r>
          </a:p>
          <a:p>
            <a:r>
              <a:rPr lang="en-US" dirty="0"/>
              <a:t>Monitor accounts monthly and credit profile annually</a:t>
            </a:r>
          </a:p>
          <a:p>
            <a:r>
              <a:rPr lang="en-US" dirty="0"/>
              <a:t>Protect your Social Security card and number</a:t>
            </a:r>
          </a:p>
          <a:p>
            <a:r>
              <a:rPr lang="en-US" dirty="0"/>
              <a:t>Protect your trash – shred any documents with your PII</a:t>
            </a:r>
          </a:p>
          <a:p>
            <a:r>
              <a:rPr lang="en-US" dirty="0"/>
              <a:t>Keep important documents in a safe place</a:t>
            </a:r>
          </a:p>
          <a:p>
            <a:r>
              <a:rPr lang="en-US" dirty="0"/>
              <a:t>Protect your mail – incoming and outgoing</a:t>
            </a:r>
          </a:p>
          <a:p>
            <a:r>
              <a:rPr lang="en-US" dirty="0"/>
              <a:t>Do not give out private information to people you do not trust</a:t>
            </a:r>
          </a:p>
          <a:p>
            <a:r>
              <a:rPr lang="en-US" dirty="0"/>
              <a:t>Be careful of what you carry in your wallet/purse</a:t>
            </a:r>
          </a:p>
          <a:p>
            <a:r>
              <a:rPr lang="en-US" dirty="0"/>
              <a:t>Consider a credit freeze with credit reporting agencies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68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11200"/>
            <a:ext cx="8623935" cy="720034"/>
          </a:xfrm>
        </p:spPr>
        <p:txBody>
          <a:bodyPr>
            <a:normAutofit/>
          </a:bodyPr>
          <a:lstStyle/>
          <a:p>
            <a:r>
              <a:rPr lang="en-US" sz="3300" dirty="0"/>
              <a:t>How to Protect Yourself </a:t>
            </a:r>
            <a:r>
              <a:rPr lang="en-US" sz="1800" dirty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" y="1431234"/>
            <a:ext cx="8655490" cy="5071716"/>
          </a:xfrm>
        </p:spPr>
        <p:txBody>
          <a:bodyPr>
            <a:noAutofit/>
          </a:bodyPr>
          <a:lstStyle/>
          <a:p>
            <a:r>
              <a:rPr lang="en-US" dirty="0"/>
              <a:t>Be careful on the internet – information provided and passwords</a:t>
            </a:r>
          </a:p>
          <a:p>
            <a:pPr lvl="1"/>
            <a:r>
              <a:rPr lang="en-US" sz="2000" dirty="0"/>
              <a:t>Protect passwords and do not share them</a:t>
            </a:r>
          </a:p>
          <a:p>
            <a:pPr lvl="1"/>
            <a:r>
              <a:rPr lang="en-US" sz="2000" dirty="0"/>
              <a:t>Keep passwords in a secure place</a:t>
            </a:r>
          </a:p>
          <a:p>
            <a:pPr lvl="1"/>
            <a:r>
              <a:rPr lang="en-US" sz="2000" dirty="0"/>
              <a:t>Use passwords that are difficult to guess and update them</a:t>
            </a:r>
          </a:p>
          <a:p>
            <a:pPr lvl="1"/>
            <a:r>
              <a:rPr lang="en-US" sz="2000" dirty="0"/>
              <a:t>Do not use the same password over and over, make them unique</a:t>
            </a:r>
          </a:p>
          <a:p>
            <a:r>
              <a:rPr lang="en-US" dirty="0"/>
              <a:t>Protect your smartphone, tablet and computers</a:t>
            </a:r>
          </a:p>
          <a:p>
            <a:r>
              <a:rPr lang="en-US" dirty="0"/>
              <a:t>Delete all PII from and safely dispose of all old electronics</a:t>
            </a:r>
          </a:p>
          <a:p>
            <a:r>
              <a:rPr lang="en-US" dirty="0"/>
              <a:t>Beware of scams and frauds</a:t>
            </a:r>
          </a:p>
          <a:p>
            <a:r>
              <a:rPr lang="en-US" dirty="0"/>
              <a:t>Protect all of your passwords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697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Online Shopping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FBI estimates that every computer that connects to the internet is scanned for vulnerabilities by criminals within 45 seconds of connecting.</a:t>
            </a:r>
          </a:p>
          <a:p>
            <a:r>
              <a:rPr lang="en-US" dirty="0"/>
              <a:t>The Identity Theft Resource Center has a complete guide for shopping including specifics on websites, payment, confirmation, electronic signatures and more.</a:t>
            </a:r>
          </a:p>
          <a:p>
            <a:pPr lvl="1"/>
            <a:r>
              <a:rPr lang="en-US" sz="2000" dirty="0">
                <a:hlinkClick r:id="rId2"/>
              </a:rPr>
              <a:t>IDTheftCenter.org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6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961309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My Identity Has Been Compromised.</a:t>
            </a:r>
            <a:br>
              <a:rPr lang="en-US" dirty="0"/>
            </a:br>
            <a:r>
              <a:rPr lang="en-US" dirty="0"/>
              <a:t>Now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55800"/>
            <a:ext cx="8623935" cy="4464878"/>
          </a:xfrm>
        </p:spPr>
        <p:txBody>
          <a:bodyPr/>
          <a:lstStyle/>
          <a:p>
            <a:r>
              <a:rPr lang="en-US" dirty="0"/>
              <a:t>Close accounts that have been tampered with or opened fraudulently.</a:t>
            </a:r>
          </a:p>
          <a:p>
            <a:r>
              <a:rPr lang="en-US" dirty="0"/>
              <a:t>Review and place a Fraud Alert on your Credit Reports.</a:t>
            </a:r>
          </a:p>
          <a:p>
            <a:r>
              <a:rPr lang="en-US" dirty="0"/>
              <a:t>File a complaint with the Federal Trade Commission.</a:t>
            </a:r>
          </a:p>
          <a:p>
            <a:pPr lvl="1"/>
            <a:r>
              <a:rPr lang="en-US" sz="2000" dirty="0"/>
              <a:t>This can be accomplished by:</a:t>
            </a:r>
          </a:p>
          <a:p>
            <a:pPr marL="596487" lvl="2" indent="0">
              <a:buNone/>
            </a:pPr>
            <a:r>
              <a:rPr lang="en-US" sz="2000" dirty="0"/>
              <a:t>1. Calling the FTC’s Identity Theft Hotline at 1-877-ID-THEFT</a:t>
            </a:r>
          </a:p>
          <a:p>
            <a:pPr marL="596487" lvl="2" indent="0">
              <a:buNone/>
            </a:pPr>
            <a:r>
              <a:rPr lang="en-US" sz="2000" dirty="0"/>
              <a:t>2. Visiting </a:t>
            </a:r>
            <a:r>
              <a:rPr lang="en-US" sz="2000" dirty="0">
                <a:hlinkClick r:id="rId2"/>
              </a:rPr>
              <a:t>IdentityTheft.gov</a:t>
            </a:r>
            <a:r>
              <a:rPr lang="en-US" sz="2000" dirty="0"/>
              <a:t> and </a:t>
            </a:r>
            <a:r>
              <a:rPr lang="en-US" sz="2000" u="sng" dirty="0">
                <a:hlinkClick r:id="rId3"/>
              </a:rPr>
              <a:t>ReportFraud.FTC.gov</a:t>
            </a:r>
            <a:r>
              <a:rPr lang="en-US" sz="2000" dirty="0"/>
              <a:t> to and complete online complaint form</a:t>
            </a:r>
          </a:p>
          <a:p>
            <a:r>
              <a:rPr lang="en-US" dirty="0"/>
              <a:t>File a report with local police in the community where you believe the theft took place.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47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Make a plan to secure your PII</a:t>
            </a:r>
          </a:p>
          <a:p>
            <a:pPr algn="just"/>
            <a:r>
              <a:rPr lang="en-US" dirty="0"/>
              <a:t>Review worksheet and begin completion</a:t>
            </a:r>
          </a:p>
          <a:p>
            <a:pPr algn="just"/>
            <a:r>
              <a:rPr lang="en-US" dirty="0"/>
              <a:t>“Keeping your personally identifiable information secure”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238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EC0-0C82-654C-AE1B-3EDDBAD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D37B-68FA-2E4F-88DF-776A77D9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Did everyone sign in?</a:t>
            </a:r>
          </a:p>
          <a:p>
            <a:r>
              <a:rPr lang="en-US" dirty="0"/>
              <a:t>PRE-Test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FC3C-6A82-0F4F-95B4-5EE86D0C22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16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679700"/>
            <a:ext cx="8623935" cy="3740978"/>
          </a:xfrm>
        </p:spPr>
        <p:txBody>
          <a:bodyPr/>
          <a:lstStyle/>
          <a:p>
            <a:pPr marL="533387" indent="-533387" algn="ctr">
              <a:buNone/>
            </a:pPr>
            <a:r>
              <a:rPr lang="en-US" dirty="0"/>
              <a:t>There are steps you can take now to</a:t>
            </a:r>
          </a:p>
          <a:p>
            <a:pPr marL="533387" indent="-533387" algn="ctr">
              <a:buNone/>
            </a:pPr>
            <a:r>
              <a:rPr lang="en-US" dirty="0"/>
              <a:t>protect your identity and</a:t>
            </a:r>
          </a:p>
          <a:p>
            <a:pPr marL="533387" indent="-533387" algn="ctr">
              <a:buNone/>
            </a:pPr>
            <a:r>
              <a:rPr lang="en-US" dirty="0"/>
              <a:t>personal identifiable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29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679700"/>
            <a:ext cx="8623935" cy="3740978"/>
          </a:xfrm>
        </p:spPr>
        <p:txBody>
          <a:bodyPr/>
          <a:lstStyle/>
          <a:p>
            <a:pPr marL="533387" indent="-533387" algn="ctr">
              <a:buNone/>
            </a:pPr>
            <a:r>
              <a:rPr lang="en-US" dirty="0"/>
              <a:t>Develop a plan for the safe storage of</a:t>
            </a:r>
          </a:p>
          <a:p>
            <a:pPr marL="533387" indent="-533387" algn="ctr">
              <a:buNone/>
            </a:pPr>
            <a:r>
              <a:rPr lang="en-US" dirty="0"/>
              <a:t>personally identifiable information, account numbers and passwords.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931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 descr="Question mar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48" y="2531577"/>
            <a:ext cx="2857500" cy="2857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77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68500"/>
            <a:ext cx="8623935" cy="4452178"/>
          </a:xfrm>
        </p:spPr>
        <p:txBody>
          <a:bodyPr/>
          <a:lstStyle/>
          <a:p>
            <a:pPr marL="400050" indent="-400050" algn="ctr">
              <a:lnSpc>
                <a:spcPct val="100000"/>
              </a:lnSpc>
              <a:buNone/>
            </a:pPr>
            <a:r>
              <a:rPr lang="en-US" b="1" dirty="0"/>
              <a:t>Don’t Forget!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Complete and turn in your evaluation and post-test.</a:t>
            </a:r>
          </a:p>
          <a:p>
            <a:pPr marL="400050" indent="-40005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dirty="0"/>
              <a:t>Congratulations on completing your first steps towards improving YOUR financial wellness.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63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 what Personally Identifiable Information (PII) is and why it is important</a:t>
            </a:r>
          </a:p>
          <a:p>
            <a:r>
              <a:rPr lang="en-US" dirty="0"/>
              <a:t>Talk about why people with disabilities need to protect their identity</a:t>
            </a:r>
          </a:p>
          <a:p>
            <a:r>
              <a:rPr lang="en-US" dirty="0"/>
              <a:t>Explore ways people can steal your identity</a:t>
            </a:r>
          </a:p>
          <a:p>
            <a:r>
              <a:rPr lang="en-US" dirty="0"/>
              <a:t>Discuss common mistakes people often make</a:t>
            </a:r>
          </a:p>
          <a:p>
            <a:r>
              <a:rPr lang="en-US" dirty="0"/>
              <a:t>Identify ways to protect myself</a:t>
            </a:r>
          </a:p>
          <a:p>
            <a:r>
              <a:rPr lang="en-US" dirty="0"/>
              <a:t>Find out how to stay safe online</a:t>
            </a:r>
          </a:p>
          <a:p>
            <a:r>
              <a:rPr lang="en-US" dirty="0"/>
              <a:t>Know what to do when you suspect your identity has been stolen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96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04069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Protecting My 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48720"/>
            <a:ext cx="7979629" cy="4471957"/>
          </a:xfrm>
        </p:spPr>
        <p:txBody>
          <a:bodyPr/>
          <a:lstStyle/>
          <a:p>
            <a:r>
              <a:rPr lang="en-US" b="1" dirty="0"/>
              <a:t>Myth: </a:t>
            </a:r>
            <a:r>
              <a:rPr lang="en-US" dirty="0"/>
              <a:t>My identity is protected because I receive a public benefit.</a:t>
            </a:r>
          </a:p>
          <a:p>
            <a:r>
              <a:rPr lang="en-US" b="1" dirty="0"/>
              <a:t>Reality:</a:t>
            </a:r>
            <a:r>
              <a:rPr lang="en-US" dirty="0"/>
              <a:t> There are a variety of ways that an individual’s identity can be compromised and receiving a public benefit does not protect your identity.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616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3441700"/>
            <a:ext cx="8623935" cy="297897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/>
              <a:t>What do we mean when we say identity theft?</a:t>
            </a:r>
          </a:p>
          <a:p>
            <a:pPr marL="0" indent="0" algn="ctr">
              <a:buNone/>
              <a:defRPr/>
            </a:pPr>
            <a:r>
              <a:rPr lang="en-US" dirty="0"/>
              <a:t>Why do people with disabilities need to protect their identities?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1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Protecting My Identity </a:t>
            </a:r>
            <a:r>
              <a:rPr lang="en-US" sz="1800" dirty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79600"/>
            <a:ext cx="8623935" cy="454107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Help keep your identity safe by understanding the threat of identity theft and learning how to protect yourself.</a:t>
            </a:r>
          </a:p>
          <a:p>
            <a:pPr marL="0" indent="0">
              <a:buNone/>
            </a:pPr>
            <a:r>
              <a:rPr lang="en-US" dirty="0"/>
              <a:t>Identity Theft: Number one Consumer Complaint received by the Federal Trade Commission for 15 Years in a 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6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Video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590800"/>
            <a:ext cx="8623935" cy="64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>
                <a:hlinkClick r:id="rId2"/>
              </a:rPr>
              <a:t>Federal Trade Commission – Why Care About Identity Theft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15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Personally Identifiable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05000"/>
            <a:ext cx="8623935" cy="4515678"/>
          </a:xfrm>
        </p:spPr>
        <p:txBody>
          <a:bodyPr/>
          <a:lstStyle/>
          <a:p>
            <a:pPr>
              <a:defRPr/>
            </a:pPr>
            <a:r>
              <a:rPr lang="en-US" dirty="0"/>
              <a:t>Our personally identifiable information (PII) is what we are attempting to protect.</a:t>
            </a:r>
          </a:p>
          <a:p>
            <a:pPr>
              <a:defRPr/>
            </a:pPr>
            <a:r>
              <a:rPr lang="en-US" dirty="0"/>
              <a:t>PII is:</a:t>
            </a:r>
          </a:p>
          <a:p>
            <a:pPr lvl="1">
              <a:defRPr/>
            </a:pPr>
            <a:r>
              <a:rPr lang="en-US" sz="2000" dirty="0"/>
              <a:t>Any information that can be used on its own or with other information to identify, contact or locate a single, particular person.</a:t>
            </a:r>
          </a:p>
          <a:p>
            <a:pPr>
              <a:defRPr/>
            </a:pPr>
            <a:r>
              <a:rPr lang="en-US" dirty="0"/>
              <a:t>Like other information, it can exist physically on paper or electronically in computers.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2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Examples of PII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28800"/>
            <a:ext cx="8623935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Name</a:t>
            </a:r>
          </a:p>
          <a:p>
            <a:r>
              <a:rPr lang="en-US" sz="2200" dirty="0"/>
              <a:t>Social Security number</a:t>
            </a:r>
          </a:p>
          <a:p>
            <a:r>
              <a:rPr lang="en-US" sz="2200" dirty="0"/>
              <a:t>Date and place of birth</a:t>
            </a:r>
          </a:p>
          <a:p>
            <a:r>
              <a:rPr lang="en-US" sz="2200" dirty="0"/>
              <a:t>Mother’s maiden name</a:t>
            </a:r>
          </a:p>
          <a:p>
            <a:r>
              <a:rPr lang="en-US" sz="2200" dirty="0"/>
              <a:t>Medical information</a:t>
            </a:r>
          </a:p>
          <a:p>
            <a:r>
              <a:rPr lang="en-US" sz="2200" dirty="0"/>
              <a:t>Employment history</a:t>
            </a:r>
          </a:p>
          <a:p>
            <a:r>
              <a:rPr lang="en-US" sz="2200" dirty="0"/>
              <a:t>Education information</a:t>
            </a:r>
          </a:p>
          <a:p>
            <a:r>
              <a:rPr lang="en-US" sz="2200" dirty="0"/>
              <a:t>Home address</a:t>
            </a:r>
          </a:p>
          <a:p>
            <a:r>
              <a:rPr lang="en-US" sz="2200" dirty="0"/>
              <a:t>Vehicle information</a:t>
            </a:r>
          </a:p>
          <a:p>
            <a:r>
              <a:rPr lang="en-US" sz="2200" dirty="0"/>
              <a:t>Criminal records</a:t>
            </a:r>
          </a:p>
          <a:p>
            <a:r>
              <a:rPr lang="en-US" sz="2200" dirty="0"/>
              <a:t>Gender or 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440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NDI Template">
  <a:themeElements>
    <a:clrScheme name="NDI">
      <a:dk1>
        <a:srgbClr val="000000"/>
      </a:dk1>
      <a:lt1>
        <a:srgbClr val="FFFFFF"/>
      </a:lt1>
      <a:dk2>
        <a:srgbClr val="1A4988"/>
      </a:dk2>
      <a:lt2>
        <a:srgbClr val="E7E6E6"/>
      </a:lt2>
      <a:accent1>
        <a:srgbClr val="1A4988"/>
      </a:accent1>
      <a:accent2>
        <a:srgbClr val="000000"/>
      </a:accent2>
      <a:accent3>
        <a:srgbClr val="A5A5A5"/>
      </a:accent3>
      <a:accent4>
        <a:srgbClr val="5E5E5E"/>
      </a:accent4>
      <a:accent5>
        <a:srgbClr val="5B9BD5"/>
      </a:accent5>
      <a:accent6>
        <a:srgbClr val="70AD47"/>
      </a:accent6>
      <a:hlink>
        <a:srgbClr val="0563C1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F1196A0-BB28-4D43-ACB3-A09AC8588732}" vid="{33C8CF3B-63B9-D84F-ADCF-FB3A09D2D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d52da6-00fe-4aa5-8048-3fb7bf867981">
      <Terms xmlns="http://schemas.microsoft.com/office/infopath/2007/PartnerControls"/>
    </lcf76f155ced4ddcb4097134ff3c332f>
    <TaxCatchAll xmlns="cfedde83-a939-42c9-aa4b-af366a3070b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418BFEAA4BBD46A3F28CED4404A8EA" ma:contentTypeVersion="15" ma:contentTypeDescription="Create a new document." ma:contentTypeScope="" ma:versionID="762b0b11cad92e0507f3f0f341962690">
  <xsd:schema xmlns:xsd="http://www.w3.org/2001/XMLSchema" xmlns:xs="http://www.w3.org/2001/XMLSchema" xmlns:p="http://schemas.microsoft.com/office/2006/metadata/properties" xmlns:ns2="08d52da6-00fe-4aa5-8048-3fb7bf867981" xmlns:ns3="cfedde83-a939-42c9-aa4b-af366a3070be" targetNamespace="http://schemas.microsoft.com/office/2006/metadata/properties" ma:root="true" ma:fieldsID="5aadec58a6fd2d2bdc5002e725b8b7b7" ns2:_="" ns3:_="">
    <xsd:import namespace="08d52da6-00fe-4aa5-8048-3fb7bf867981"/>
    <xsd:import namespace="cfedde83-a939-42c9-aa4b-af366a307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2da6-00fe-4aa5-8048-3fb7bf8679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59ba972-e7e9-4f28-b997-864bd290e7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dde83-a939-42c9-aa4b-af366a3070b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4a752b1-dad8-4a03-b70b-ebaa2d51fdc9}" ma:internalName="TaxCatchAll" ma:showField="CatchAllData" ma:web="cfedde83-a939-42c9-aa4b-af366a307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6DF35-E44E-4919-BF9D-59947889A3A4}">
  <ds:schemaRefs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fedde83-a939-42c9-aa4b-af366a3070be"/>
    <ds:schemaRef ds:uri="08d52da6-00fe-4aa5-8048-3fb7bf867981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ED5A24F-92B7-43DB-8922-A1D9F3865D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023389-0980-428F-9C3A-07E735E08C40}"/>
</file>

<file path=docProps/app.xml><?xml version="1.0" encoding="utf-8"?>
<Properties xmlns="http://schemas.openxmlformats.org/officeDocument/2006/extended-properties" xmlns:vt="http://schemas.openxmlformats.org/officeDocument/2006/docPropsVTypes">
  <Template>2019 NDI Template - Wide_CN</Template>
  <TotalTime>5355</TotalTime>
  <Words>1024</Words>
  <Application>Microsoft Office PowerPoint</Application>
  <PresentationFormat>On-screen Show (4:3)</PresentationFormat>
  <Paragraphs>136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Arial Rounded MT Bold</vt:lpstr>
      <vt:lpstr>Calibri</vt:lpstr>
      <vt:lpstr>Courier New</vt:lpstr>
      <vt:lpstr>Franklin Gothic Book</vt:lpstr>
      <vt:lpstr>Tahoma</vt:lpstr>
      <vt:lpstr>Times New Roman</vt:lpstr>
      <vt:lpstr>Warnock Pro</vt:lpstr>
      <vt:lpstr>Wingdings</vt:lpstr>
      <vt:lpstr>NDI Template</vt:lpstr>
      <vt:lpstr>Module 8: Protecting Your Identity</vt:lpstr>
      <vt:lpstr>Welcome &amp; Housekeeping</vt:lpstr>
      <vt:lpstr>Agenda</vt:lpstr>
      <vt:lpstr>Protecting My Identity</vt:lpstr>
      <vt:lpstr>Discussion</vt:lpstr>
      <vt:lpstr>Protecting My Identity (Continued)</vt:lpstr>
      <vt:lpstr>Video #1</vt:lpstr>
      <vt:lpstr>Personally Identifiable Information</vt:lpstr>
      <vt:lpstr>Examples of PII</vt:lpstr>
      <vt:lpstr>Use Care in Sharing Your Information</vt:lpstr>
      <vt:lpstr>How Can Identities Be Stolen?</vt:lpstr>
      <vt:lpstr>How Can Identities Be Stolen? (Continued)</vt:lpstr>
      <vt:lpstr>Types of Identify Theft</vt:lpstr>
      <vt:lpstr>Video #2</vt:lpstr>
      <vt:lpstr>How to Protect Yourself</vt:lpstr>
      <vt:lpstr>How to Protect Yourself (continued)</vt:lpstr>
      <vt:lpstr>Online Shopping</vt:lpstr>
      <vt:lpstr>My Identity Has Been Compromised. Now What?</vt:lpstr>
      <vt:lpstr>Activity</vt:lpstr>
      <vt:lpstr>Conclusion</vt:lpstr>
      <vt:lpstr>Homework</vt:lpstr>
      <vt:lpstr>Questions</vt:lpstr>
      <vt:lpstr>Evaluation and Closing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8: Protecting Your Identity</dc:title>
  <dc:creator>National Disability Institute</dc:creator>
  <cp:keywords>People with Disabilities</cp:keywords>
  <cp:lastModifiedBy>Al Milioto</cp:lastModifiedBy>
  <cp:revision>61</cp:revision>
  <dcterms:created xsi:type="dcterms:W3CDTF">2019-01-10T23:31:07Z</dcterms:created>
  <dcterms:modified xsi:type="dcterms:W3CDTF">2024-07-09T17:32:09Z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0x010100EA418BFEAA4BBD46A3F28CED4404A8EA</vt:lpwstr>
  </property>
  <property fmtid="{D5CDD505-2E9C-101B-9397-08002B2CF9AE}" pid="3" name="_Level">
    <vt:i4>1</vt:i4>
  </property>
  <property fmtid="{D5CDD505-2E9C-101B-9397-08002B2CF9AE}" pid="4" name="MediaServiceImageTags">
    <vt:lpwstr/>
  </property>
</Properties>
</file>