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9" r:id="rId6"/>
    <p:sldId id="266" r:id="rId7"/>
    <p:sldId id="267" r:id="rId8"/>
    <p:sldId id="269" r:id="rId9"/>
    <p:sldId id="270" r:id="rId10"/>
    <p:sldId id="271" r:id="rId11"/>
    <p:sldId id="343" r:id="rId12"/>
    <p:sldId id="273" r:id="rId13"/>
    <p:sldId id="272" r:id="rId14"/>
    <p:sldId id="342" r:id="rId15"/>
    <p:sldId id="339" r:id="rId16"/>
    <p:sldId id="341" r:id="rId17"/>
    <p:sldId id="274" r:id="rId18"/>
    <p:sldId id="351" r:id="rId19"/>
    <p:sldId id="352" r:id="rId20"/>
    <p:sldId id="353" r:id="rId21"/>
    <p:sldId id="277" r:id="rId22"/>
    <p:sldId id="344" r:id="rId23"/>
    <p:sldId id="345" r:id="rId24"/>
    <p:sldId id="346" r:id="rId25"/>
    <p:sldId id="347" r:id="rId26"/>
    <p:sldId id="348" r:id="rId27"/>
    <p:sldId id="349" r:id="rId28"/>
    <p:sldId id="350" r:id="rId29"/>
    <p:sldId id="276" r:id="rId30"/>
    <p:sldId id="261" r:id="rId31"/>
    <p:sldId id="278" r:id="rId32"/>
    <p:sldId id="265" r:id="rId33"/>
  </p:sldIdLst>
  <p:sldSz cx="9144000" cy="6858000" type="screen4x3"/>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3EA9C0"/>
    <a:srgbClr val="274448"/>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67AA7D-EF0F-44A6-BEE7-0BC024DEB517}" v="15" dt="2025-01-06T19:21:50.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3" autoAdjust="0"/>
    <p:restoredTop sz="86453" autoAdjust="0"/>
  </p:normalViewPr>
  <p:slideViewPr>
    <p:cSldViewPr snapToGrid="0" snapToObjects="1">
      <p:cViewPr varScale="1">
        <p:scale>
          <a:sx n="96" d="100"/>
          <a:sy n="96" d="100"/>
        </p:scale>
        <p:origin x="360" y="96"/>
      </p:cViewPr>
      <p:guideLst/>
    </p:cSldViewPr>
  </p:slideViewPr>
  <p:outlineViewPr>
    <p:cViewPr>
      <p:scale>
        <a:sx n="33" d="100"/>
        <a:sy n="33" d="100"/>
      </p:scale>
      <p:origin x="0" y="-544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6467AA7D-EF0F-44A6-BEE7-0BC024DEB517}"/>
    <pc:docChg chg="custSel modSld modMainMaster">
      <pc:chgData name="Al Milioto" userId="617140de-21b0-47c6-b708-67f94e1bef6d" providerId="ADAL" clId="{6467AA7D-EF0F-44A6-BEE7-0BC024DEB517}" dt="2025-01-06T19:21:50.816" v="17" actId="20577"/>
      <pc:docMkLst>
        <pc:docMk/>
      </pc:docMkLst>
      <pc:sldChg chg="addSp delSp modSp mod modClrScheme chgLayout">
        <pc:chgData name="Al Milioto" userId="617140de-21b0-47c6-b708-67f94e1bef6d" providerId="ADAL" clId="{6467AA7D-EF0F-44A6-BEE7-0BC024DEB517}" dt="2025-01-06T19:19:57.846" v="13"/>
        <pc:sldMkLst>
          <pc:docMk/>
          <pc:sldMk cId="581150223" sldId="276"/>
        </pc:sldMkLst>
        <pc:spChg chg="mod ord">
          <ac:chgData name="Al Milioto" userId="617140de-21b0-47c6-b708-67f94e1bef6d" providerId="ADAL" clId="{6467AA7D-EF0F-44A6-BEE7-0BC024DEB517}" dt="2025-01-06T19:18:19.718" v="0" actId="700"/>
          <ac:spMkLst>
            <pc:docMk/>
            <pc:sldMk cId="581150223" sldId="276"/>
            <ac:spMk id="2" creationId="{737CCDD6-984E-A04B-907C-ED393DB15621}"/>
          </ac:spMkLst>
        </pc:spChg>
        <pc:spChg chg="add mod ord">
          <ac:chgData name="Al Milioto" userId="617140de-21b0-47c6-b708-67f94e1bef6d" providerId="ADAL" clId="{6467AA7D-EF0F-44A6-BEE7-0BC024DEB517}" dt="2025-01-06T19:19:30.473" v="10" actId="20577"/>
          <ac:spMkLst>
            <pc:docMk/>
            <pc:sldMk cId="581150223" sldId="276"/>
            <ac:spMk id="3" creationId="{6ACE59A8-7BC4-B0D7-1D44-901CCBC6CF4C}"/>
          </ac:spMkLst>
        </pc:spChg>
        <pc:spChg chg="mod ord">
          <ac:chgData name="Al Milioto" userId="617140de-21b0-47c6-b708-67f94e1bef6d" providerId="ADAL" clId="{6467AA7D-EF0F-44A6-BEE7-0BC024DEB517}" dt="2025-01-06T19:19:55.067" v="12" actId="962"/>
          <ac:spMkLst>
            <pc:docMk/>
            <pc:sldMk cId="581150223" sldId="276"/>
            <ac:spMk id="4" creationId="{880020D6-1D07-D04E-BCF7-CCEC7789B1DB}"/>
          </ac:spMkLst>
        </pc:spChg>
        <pc:spChg chg="add del mod ord">
          <ac:chgData name="Al Milioto" userId="617140de-21b0-47c6-b708-67f94e1bef6d" providerId="ADAL" clId="{6467AA7D-EF0F-44A6-BEE7-0BC024DEB517}" dt="2025-01-06T19:19:09.885" v="5" actId="21"/>
          <ac:spMkLst>
            <pc:docMk/>
            <pc:sldMk cId="581150223" sldId="276"/>
            <ac:spMk id="6" creationId="{2B128F0C-3DA2-012D-137D-C258EA62BFF0}"/>
          </ac:spMkLst>
        </pc:spChg>
        <pc:spChg chg="del">
          <ac:chgData name="Al Milioto" userId="617140de-21b0-47c6-b708-67f94e1bef6d" providerId="ADAL" clId="{6467AA7D-EF0F-44A6-BEE7-0BC024DEB517}" dt="2025-01-06T19:19:18.660" v="7" actId="21"/>
          <ac:spMkLst>
            <pc:docMk/>
            <pc:sldMk cId="581150223" sldId="276"/>
            <ac:spMk id="14" creationId="{29A1B381-AB69-A24C-80C3-F859B2A6AF5C}"/>
          </ac:spMkLst>
        </pc:spChg>
        <pc:picChg chg="mod">
          <ac:chgData name="Al Milioto" userId="617140de-21b0-47c6-b708-67f94e1bef6d" providerId="ADAL" clId="{6467AA7D-EF0F-44A6-BEE7-0BC024DEB517}" dt="2025-01-06T19:19:57.846" v="13"/>
          <ac:picMkLst>
            <pc:docMk/>
            <pc:sldMk cId="581150223" sldId="276"/>
            <ac:picMk id="5" creationId="{00000000-0000-0000-0000-000000000000}"/>
          </ac:picMkLst>
        </pc:picChg>
      </pc:sldChg>
      <pc:sldChg chg="modSp">
        <pc:chgData name="Al Milioto" userId="617140de-21b0-47c6-b708-67f94e1bef6d" providerId="ADAL" clId="{6467AA7D-EF0F-44A6-BEE7-0BC024DEB517}" dt="2025-01-06T19:21:50.816" v="17" actId="20577"/>
        <pc:sldMkLst>
          <pc:docMk/>
          <pc:sldMk cId="401130968" sldId="342"/>
        </pc:sldMkLst>
        <pc:spChg chg="mod">
          <ac:chgData name="Al Milioto" userId="617140de-21b0-47c6-b708-67f94e1bef6d" providerId="ADAL" clId="{6467AA7D-EF0F-44A6-BEE7-0BC024DEB517}" dt="2025-01-06T19:21:50.816" v="17" actId="20577"/>
          <ac:spMkLst>
            <pc:docMk/>
            <pc:sldMk cId="401130968" sldId="342"/>
            <ac:spMk id="2" creationId="{2803D962-1D71-EB1D-FC91-66454214A27D}"/>
          </ac:spMkLst>
        </pc:spChg>
      </pc:sldChg>
      <pc:sldMasterChg chg="modSldLayout">
        <pc:chgData name="Al Milioto" userId="617140de-21b0-47c6-b708-67f94e1bef6d" providerId="ADAL" clId="{6467AA7D-EF0F-44A6-BEE7-0BC024DEB517}" dt="2025-01-06T19:20:35.801" v="15" actId="962"/>
        <pc:sldMasterMkLst>
          <pc:docMk/>
          <pc:sldMasterMk cId="1018128377" sldId="2147483648"/>
        </pc:sldMasterMkLst>
        <pc:sldLayoutChg chg="modSp mod">
          <pc:chgData name="Al Milioto" userId="617140de-21b0-47c6-b708-67f94e1bef6d" providerId="ADAL" clId="{6467AA7D-EF0F-44A6-BEE7-0BC024DEB517}" dt="2025-01-06T19:20:35.801" v="15" actId="962"/>
          <pc:sldLayoutMkLst>
            <pc:docMk/>
            <pc:sldMasterMk cId="1018128377" sldId="2147483648"/>
            <pc:sldLayoutMk cId="217993459" sldId="2147483652"/>
          </pc:sldLayoutMkLst>
          <pc:spChg chg="mod">
            <ac:chgData name="Al Milioto" userId="617140de-21b0-47c6-b708-67f94e1bef6d" providerId="ADAL" clId="{6467AA7D-EF0F-44A6-BEE7-0BC024DEB517}" dt="2025-01-06T19:20:35.801" v="15" actId="962"/>
            <ac:spMkLst>
              <pc:docMk/>
              <pc:sldMasterMk cId="1018128377" sldId="2147483648"/>
              <pc:sldLayoutMk cId="217993459" sldId="2147483652"/>
              <ac:spMk id="14" creationId="{00000000-0000-0000-0000-000000000000}"/>
            </ac:spMkLst>
          </pc:spChg>
          <pc:spChg chg="mod">
            <ac:chgData name="Al Milioto" userId="617140de-21b0-47c6-b708-67f94e1bef6d" providerId="ADAL" clId="{6467AA7D-EF0F-44A6-BEE7-0BC024DEB517}" dt="2025-01-06T19:20:31.212" v="14" actId="962"/>
            <ac:spMkLst>
              <pc:docMk/>
              <pc:sldMasterMk cId="1018128377" sldId="2147483648"/>
              <pc:sldLayoutMk cId="217993459" sldId="2147483652"/>
              <ac:spMk id="17" creationId="{00000000-0000-0000-0000-000000000000}"/>
            </ac:spMkLst>
          </pc:spChg>
          <pc:spChg chg="mod">
            <ac:chgData name="Al Milioto" userId="617140de-21b0-47c6-b708-67f94e1bef6d" providerId="ADAL" clId="{6467AA7D-EF0F-44A6-BEE7-0BC024DEB517}" dt="2025-01-06T19:20:31.212" v="14" actId="962"/>
            <ac:spMkLst>
              <pc:docMk/>
              <pc:sldMasterMk cId="1018128377" sldId="2147483648"/>
              <pc:sldLayoutMk cId="217993459" sldId="2147483652"/>
              <ac:spMk id="20" creationId="{00000000-0000-0000-0000-000000000000}"/>
            </ac:spMkLst>
          </pc:spChg>
          <pc:spChg chg="mod">
            <ac:chgData name="Al Milioto" userId="617140de-21b0-47c6-b708-67f94e1bef6d" providerId="ADAL" clId="{6467AA7D-EF0F-44A6-BEE7-0BC024DEB517}" dt="2025-01-06T19:20:31.212" v="14" actId="962"/>
            <ac:spMkLst>
              <pc:docMk/>
              <pc:sldMasterMk cId="1018128377" sldId="2147483648"/>
              <pc:sldLayoutMk cId="217993459" sldId="2147483652"/>
              <ac:spMk id="21" creationId="{00000000-0000-0000-0000-000000000000}"/>
            </ac:spMkLst>
          </pc:spChg>
          <pc:picChg chg="mod">
            <ac:chgData name="Al Milioto" userId="617140de-21b0-47c6-b708-67f94e1bef6d" providerId="ADAL" clId="{6467AA7D-EF0F-44A6-BEE7-0BC024DEB517}" dt="2025-01-06T19:20:31.212" v="14"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6467AA7D-EF0F-44A6-BEE7-0BC024DEB517}" dt="2025-01-06T19:20:31.212" v="14"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929523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73327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4</a:t>
            </a:fld>
            <a:endParaRPr lang="en-US"/>
          </a:p>
        </p:txBody>
      </p:sp>
    </p:spTree>
    <p:extLst>
      <p:ext uri="{BB962C8B-B14F-4D97-AF65-F5344CB8AC3E}">
        <p14:creationId xmlns:p14="http://schemas.microsoft.com/office/powerpoint/2010/main" val="1539081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5</a:t>
            </a:fld>
            <a:endParaRPr lang="en-US"/>
          </a:p>
        </p:txBody>
      </p:sp>
    </p:spTree>
    <p:extLst>
      <p:ext uri="{BB962C8B-B14F-4D97-AF65-F5344CB8AC3E}">
        <p14:creationId xmlns:p14="http://schemas.microsoft.com/office/powerpoint/2010/main" val="1044792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22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and costs the United States billions of dollars in unnecessary expenses resulting from dependency and non-productivity. </a:t>
            </a:r>
          </a:p>
          <a:p>
            <a:pPr lvl="1"/>
            <a:r>
              <a:rPr lang="en-US" dirty="0">
                <a:latin typeface="Aial"/>
                <a:ea typeface="Tahoma" panose="020B0604030504040204" pitchFamily="34" charset="0"/>
                <a:cs typeface="Tahoma" panose="020B0604030504040204" pitchFamily="34" charset="0"/>
              </a:rPr>
              <a:t>42 U.S.C. § 1201(a)(9) (2005)</a:t>
            </a:r>
          </a:p>
          <a:p>
            <a:endParaRPr lang="en-US" dirty="0">
              <a:latin typeface="Aial"/>
              <a:ea typeface="Tahoma" panose="020B0604030504040204" pitchFamily="34" charset="0"/>
              <a:cs typeface="Tahoma" panose="020B0604030504040204" pitchFamily="34" charset="0"/>
            </a:endParaRPr>
          </a:p>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6</a:t>
            </a:fld>
            <a:endParaRPr lang="en-US"/>
          </a:p>
        </p:txBody>
      </p:sp>
    </p:spTree>
    <p:extLst>
      <p:ext uri="{BB962C8B-B14F-4D97-AF65-F5344CB8AC3E}">
        <p14:creationId xmlns:p14="http://schemas.microsoft.com/office/powerpoint/2010/main" val="2395283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eaLnBrk="1" hangingPunct="1"/>
            <a:fld id="{F264DB6B-3904-4C1F-B39A-AEF38A8CBF0A}" type="slidenum">
              <a:rPr lang="en-US"/>
              <a:pPr eaLnBrk="1" hangingPunct="1"/>
              <a:t>13</a:t>
            </a:fld>
            <a:endParaRPr lang="en-US" dirty="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2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and costs the United States billions of dollars in unnecessary expenses resulting from dependency and non-productivity. </a:t>
            </a:r>
          </a:p>
          <a:p>
            <a:pPr lvl="1"/>
            <a:r>
              <a:rPr lang="en-US" dirty="0">
                <a:latin typeface="Aial"/>
                <a:ea typeface="Tahoma" panose="020B0604030504040204" pitchFamily="34" charset="0"/>
                <a:cs typeface="Tahoma" panose="020B0604030504040204" pitchFamily="34" charset="0"/>
              </a:rPr>
              <a:t>42 U.S.C. § 1201(a)(9) (2005)</a:t>
            </a:r>
          </a:p>
          <a:p>
            <a:endParaRPr lang="en-US" dirty="0">
              <a:latin typeface="Aial"/>
              <a:ea typeface="Tahoma" panose="020B0604030504040204" pitchFamily="34" charset="0"/>
              <a:cs typeface="Tahoma" panose="020B0604030504040204" pitchFamily="34" charset="0"/>
            </a:endParaRPr>
          </a:p>
          <a:p>
            <a:pPr eaLnBrk="1" hangingPunct="1"/>
            <a:endParaRPr lang="en-US" dirty="0">
              <a:ea typeface="ＭＳ Ｐゴシック" charset="-128"/>
            </a:endParaRPr>
          </a:p>
        </p:txBody>
      </p:sp>
    </p:spTree>
    <p:extLst>
      <p:ext uri="{BB962C8B-B14F-4D97-AF65-F5344CB8AC3E}">
        <p14:creationId xmlns:p14="http://schemas.microsoft.com/office/powerpoint/2010/main" val="1301243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09BA45C8-2900-4819-AC4A-BDB540B79A55}"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DJ</a:t>
            </a:r>
          </a:p>
        </p:txBody>
      </p:sp>
    </p:spTree>
    <p:extLst>
      <p:ext uri="{BB962C8B-B14F-4D97-AF65-F5344CB8AC3E}">
        <p14:creationId xmlns:p14="http://schemas.microsoft.com/office/powerpoint/2010/main" val="29420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BA6AF506-EAA4-408C-A56F-C7F8686F0AFD}"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Michael</a:t>
            </a:r>
          </a:p>
        </p:txBody>
      </p:sp>
    </p:spTree>
    <p:extLst>
      <p:ext uri="{BB962C8B-B14F-4D97-AF65-F5344CB8AC3E}">
        <p14:creationId xmlns:p14="http://schemas.microsoft.com/office/powerpoint/2010/main" val="2617644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FE038D1B-CE1B-4DE0-825F-E235EF786497}"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Michael</a:t>
            </a:r>
          </a:p>
        </p:txBody>
      </p:sp>
    </p:spTree>
    <p:extLst>
      <p:ext uri="{BB962C8B-B14F-4D97-AF65-F5344CB8AC3E}">
        <p14:creationId xmlns:p14="http://schemas.microsoft.com/office/powerpoint/2010/main" val="848683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703856"/>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3200" baseline="0">
                <a:solidFill>
                  <a:schemeClr val="tx1"/>
                </a:solidFill>
                <a:latin typeface="Tahoma" charset="0"/>
                <a:ea typeface="Tahoma" charset="0"/>
                <a:cs typeface="Tahoma" charset="0"/>
              </a:defRPr>
            </a:lvl1pPr>
          </a:lstStyle>
          <a:p>
            <a:r>
              <a:rPr lang="en-US" dirty="0"/>
              <a:t>This is my subtitle</a:t>
            </a:r>
          </a:p>
        </p:txBody>
      </p:sp>
      <p:sp>
        <p:nvSpPr>
          <p:cNvPr id="14" name="Title 1">
            <a:extLst>
              <a:ext uri="{C183D7F6-B498-43B3-948B-1728B52AA6E4}">
                <adec:decorative xmlns:adec="http://schemas.microsoft.com/office/drawing/2017/decorative" val="1"/>
              </a:ext>
            </a:extLst>
          </p:cNvPr>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a:extLst>
              <a:ext uri="{C183D7F6-B498-43B3-948B-1728B52AA6E4}">
                <adec:decorative xmlns:adec="http://schemas.microsoft.com/office/drawing/2017/decorative" val="1"/>
              </a:ext>
            </a:extLst>
          </p:cNvPr>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a:extLst>
              <a:ext uri="{C183D7F6-B498-43B3-948B-1728B52AA6E4}">
                <adec:decorative xmlns:adec="http://schemas.microsoft.com/office/drawing/2017/decorative" val="1"/>
              </a:ext>
            </a:extLst>
          </p:cNvPr>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a:extLst>
              <a:ext uri="{C183D7F6-B498-43B3-948B-1728B52AA6E4}">
                <adec:decorative xmlns:adec="http://schemas.microsoft.com/office/drawing/2017/decorative" val="1"/>
              </a:ext>
            </a:extLst>
          </p:cNvPr>
          <p:cNvSpPr txBox="1"/>
          <p:nvPr userDrawn="1"/>
        </p:nvSpPr>
        <p:spPr>
          <a:xfrm>
            <a:off x="914400" y="4494986"/>
            <a:ext cx="3529413"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a:extLst>
              <a:ext uri="{C183D7F6-B498-43B3-948B-1728B52AA6E4}">
                <adec:decorative xmlns:adec="http://schemas.microsoft.com/office/drawing/2017/decorative" val="1"/>
              </a:ext>
            </a:extLst>
          </p:cNvPr>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isabilitystatistics.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s://uscode.house.gov/view.xhtml?req=granuleid:USC-prelim-title42-section1201&amp;num=0&amp;edition=preli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File:Notepad_icon.svg" TargetMode="External"/><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hyperlink" Target="http://nationaldisabilityinstitute.org/"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hyperlink" Target="https://www.nationaldisabilityinstitute.org/wp-content/uploads/2019/01/ndi-finra-report-2017.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Introduction</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Disability and Poverty</a:t>
            </a:r>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903970" cy="5058187"/>
          </a:xfrm>
        </p:spPr>
        <p:txBody>
          <a:bodyPr>
            <a:normAutofit/>
          </a:bodyPr>
          <a:lstStyle/>
          <a:p>
            <a:pPr>
              <a:buClrTx/>
            </a:pPr>
            <a:r>
              <a:rPr lang="en-US" sz="2400" dirty="0">
                <a:latin typeface="Tahoma" panose="020B0604030504040204" pitchFamily="34" charset="0"/>
                <a:ea typeface="Tahoma" panose="020B0604030504040204" pitchFamily="34" charset="0"/>
                <a:cs typeface="Tahoma" panose="020B0604030504040204" pitchFamily="34" charset="0"/>
              </a:rPr>
              <a:t>People with disabilities are more likely to be unemployed and to live in poverty than any other single demographic group in the United States today.</a:t>
            </a:r>
          </a:p>
          <a:p>
            <a:pPr>
              <a:buClrTx/>
            </a:pPr>
            <a:r>
              <a:rPr lang="en-US" sz="2400" dirty="0">
                <a:latin typeface="Tahoma" panose="020B0604030504040204" pitchFamily="34" charset="0"/>
                <a:ea typeface="Tahoma" panose="020B0604030504040204" pitchFamily="34" charset="0"/>
                <a:cs typeface="Tahoma" panose="020B0604030504040204" pitchFamily="34" charset="0"/>
              </a:rPr>
              <a:t>Public benefit programs for people with disabilities, especially Supplemental Security Income (SSI), are not aimed at increasing assets and independence for people with disabilities.</a:t>
            </a:r>
          </a:p>
          <a:p>
            <a:pPr lvl="2">
              <a:buClrTx/>
            </a:pPr>
            <a:r>
              <a:rPr lang="en-US" sz="2400" dirty="0">
                <a:latin typeface="Tahoma" panose="020B0604030504040204" pitchFamily="34" charset="0"/>
                <a:ea typeface="Tahoma" panose="020B0604030504040204" pitchFamily="34" charset="0"/>
                <a:cs typeface="Tahoma" panose="020B0604030504040204" pitchFamily="34" charset="0"/>
              </a:rPr>
              <a:t>More so than any other population on a fixed income, services and policies do not hold the expectation of economic self-sufficiency.</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38894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Disability and Poverty </a:t>
            </a:r>
            <a:r>
              <a:rPr lang="en-US" sz="1800" dirty="0"/>
              <a:t>Continued</a:t>
            </a:r>
            <a:endParaRPr lang="en-US" sz="1400" dirty="0"/>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122092" cy="5058187"/>
          </a:xfrm>
        </p:spPr>
        <p:txBody>
          <a:bodyPr vert="horz" lIns="91440" tIns="45720" rIns="91440" bIns="45720" rtlCol="0" anchor="t">
            <a:normAutofit/>
          </a:bodyPr>
          <a:lstStyle/>
          <a:p>
            <a:pPr marL="260350" indent="-260350">
              <a:lnSpc>
                <a:spcPct val="100000"/>
              </a:lnSpc>
            </a:pPr>
            <a:r>
              <a:rPr lang="en-US" sz="2800" dirty="0">
                <a:latin typeface="Aial"/>
                <a:ea typeface="Tahoma"/>
                <a:cs typeface="Tahoma"/>
              </a:rPr>
              <a:t>In 2022, it is estimated that 24.7 percent of non-institutionalized persons aged 21 to 64 years with a disability in the United States were living below the poverty line. The poverty rate for people without a disability was 9.6%.</a:t>
            </a:r>
            <a:endParaRPr lang="en-US" sz="2800" dirty="0">
              <a:latin typeface="Aial"/>
              <a:ea typeface="Tahoma" panose="020B0604030504040204" pitchFamily="34" charset="0"/>
              <a:cs typeface="Tahoma" panose="020B0604030504040204" pitchFamily="34" charset="0"/>
            </a:endParaRPr>
          </a:p>
          <a:p>
            <a:pPr marL="260350" indent="-260350">
              <a:lnSpc>
                <a:spcPct val="100000"/>
              </a:lnSpc>
            </a:pPr>
            <a:r>
              <a:rPr lang="en-US" sz="2800" dirty="0">
                <a:latin typeface="Aial"/>
                <a:ea typeface="Tahoma" panose="020B0604030504040204" pitchFamily="34" charset="0"/>
                <a:cs typeface="Tahoma" panose="020B0604030504040204" pitchFamily="34" charset="0"/>
              </a:rPr>
              <a:t>Enduring poverty and lack of economic empowerment diminishes choices and quality of life within communities and singularly diminishes freedom, opportunity and self-determination.</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401130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Disability Statistics</a:t>
            </a:r>
          </a:p>
        </p:txBody>
      </p:sp>
      <p:sp>
        <p:nvSpPr>
          <p:cNvPr id="3" name="Content Placeholder 2"/>
          <p:cNvSpPr>
            <a:spLocks noGrp="1"/>
          </p:cNvSpPr>
          <p:nvPr>
            <p:ph idx="1"/>
          </p:nvPr>
        </p:nvSpPr>
        <p:spPr>
          <a:xfrm>
            <a:off x="240031" y="1570384"/>
            <a:ext cx="8655489" cy="4850294"/>
          </a:xfrm>
        </p:spPr>
        <p:txBody>
          <a:bodyPr vert="horz" lIns="91440" tIns="45720" rIns="91440" bIns="45720" rtlCol="0" anchor="t">
            <a:normAutofit/>
          </a:bodyPr>
          <a:lstStyle/>
          <a:p>
            <a:pPr marL="260350" indent="-260350"/>
            <a:r>
              <a:rPr lang="en-US" dirty="0">
                <a:latin typeface="Tahoma"/>
                <a:ea typeface="Tahoma"/>
                <a:cs typeface="Tahoma"/>
              </a:rPr>
              <a:t>12% Of overall Illinois population report a disability;</a:t>
            </a:r>
          </a:p>
          <a:p>
            <a:pPr marL="260350" indent="-260350"/>
            <a:r>
              <a:rPr lang="en-US" dirty="0">
                <a:latin typeface="Tahoma"/>
                <a:ea typeface="Tahoma"/>
                <a:cs typeface="Tahoma"/>
              </a:rPr>
              <a:t>9.8% Of households report having an adult member (age 21-64) with a disability;</a:t>
            </a:r>
          </a:p>
          <a:p>
            <a:pPr marL="260350" indent="-260350"/>
            <a:r>
              <a:rPr lang="en-US" dirty="0">
                <a:latin typeface="Tahoma"/>
                <a:ea typeface="Tahoma"/>
                <a:cs typeface="Tahoma"/>
              </a:rPr>
              <a:t>46% Of adults are employed compared to 82% of those without a disability;</a:t>
            </a:r>
            <a:endParaRPr lang="en-US" dirty="0"/>
          </a:p>
          <a:p>
            <a:pPr marL="260350" indent="-260350"/>
            <a:r>
              <a:rPr lang="en-US" dirty="0">
                <a:latin typeface="Tahoma"/>
                <a:ea typeface="Tahoma"/>
                <a:cs typeface="Tahoma"/>
              </a:rPr>
              <a:t>Average annual income is $52,000 for households with a disability and $62,500 with no disability;</a:t>
            </a:r>
            <a:endParaRPr lang="en-US" dirty="0">
              <a:latin typeface="Tahoma" panose="020B0604030504040204" pitchFamily="34" charset="0"/>
              <a:ea typeface="Tahoma" panose="020B0604030504040204" pitchFamily="34" charset="0"/>
              <a:cs typeface="Tahoma" panose="020B0604030504040204" pitchFamily="34" charset="0"/>
            </a:endParaRPr>
          </a:p>
          <a:p>
            <a:pPr marL="260350" indent="-260350"/>
            <a:r>
              <a:rPr lang="en-US" dirty="0">
                <a:latin typeface="Tahoma"/>
                <a:ea typeface="Tahoma"/>
                <a:cs typeface="Tahoma"/>
              </a:rPr>
              <a:t>25% Of working-age people with a disability live in poverty;</a:t>
            </a:r>
          </a:p>
          <a:p>
            <a:pPr marL="260350" indent="-260350"/>
            <a:r>
              <a:rPr lang="en-US" dirty="0">
                <a:latin typeface="Tahoma"/>
                <a:ea typeface="Tahoma"/>
                <a:cs typeface="Tahoma"/>
              </a:rPr>
              <a:t>16% Receive Supplemental Security Income.</a:t>
            </a:r>
            <a:endParaRPr lang="en-US" dirty="0">
              <a:latin typeface="Calibri" panose="020F050202020403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hlinkClick r:id="rId2"/>
              </a:rPr>
              <a:t>Cornell University: DisabilityStatistics.org</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2238616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bwMode="auto">
          <a:xfrm>
            <a:off x="90233" y="890170"/>
            <a:ext cx="7603918" cy="742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eaLnBrk="1" hangingPunct="1"/>
            <a:r>
              <a:rPr lang="en-US" b="1" dirty="0">
                <a:latin typeface="Tahoma" panose="020B0604030504040204" pitchFamily="34" charset="0"/>
                <a:ea typeface="Tahoma" panose="020B0604030504040204" pitchFamily="34" charset="0"/>
                <a:cs typeface="Tahoma" panose="020B0604030504040204" pitchFamily="34" charset="0"/>
              </a:rPr>
              <a:t>Asset Poverty Varies Significantly</a:t>
            </a:r>
          </a:p>
        </p:txBody>
      </p:sp>
      <p:sp>
        <p:nvSpPr>
          <p:cNvPr id="21507" name="Rectangle 3"/>
          <p:cNvSpPr>
            <a:spLocks noGrp="1" noChangeArrowheads="1"/>
          </p:cNvSpPr>
          <p:nvPr>
            <p:ph idx="1"/>
          </p:nvPr>
        </p:nvSpPr>
        <p:spPr bwMode="auto">
          <a:xfrm>
            <a:off x="210142" y="1633120"/>
            <a:ext cx="8287682" cy="4508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fontScale="62500" lnSpcReduction="20000"/>
          </a:bodyPr>
          <a:lstStyle/>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33% Of all American households have no assets or are in debt.</a:t>
            </a:r>
          </a:p>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54% Of Hispanic households have a similar status.</a:t>
            </a:r>
          </a:p>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60% Of African American households have no net assets.</a:t>
            </a:r>
          </a:p>
          <a:p>
            <a:pPr eaLnBrk="1" hangingPunct="1">
              <a:lnSpc>
                <a:spcPct val="120000"/>
              </a:lnSpc>
              <a:buClrTx/>
            </a:pPr>
            <a:r>
              <a:rPr lang="en-US" sz="3400" b="1" dirty="0">
                <a:latin typeface="Tahoma" panose="020B0604030504040204" pitchFamily="34" charset="0"/>
                <a:ea typeface="Tahoma" panose="020B0604030504040204" pitchFamily="34" charset="0"/>
                <a:cs typeface="Tahoma" panose="020B0604030504040204" pitchFamily="34" charset="0"/>
              </a:rPr>
              <a:t>80% of persons with disabilities have no net assets.</a:t>
            </a:r>
          </a:p>
          <a:p>
            <a:pPr>
              <a:lnSpc>
                <a:spcPct val="120000"/>
              </a:lnSpc>
            </a:pPr>
            <a:r>
              <a:rPr lang="en-US" sz="34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costing the United States billions of dollars in unnecessary expenses resulting from dependency and non-productivity. </a:t>
            </a:r>
            <a:br>
              <a:rPr lang="en-US" sz="3400" dirty="0">
                <a:latin typeface="Tahoma" panose="020B0604030504040204" pitchFamily="34" charset="0"/>
                <a:ea typeface="Tahoma" panose="020B0604030504040204" pitchFamily="34" charset="0"/>
                <a:cs typeface="Tahoma" panose="020B0604030504040204" pitchFamily="34" charset="0"/>
              </a:rPr>
            </a:br>
            <a:r>
              <a:rPr lang="en-US" sz="3400" dirty="0">
                <a:latin typeface="Tahoma" panose="020B0604030504040204" pitchFamily="34" charset="0"/>
                <a:ea typeface="Tahoma" panose="020B0604030504040204" pitchFamily="34" charset="0"/>
                <a:cs typeface="Tahoma" panose="020B0604030504040204" pitchFamily="34" charset="0"/>
              </a:rPr>
              <a:t>(</a:t>
            </a:r>
            <a:r>
              <a:rPr lang="en-US" sz="3400" dirty="0">
                <a:latin typeface="Tahoma" panose="020B0604030504040204" pitchFamily="34" charset="0"/>
                <a:ea typeface="Tahoma" panose="020B0604030504040204" pitchFamily="34" charset="0"/>
                <a:cs typeface="Tahoma" panose="020B0604030504040204" pitchFamily="34" charset="0"/>
                <a:hlinkClick r:id="rId4"/>
              </a:rPr>
              <a:t>42 USC 1201: Authorization of appropriations</a:t>
            </a:r>
            <a:r>
              <a:rPr lang="en-US" sz="3400" dirty="0">
                <a:latin typeface="Tahoma" panose="020B0604030504040204" pitchFamily="34" charset="0"/>
                <a:ea typeface="Tahoma" panose="020B0604030504040204" pitchFamily="34" charset="0"/>
                <a:cs typeface="Tahoma" panose="020B0604030504040204" pitchFamily="34" charset="0"/>
              </a:rPr>
              <a:t>)</a:t>
            </a:r>
          </a:p>
        </p:txBody>
      </p:sp>
      <p:sp>
        <p:nvSpPr>
          <p:cNvPr id="2" name="Slide Number Placeholder 1">
            <a:extLst>
              <a:ext uri="{FF2B5EF4-FFF2-40B4-BE49-F238E27FC236}">
                <a16:creationId xmlns:a16="http://schemas.microsoft.com/office/drawing/2014/main" id="{2EC59D20-5A56-A9B5-7561-6BA848381D44}"/>
              </a:ext>
            </a:extLst>
          </p:cNvPr>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3380624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292DC-97A3-699C-268E-B3570FC19C5B}"/>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B7213559-642D-8D92-573D-F505778B1ED2}"/>
              </a:ext>
            </a:extLst>
          </p:cNvPr>
          <p:cNvSpPr>
            <a:spLocks noGrp="1"/>
          </p:cNvSpPr>
          <p:nvPr>
            <p:ph idx="1"/>
          </p:nvPr>
        </p:nvSpPr>
        <p:spPr/>
        <p:txBody>
          <a:bodyPr>
            <a:normAutofit/>
          </a:bodyPr>
          <a:lstStyle/>
          <a:p>
            <a:r>
              <a:rPr lang="en-US" sz="2800" dirty="0"/>
              <a:t>What does Financial Wellness mean to you?</a:t>
            </a:r>
          </a:p>
          <a:p>
            <a:r>
              <a:rPr lang="en-US" sz="2800" dirty="0"/>
              <a:t>What might prevent us from achieving </a:t>
            </a:r>
            <a:br>
              <a:rPr lang="en-US" sz="2800" dirty="0"/>
            </a:br>
            <a:r>
              <a:rPr lang="en-US" sz="2800" dirty="0"/>
              <a:t>financial wellness?</a:t>
            </a:r>
          </a:p>
        </p:txBody>
      </p:sp>
      <p:sp>
        <p:nvSpPr>
          <p:cNvPr id="4" name="Slide Number Placeholder 3">
            <a:extLst>
              <a:ext uri="{FF2B5EF4-FFF2-40B4-BE49-F238E27FC236}">
                <a16:creationId xmlns:a16="http://schemas.microsoft.com/office/drawing/2014/main" id="{64DF4468-F1BD-01DA-0BC1-2864D0DE8326}"/>
              </a:ext>
            </a:extLst>
          </p:cNvPr>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31207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781077"/>
            <a:ext cx="8609770" cy="961997"/>
          </a:xfrm>
        </p:spPr>
        <p:txBody>
          <a:bodyPr>
            <a:noAutofit/>
          </a:bodyPr>
          <a:lstStyle/>
          <a:p>
            <a:r>
              <a:rPr lang="en-US" dirty="0">
                <a:latin typeface="Tahoma" panose="020B0604030504040204" pitchFamily="34" charset="0"/>
                <a:ea typeface="Tahoma" panose="020B0604030504040204" pitchFamily="34" charset="0"/>
                <a:cs typeface="Tahoma" panose="020B0604030504040204" pitchFamily="34" charset="0"/>
              </a:rPr>
              <a:t>Financial Education vs. Financial Capability vs. Financial Wellness</a:t>
            </a:r>
          </a:p>
        </p:txBody>
      </p:sp>
      <p:pic>
        <p:nvPicPr>
          <p:cNvPr id="4" name="Picture 3" descr="An arrow point right with text boxes reading (from left to right) Financial Education (Knowledge &amp; Skills), Financial Capability (Actions), and Financial Wellness (Outcomes)">
            <a:extLst>
              <a:ext uri="{FF2B5EF4-FFF2-40B4-BE49-F238E27FC236}">
                <a16:creationId xmlns:a16="http://schemas.microsoft.com/office/drawing/2014/main" id="{AC1A1146-416A-3DB2-0344-73278822174F}"/>
              </a:ext>
            </a:extLst>
          </p:cNvPr>
          <p:cNvPicPr>
            <a:picLocks noChangeAspect="1"/>
          </p:cNvPicPr>
          <p:nvPr/>
        </p:nvPicPr>
        <p:blipFill>
          <a:blip r:embed="rId3"/>
          <a:stretch>
            <a:fillRect/>
          </a:stretch>
        </p:blipFill>
        <p:spPr>
          <a:xfrm>
            <a:off x="630180" y="1743074"/>
            <a:ext cx="7541406" cy="3700593"/>
          </a:xfrm>
          <a:prstGeom prst="rect">
            <a:avLst/>
          </a:prstGeom>
        </p:spPr>
      </p:pic>
      <p:sp>
        <p:nvSpPr>
          <p:cNvPr id="3" name="Slide Number Placeholder 2">
            <a:extLst>
              <a:ext uri="{C183D7F6-B498-43B3-948B-1728B52AA6E4}">
                <adec:decorative xmlns:adec="http://schemas.microsoft.com/office/drawing/2017/decorative" val="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1346788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bwMode="auto">
          <a:xfrm>
            <a:off x="248479" y="891384"/>
            <a:ext cx="8635488" cy="97447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eaLnBrk="1" hangingPunct="1"/>
            <a:r>
              <a:rPr lang="en-US" dirty="0">
                <a:latin typeface="Tahoma" panose="020B0604030504040204" pitchFamily="34" charset="0"/>
                <a:ea typeface="Tahoma" panose="020B0604030504040204" pitchFamily="34" charset="0"/>
                <a:cs typeface="Tahoma" panose="020B0604030504040204" pitchFamily="34" charset="0"/>
              </a:rPr>
              <a:t>Why is Financial Wellness Important?</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18435" name="Rectangle 3"/>
          <p:cNvSpPr>
            <a:spLocks noGrp="1" noChangeArrowheads="1"/>
          </p:cNvSpPr>
          <p:nvPr>
            <p:ph idx="1"/>
          </p:nvPr>
        </p:nvSpPr>
        <p:spPr bwMode="auto">
          <a:xfrm>
            <a:off x="260032" y="1641946"/>
            <a:ext cx="8623935" cy="48502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ClrTx/>
            </a:pPr>
            <a:r>
              <a:rPr lang="en-US" b="1" dirty="0">
                <a:latin typeface="Tahoma" panose="020B0604030504040204" pitchFamily="34" charset="0"/>
                <a:ea typeface="Tahoma" panose="020B0604030504040204" pitchFamily="34" charset="0"/>
                <a:cs typeface="Tahoma" panose="020B0604030504040204" pitchFamily="34" charset="0"/>
              </a:rPr>
              <a:t>Whether it is access to</a:t>
            </a:r>
            <a:r>
              <a:rPr lang="en-US" dirty="0">
                <a:latin typeface="Tahoma" panose="020B0604030504040204" pitchFamily="34" charset="0"/>
                <a:ea typeface="Tahoma" panose="020B0604030504040204" pitchFamily="34" charset="0"/>
                <a:cs typeface="Tahoma" panose="020B0604030504040204" pitchFamily="34" charset="0"/>
              </a:rPr>
              <a:t>:</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A quality education</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Effective transition from school to work</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Affordable (accessible) transportation, housing, (technology or long-term supports)</a:t>
            </a:r>
            <a:endParaRPr lang="en-US" sz="2000" b="1" dirty="0">
              <a:latin typeface="Tahoma" panose="020B0604030504040204" pitchFamily="34" charset="0"/>
              <a:ea typeface="Tahoma" panose="020B0604030504040204" pitchFamily="34" charset="0"/>
              <a:cs typeface="Tahoma" panose="020B0604030504040204" pitchFamily="34" charset="0"/>
            </a:endParaRPr>
          </a:p>
          <a:p>
            <a:pPr eaLnBrk="1" hangingPunct="1">
              <a:buClrTx/>
            </a:pPr>
            <a:r>
              <a:rPr lang="en-US" b="1" dirty="0">
                <a:latin typeface="Tahoma" panose="020B0604030504040204" pitchFamily="34" charset="0"/>
                <a:ea typeface="Tahoma" panose="020B0604030504040204" pitchFamily="34" charset="0"/>
                <a:cs typeface="Tahoma" panose="020B0604030504040204" pitchFamily="34" charset="0"/>
              </a:rPr>
              <a:t>Enduring poverty and lack of economic empowerment will:</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Diminish choices and quality of life within communities, and</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Singularly diminish freedom, opportunity and self-determination</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3820769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bwMode="auto">
          <a:xfrm>
            <a:off x="282060" y="800099"/>
            <a:ext cx="8613460" cy="7252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r>
              <a:rPr lang="en-US" b="1" dirty="0">
                <a:latin typeface="Tahoma" panose="020B0604030504040204" pitchFamily="34" charset="0"/>
                <a:ea typeface="Tahoma" panose="020B0604030504040204" pitchFamily="34" charset="0"/>
                <a:cs typeface="Tahoma" panose="020B0604030504040204" pitchFamily="34" charset="0"/>
              </a:rPr>
              <a:t>So, </a:t>
            </a:r>
            <a:r>
              <a:rPr lang="en-US" dirty="0">
                <a:latin typeface="Tahoma" panose="020B0604030504040204" pitchFamily="34" charset="0"/>
                <a:ea typeface="Tahoma" panose="020B0604030504040204" pitchFamily="34" charset="0"/>
                <a:cs typeface="Tahoma" panose="020B0604030504040204" pitchFamily="34" charset="0"/>
              </a:rPr>
              <a:t>W</a:t>
            </a:r>
            <a:r>
              <a:rPr lang="en-US" b="1" dirty="0">
                <a:latin typeface="Tahoma" panose="020B0604030504040204" pitchFamily="34" charset="0"/>
                <a:ea typeface="Tahoma" panose="020B0604030504040204" pitchFamily="34" charset="0"/>
                <a:cs typeface="Tahoma" panose="020B0604030504040204" pitchFamily="34" charset="0"/>
              </a:rPr>
              <a:t>hat’s the Barrier?</a:t>
            </a:r>
          </a:p>
        </p:txBody>
      </p:sp>
      <p:sp>
        <p:nvSpPr>
          <p:cNvPr id="30723" name="Rectangle 3"/>
          <p:cNvSpPr>
            <a:spLocks noGrp="1" noChangeArrowheads="1"/>
          </p:cNvSpPr>
          <p:nvPr>
            <p:ph idx="1"/>
          </p:nvPr>
        </p:nvSpPr>
        <p:spPr bwMode="auto">
          <a:xfrm>
            <a:off x="282060" y="1525395"/>
            <a:ext cx="7788514" cy="39610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Public attitudes </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Low expectations of and within the disability community </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Current partnerships don’t support savings and building a financial future</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Regulations discourage saving for the future: retirement, emergencies, etc.</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3751463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bwMode="auto">
          <a:xfrm>
            <a:off x="229996" y="834625"/>
            <a:ext cx="8665523" cy="5655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marL="18121313" indent="-18121313"/>
            <a:r>
              <a:rPr lang="en-US" b="1" dirty="0">
                <a:latin typeface="Tahoma" panose="020B0604030504040204" pitchFamily="34" charset="0"/>
                <a:ea typeface="Tahoma" panose="020B0604030504040204" pitchFamily="34" charset="0"/>
                <a:cs typeface="Tahoma" panose="020B0604030504040204" pitchFamily="34" charset="0"/>
              </a:rPr>
              <a:t>Create New Expectations</a:t>
            </a:r>
          </a:p>
        </p:txBody>
      </p:sp>
      <p:sp>
        <p:nvSpPr>
          <p:cNvPr id="32771" name="Rectangle 4"/>
          <p:cNvSpPr>
            <a:spLocks noGrp="1" noChangeArrowheads="1"/>
          </p:cNvSpPr>
          <p:nvPr>
            <p:ph idx="1"/>
          </p:nvPr>
        </p:nvSpPr>
        <p:spPr bwMode="auto">
          <a:xfrm>
            <a:off x="229997" y="1551165"/>
            <a:ext cx="7979726" cy="32423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Assume all people want to better their lives.</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Engage people with disabilities in the conversation.</a:t>
            </a:r>
            <a:endParaRPr lang="en-US" i="1" dirty="0">
              <a:latin typeface="Tahoma" panose="020B0604030504040204" pitchFamily="34" charset="0"/>
              <a:ea typeface="Tahoma" panose="020B0604030504040204" pitchFamily="34" charset="0"/>
              <a:cs typeface="Tahoma" panose="020B0604030504040204" pitchFamily="34" charset="0"/>
            </a:endParaRP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Provide </a:t>
            </a:r>
            <a:r>
              <a:rPr lang="en-US" i="1" dirty="0">
                <a:latin typeface="Tahoma" panose="020B0604030504040204" pitchFamily="34" charset="0"/>
                <a:ea typeface="Tahoma" panose="020B0604030504040204" pitchFamily="34" charset="0"/>
                <a:cs typeface="Tahoma" panose="020B0604030504040204" pitchFamily="34" charset="0"/>
              </a:rPr>
              <a:t>simplified</a:t>
            </a:r>
            <a:r>
              <a:rPr lang="en-US" dirty="0">
                <a:latin typeface="Tahoma" panose="020B0604030504040204" pitchFamily="34" charset="0"/>
                <a:ea typeface="Tahoma" panose="020B0604030504040204" pitchFamily="34" charset="0"/>
                <a:cs typeface="Tahoma" panose="020B0604030504040204" pitchFamily="34" charset="0"/>
              </a:rPr>
              <a:t> opportunities for individuals to improve their financial stability.</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Acknowledge the limited financial literacy of all Americans, including those with disabilities.</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Just as you assume competence, assume the desire to live beyond poverty.</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Expect the systems to adjust to support this movement.</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16655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17370-5271-BD25-ED1F-1AE4C6239407}"/>
              </a:ext>
            </a:extLst>
          </p:cNvPr>
          <p:cNvSpPr>
            <a:spLocks noGrp="1"/>
          </p:cNvSpPr>
          <p:nvPr>
            <p:ph type="title"/>
          </p:nvPr>
        </p:nvSpPr>
        <p:spPr>
          <a:xfrm>
            <a:off x="120014" y="689554"/>
            <a:ext cx="8903969" cy="640080"/>
          </a:xfrm>
        </p:spPr>
        <p:txBody>
          <a:bodyPr>
            <a:normAutofit fontScale="90000"/>
          </a:bodyPr>
          <a:lstStyle/>
          <a:p>
            <a:r>
              <a:rPr lang="en-US" dirty="0"/>
              <a:t>Five Key Strategies for Building Financial Wellness</a:t>
            </a:r>
          </a:p>
        </p:txBody>
      </p:sp>
      <p:sp>
        <p:nvSpPr>
          <p:cNvPr id="4" name="Slide Number Placeholder 3">
            <a:extLst>
              <a:ext uri="{FF2B5EF4-FFF2-40B4-BE49-F238E27FC236}">
                <a16:creationId xmlns:a16="http://schemas.microsoft.com/office/drawing/2014/main" id="{013DB45C-A9FC-3E79-5A5F-30ED5187A37A}"/>
              </a:ex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19</a:t>
            </a:fld>
            <a:endParaRPr lang="en-US" dirty="0"/>
          </a:p>
        </p:txBody>
      </p:sp>
      <p:pic>
        <p:nvPicPr>
          <p:cNvPr id="3" name="Picture 2" descr="A circular arrow with the strategies Benefits Planning and Work Supports, Employment, Free Tax Preparation, Financial Education/Financial Coaching, Asset Development, all pointing to the word Goal">
            <a:extLst>
              <a:ext uri="{FF2B5EF4-FFF2-40B4-BE49-F238E27FC236}">
                <a16:creationId xmlns:a16="http://schemas.microsoft.com/office/drawing/2014/main" id="{7312EE08-44C1-A7D1-4178-2E27BE9E0CCB}"/>
              </a:ext>
            </a:extLst>
          </p:cNvPr>
          <p:cNvPicPr>
            <a:picLocks noChangeAspect="1"/>
          </p:cNvPicPr>
          <p:nvPr/>
        </p:nvPicPr>
        <p:blipFill>
          <a:blip r:embed="rId2"/>
          <a:stretch>
            <a:fillRect/>
          </a:stretch>
        </p:blipFill>
        <p:spPr>
          <a:xfrm>
            <a:off x="2057180" y="1431234"/>
            <a:ext cx="5029636" cy="4663844"/>
          </a:xfrm>
          <a:prstGeom prst="rect">
            <a:avLst/>
          </a:prstGeom>
        </p:spPr>
      </p:pic>
    </p:spTree>
    <p:extLst>
      <p:ext uri="{BB962C8B-B14F-4D97-AF65-F5344CB8AC3E}">
        <p14:creationId xmlns:p14="http://schemas.microsoft.com/office/powerpoint/2010/main" val="215195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Welcome &amp; Housekeeping</a:t>
            </a:r>
          </a:p>
        </p:txBody>
      </p:sp>
      <p:sp>
        <p:nvSpPr>
          <p:cNvPr id="9218" name="Content Placeholder 2"/>
          <p:cNvSpPr>
            <a:spLocks noGrp="1"/>
          </p:cNvSpPr>
          <p:nvPr>
            <p:ph idx="1"/>
          </p:nvPr>
        </p:nvSpPr>
        <p:spPr>
          <a:xfrm>
            <a:off x="281940" y="1840283"/>
            <a:ext cx="8540115" cy="3196259"/>
          </a:xfrm>
        </p:spPr>
        <p:txBody>
          <a:bodyPr>
            <a:noAutofit/>
          </a:bodyPr>
          <a:lstStyle/>
          <a:p>
            <a:pPr lvl="1">
              <a:buFont typeface="Arial" panose="020B0604020202020204" pitchFamily="34" charset="0"/>
              <a:buChar char="•"/>
            </a:pPr>
            <a:r>
              <a:rPr lang="en-US" sz="2000" dirty="0"/>
              <a:t>Introduction</a:t>
            </a:r>
          </a:p>
          <a:p>
            <a:pPr lvl="1">
              <a:buFont typeface="Arial" panose="020B0604020202020204" pitchFamily="34" charset="0"/>
              <a:buChar char="•"/>
            </a:pPr>
            <a:r>
              <a:rPr lang="en-US" sz="2000" dirty="0"/>
              <a:t>Sign-in</a:t>
            </a:r>
          </a:p>
        </p:txBody>
      </p:sp>
      <p:sp>
        <p:nvSpPr>
          <p:cNvPr id="2" name="Slide Number Placeholder 1"/>
          <p:cNvSpPr>
            <a:spLocks noGrp="1"/>
          </p:cNvSpPr>
          <p:nvPr>
            <p:ph type="sldNum" sz="quarter" idx="10"/>
          </p:nvPr>
        </p:nvSpPr>
        <p:spPr/>
        <p:txBody>
          <a:bodyPr/>
          <a:lstStyle/>
          <a:p>
            <a:fld id="{4FACB3E1-20E2-D24F-8BE6-CB5F27E61535}" type="slidenum">
              <a:rPr lang="en-US" smtClean="0"/>
              <a:pPr/>
              <a:t>2</a:t>
            </a:fld>
            <a:endParaRPr lang="en-US" dirty="0"/>
          </a:p>
        </p:txBody>
      </p:sp>
    </p:spTree>
    <p:custDataLst>
      <p:tags r:id="rId1"/>
    </p:custDataLst>
    <p:extLst>
      <p:ext uri="{BB962C8B-B14F-4D97-AF65-F5344CB8AC3E}">
        <p14:creationId xmlns:p14="http://schemas.microsoft.com/office/powerpoint/2010/main" val="2019058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Benefits Planning &amp; Work Supports</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lstStyle/>
          <a:p>
            <a:pPr marL="0" indent="0">
              <a:buNone/>
            </a:pPr>
            <a:r>
              <a:rPr lang="en-US" dirty="0"/>
              <a:t>It is important to look at all </a:t>
            </a:r>
            <a:r>
              <a:rPr lang="en-US" b="1" dirty="0"/>
              <a:t>public benefits </a:t>
            </a:r>
            <a:r>
              <a:rPr lang="en-US" dirty="0"/>
              <a:t>an individual receives and those they might be eligible for. It’s also important to consider the </a:t>
            </a:r>
            <a:r>
              <a:rPr lang="en-US" b="1" dirty="0"/>
              <a:t>work supports </a:t>
            </a:r>
            <a:r>
              <a:rPr lang="en-US" dirty="0"/>
              <a:t>attached to each. </a:t>
            </a:r>
          </a:p>
          <a:p>
            <a:r>
              <a:rPr lang="en-US" b="1" dirty="0"/>
              <a:t>Public Benefits </a:t>
            </a:r>
            <a:r>
              <a:rPr lang="en-US" dirty="0"/>
              <a:t>– made available by federal, state or local government to assist people who need help with food, healthcare, housing and day-to-day-expenses. </a:t>
            </a:r>
          </a:p>
          <a:p>
            <a:r>
              <a:rPr lang="en-US" b="1" dirty="0"/>
              <a:t>SSA Work Supports </a:t>
            </a:r>
            <a:r>
              <a:rPr lang="en-US" dirty="0"/>
              <a:t>– for SSI and SSDI disability beneficiaries. Work supports can lead to an increase in employment earnings, job retention and career development. There are a variety of work supports available to individuals if they qualify.</a:t>
            </a:r>
          </a:p>
          <a:p>
            <a:pPr marL="0" indent="0">
              <a:buNone/>
            </a:pPr>
            <a:r>
              <a:rPr lang="en-US" dirty="0"/>
              <a:t>We will learn more about Benefits Planning and Work Supports in later modules.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366065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Employment</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lstStyle/>
          <a:p>
            <a:pPr marL="0" indent="0">
              <a:buNone/>
            </a:pPr>
            <a:r>
              <a:rPr lang="en-US" dirty="0"/>
              <a:t>Once an individual understands benefits planning and available work supports, this can lead to better employment outcomes. Employment helps build our wealth. There are different types of employment.</a:t>
            </a:r>
          </a:p>
          <a:p>
            <a:pPr lvl="1">
              <a:buFont typeface="Arial" panose="020B0604020202020204" pitchFamily="34" charset="0"/>
              <a:buChar char="•"/>
            </a:pPr>
            <a:r>
              <a:rPr lang="en-US" sz="2000" dirty="0"/>
              <a:t>Full-time</a:t>
            </a:r>
          </a:p>
          <a:p>
            <a:pPr lvl="1">
              <a:buFont typeface="Arial" panose="020B0604020202020204" pitchFamily="34" charset="0"/>
              <a:buChar char="•"/>
            </a:pPr>
            <a:r>
              <a:rPr lang="en-US" sz="2000" dirty="0"/>
              <a:t>Part-time</a:t>
            </a:r>
          </a:p>
          <a:p>
            <a:pPr lvl="1">
              <a:buFont typeface="Arial" panose="020B0604020202020204" pitchFamily="34" charset="0"/>
              <a:buChar char="•"/>
            </a:pPr>
            <a:r>
              <a:rPr lang="en-US" sz="2000" dirty="0"/>
              <a:t>Self-Employment</a:t>
            </a:r>
          </a:p>
          <a:p>
            <a:pPr lvl="1">
              <a:buFont typeface="Arial" panose="020B0604020202020204" pitchFamily="34" charset="0"/>
              <a:buChar char="•"/>
            </a:pPr>
            <a:r>
              <a:rPr lang="en-US" sz="2000" dirty="0"/>
              <a:t>Competitive Employment</a:t>
            </a:r>
          </a:p>
          <a:p>
            <a:pPr lvl="1">
              <a:buFont typeface="Arial" panose="020B0604020202020204" pitchFamily="34" charset="0"/>
              <a:buChar char="•"/>
            </a:pPr>
            <a:r>
              <a:rPr lang="en-US" sz="2000" dirty="0"/>
              <a:t>Customized Employment</a:t>
            </a:r>
          </a:p>
          <a:p>
            <a:pPr lvl="1">
              <a:buFont typeface="Arial" panose="020B0604020202020204" pitchFamily="34" charset="0"/>
              <a:buChar char="•"/>
            </a:pPr>
            <a:r>
              <a:rPr lang="en-US" sz="2000" dirty="0"/>
              <a:t>Supported Employment</a:t>
            </a:r>
          </a:p>
          <a:p>
            <a:pPr lvl="1">
              <a:buFont typeface="Arial" panose="020B0604020202020204" pitchFamily="34" charset="0"/>
              <a:buChar char="•"/>
            </a:pPr>
            <a:r>
              <a:rPr lang="en-US" sz="2000" dirty="0"/>
              <a:t>Work Study</a:t>
            </a:r>
          </a:p>
          <a:p>
            <a:pPr marL="0" indent="0">
              <a:buNone/>
            </a:pPr>
            <a:r>
              <a:rPr lang="en-US" dirty="0"/>
              <a:t>We will learn more about Employment in later modules.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4271711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Free Tax Preparation Services</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normAutofit/>
          </a:bodyPr>
          <a:lstStyle/>
          <a:p>
            <a:pPr marL="0" indent="0">
              <a:buNone/>
            </a:pPr>
            <a:r>
              <a:rPr lang="en-US" dirty="0"/>
              <a:t>People with disabilities often think they don’t need to file taxes due to low wages or they are afraid to receive a refund that would impact their public benefits. As a result, many people with disabilities do not receive a tax refund that could help them. They also miss out on many tax credits like the Earned Income Tax Credit and the Saver’s Credit. </a:t>
            </a:r>
          </a:p>
          <a:p>
            <a:pPr marL="0" indent="0">
              <a:buNone/>
            </a:pPr>
            <a:r>
              <a:rPr lang="en-US" dirty="0"/>
              <a:t>During the COVID pandemic, many people received missing stimulus checks by filing their income tax returns. Others have yet to receive stimulus checks because they have not filed taxes. (It’s not too late as returns may be amended going back three years.) Many people are eligible for free tax preparation services by IRS-trained volunteers, saving people hundreds of dollars. </a:t>
            </a:r>
          </a:p>
          <a:p>
            <a:pPr marL="0" indent="0">
              <a:buNone/>
            </a:pPr>
            <a:r>
              <a:rPr lang="en-US" dirty="0"/>
              <a:t>We will learn more about free tax preparation and favorable tax credits.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557606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Financial Education/Financial Coaching</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a:xfrm>
            <a:off x="260032" y="1751309"/>
            <a:ext cx="8623935" cy="3682084"/>
          </a:xfrm>
        </p:spPr>
        <p:txBody>
          <a:bodyPr>
            <a:normAutofit/>
          </a:bodyPr>
          <a:lstStyle/>
          <a:p>
            <a:pPr marL="0" indent="0">
              <a:buNone/>
            </a:pPr>
            <a:r>
              <a:rPr lang="en-US" b="1" dirty="0"/>
              <a:t>Financial Education </a:t>
            </a:r>
            <a:r>
              <a:rPr lang="en-US" dirty="0"/>
              <a:t>is the possession of knowledge and the understanding of financial matters.</a:t>
            </a:r>
          </a:p>
          <a:p>
            <a:pPr marL="0" indent="0">
              <a:buNone/>
            </a:pPr>
            <a:r>
              <a:rPr lang="en-US" b="1" dirty="0"/>
              <a:t>Financial Coaching </a:t>
            </a:r>
            <a:r>
              <a:rPr lang="en-US" dirty="0"/>
              <a:t>is working with a financial coach to assist in achieving financial goals. </a:t>
            </a:r>
          </a:p>
          <a:p>
            <a:pPr marL="0" indent="0">
              <a:buNone/>
            </a:pPr>
            <a:r>
              <a:rPr lang="en-US" dirty="0"/>
              <a:t>We will gain knowledge and understanding of finances that are needed to build financial wellness in each module.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4189364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Asset Development</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a:xfrm>
            <a:off x="477080" y="1598128"/>
            <a:ext cx="7782338" cy="4724398"/>
          </a:xfrm>
        </p:spPr>
        <p:txBody>
          <a:bodyPr>
            <a:normAutofit/>
          </a:bodyPr>
          <a:lstStyle/>
          <a:p>
            <a:pPr marL="0" indent="0">
              <a:buNone/>
            </a:pPr>
            <a:r>
              <a:rPr lang="en-US" dirty="0"/>
              <a:t>As</a:t>
            </a:r>
            <a:r>
              <a:rPr lang="en-US" b="1" dirty="0"/>
              <a:t> Benefits Planning and Work Supports, Employment, Free Tax Preparation and Financial Education/Financial Coaching </a:t>
            </a:r>
            <a:r>
              <a:rPr lang="en-US" dirty="0"/>
              <a:t>are put into action, the next step is to open the door for individuals to build and protect their assets to achieve their goals. Assets might include:</a:t>
            </a:r>
          </a:p>
          <a:p>
            <a:pPr lvl="1">
              <a:lnSpc>
                <a:spcPct val="100000"/>
              </a:lnSpc>
              <a:spcBef>
                <a:spcPts val="100"/>
              </a:spcBef>
              <a:spcAft>
                <a:spcPts val="100"/>
              </a:spcAft>
            </a:pPr>
            <a:r>
              <a:rPr lang="en-US" dirty="0"/>
              <a:t>Money saved</a:t>
            </a:r>
          </a:p>
          <a:p>
            <a:pPr lvl="1">
              <a:lnSpc>
                <a:spcPct val="100000"/>
              </a:lnSpc>
              <a:spcBef>
                <a:spcPts val="100"/>
              </a:spcBef>
              <a:spcAft>
                <a:spcPts val="100"/>
              </a:spcAft>
            </a:pPr>
            <a:r>
              <a:rPr lang="en-US" dirty="0"/>
              <a:t>An ABLE account</a:t>
            </a:r>
          </a:p>
          <a:p>
            <a:pPr lvl="1">
              <a:lnSpc>
                <a:spcPct val="100000"/>
              </a:lnSpc>
              <a:spcBef>
                <a:spcPts val="100"/>
              </a:spcBef>
              <a:spcAft>
                <a:spcPts val="100"/>
              </a:spcAft>
            </a:pPr>
            <a:r>
              <a:rPr lang="en-US" dirty="0"/>
              <a:t>House, car, other items owned</a:t>
            </a:r>
          </a:p>
          <a:p>
            <a:pPr lvl="1">
              <a:lnSpc>
                <a:spcPct val="100000"/>
              </a:lnSpc>
              <a:spcBef>
                <a:spcPts val="100"/>
              </a:spcBef>
              <a:spcAft>
                <a:spcPts val="100"/>
              </a:spcAft>
            </a:pPr>
            <a:r>
              <a:rPr lang="en-US" dirty="0"/>
              <a:t>Education</a:t>
            </a:r>
          </a:p>
          <a:p>
            <a:pPr lvl="1">
              <a:lnSpc>
                <a:spcPct val="100000"/>
              </a:lnSpc>
              <a:spcBef>
                <a:spcPts val="100"/>
              </a:spcBef>
              <a:spcAft>
                <a:spcPts val="100"/>
              </a:spcAft>
            </a:pPr>
            <a:r>
              <a:rPr lang="en-US" dirty="0"/>
              <a:t>Circle of Support</a:t>
            </a:r>
          </a:p>
          <a:p>
            <a:pPr lvl="1">
              <a:lnSpc>
                <a:spcPct val="100000"/>
              </a:lnSpc>
              <a:spcBef>
                <a:spcPts val="100"/>
              </a:spcBef>
              <a:spcAft>
                <a:spcPts val="100"/>
              </a:spcAft>
            </a:pPr>
            <a:r>
              <a:rPr lang="en-US" dirty="0"/>
              <a:t>More!</a:t>
            </a:r>
          </a:p>
          <a:p>
            <a:pPr marL="0" indent="0">
              <a:buNone/>
            </a:pPr>
            <a:r>
              <a:rPr lang="en-US" dirty="0"/>
              <a:t>Each of these categories has tools and resources that can help an individual to achieve optimal financial stability and bring them closer to reaching their financial goals. This training will explore the tools and resources for each of the </a:t>
            </a:r>
            <a:r>
              <a:rPr lang="en-US" b="1" dirty="0"/>
              <a:t>Five Key Strategies</a:t>
            </a:r>
            <a:r>
              <a:rPr lang="en-US" dirty="0"/>
              <a:t>.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491606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B6B8-1686-AEC5-55C2-15AEF868F7C7}"/>
              </a:ext>
            </a:extLst>
          </p:cNvPr>
          <p:cNvSpPr>
            <a:spLocks noGrp="1"/>
          </p:cNvSpPr>
          <p:nvPr>
            <p:ph type="title"/>
          </p:nvPr>
        </p:nvSpPr>
        <p:spPr/>
        <p:txBody>
          <a:bodyPr/>
          <a:lstStyle/>
          <a:p>
            <a:r>
              <a:rPr lang="en-US" dirty="0"/>
              <a:t>Activity – American Dream</a:t>
            </a:r>
          </a:p>
        </p:txBody>
      </p:sp>
      <p:sp>
        <p:nvSpPr>
          <p:cNvPr id="3" name="Content Placeholder 2">
            <a:extLst>
              <a:ext uri="{FF2B5EF4-FFF2-40B4-BE49-F238E27FC236}">
                <a16:creationId xmlns:a16="http://schemas.microsoft.com/office/drawing/2014/main" id="{AA45C609-6AE0-A3B6-2092-D8170456C6A9}"/>
              </a:ext>
            </a:extLst>
          </p:cNvPr>
          <p:cNvSpPr>
            <a:spLocks noGrp="1"/>
          </p:cNvSpPr>
          <p:nvPr>
            <p:ph idx="1"/>
          </p:nvPr>
        </p:nvSpPr>
        <p:spPr/>
        <p:txBody>
          <a:bodyPr>
            <a:normAutofit/>
          </a:bodyPr>
          <a:lstStyle/>
          <a:p>
            <a:r>
              <a:rPr lang="en-US" sz="2800" dirty="0"/>
              <a:t>What is your American Dream?</a:t>
            </a:r>
          </a:p>
          <a:p>
            <a:r>
              <a:rPr lang="en-US" sz="2800" dirty="0"/>
              <a:t>What prevents you from achieving your goal?</a:t>
            </a:r>
          </a:p>
        </p:txBody>
      </p:sp>
      <p:sp>
        <p:nvSpPr>
          <p:cNvPr id="4" name="Slide Number Placeholder 3">
            <a:extLst>
              <a:ext uri="{FF2B5EF4-FFF2-40B4-BE49-F238E27FC236}">
                <a16:creationId xmlns:a16="http://schemas.microsoft.com/office/drawing/2014/main" id="{3DA54995-F69E-5981-C56B-94C324E63508}"/>
              </a:ext>
            </a:extLst>
          </p:cNvPr>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1043714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CCDD6-984E-A04B-907C-ED393DB15621}"/>
              </a:ext>
            </a:extLst>
          </p:cNvPr>
          <p:cNvSpPr>
            <a:spLocks noGrp="1"/>
          </p:cNvSpPr>
          <p:nvPr>
            <p:ph type="title"/>
          </p:nvPr>
        </p:nvSpPr>
        <p:spPr/>
        <p:txBody>
          <a:bodyPr/>
          <a:lstStyle/>
          <a:p>
            <a:r>
              <a:rPr lang="en-US" dirty="0"/>
              <a:t>Homework and Wrap Up</a:t>
            </a:r>
          </a:p>
        </p:txBody>
      </p:sp>
      <p:pic>
        <p:nvPicPr>
          <p:cNvPr id="5" name="Picture 4" descr="A notepad with a penci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8784" y="2771776"/>
            <a:ext cx="2207967" cy="2207967"/>
          </a:xfrm>
          <a:prstGeom prst="rect">
            <a:avLst/>
          </a:prstGeom>
        </p:spPr>
      </p:pic>
      <p:sp>
        <p:nvSpPr>
          <p:cNvPr id="3" name="Content Placeholder 2">
            <a:extLst>
              <a:ext uri="{FF2B5EF4-FFF2-40B4-BE49-F238E27FC236}">
                <a16:creationId xmlns:a16="http://schemas.microsoft.com/office/drawing/2014/main" id="{6ACE59A8-7BC4-B0D7-1D44-901CCBC6CF4C}"/>
              </a:ext>
            </a:extLst>
          </p:cNvPr>
          <p:cNvSpPr>
            <a:spLocks noGrp="1"/>
          </p:cNvSpPr>
          <p:nvPr>
            <p:ph idx="1"/>
          </p:nvPr>
        </p:nvSpPr>
        <p:spPr>
          <a:xfrm>
            <a:off x="3007332" y="5153533"/>
            <a:ext cx="3129336" cy="646331"/>
          </a:xfrm>
        </p:spPr>
        <p:txBody>
          <a:bodyPr/>
          <a:lstStyle/>
          <a:p>
            <a:pPr marL="0" lvl="0" indent="0" defTabSz="914400">
              <a:lnSpc>
                <a:spcPct val="100000"/>
              </a:lnSpc>
              <a:spcBef>
                <a:spcPts val="0"/>
              </a:spcBef>
              <a:spcAft>
                <a:spcPts val="0"/>
              </a:spcAft>
              <a:buClrTx/>
              <a:buSzTx/>
              <a:buNone/>
            </a:pPr>
            <a:r>
              <a:rPr lang="en-US" sz="1800" dirty="0">
                <a:solidFill>
                  <a:schemeClr val="accent1">
                    <a:lumMod val="60000"/>
                    <a:lumOff val="40000"/>
                  </a:schemeClr>
                </a:solidFill>
                <a:latin typeface="Franklin Gothic Book" panose="020B0503020102020204"/>
                <a:ea typeface="+mn-ea"/>
                <a:cs typeface="+mn-cs"/>
                <a:hlinkClick r:id="rId3" tooltip="https://en.wikipedia.org/wiki/File:Notepad_icon.svg">
                  <a:extLst>
                    <a:ext uri="{A12FA001-AC4F-418D-AE19-62706E023703}">
                      <ahyp:hlinkClr xmlns:ahyp="http://schemas.microsoft.com/office/drawing/2018/hyperlinkcolor" val="tx"/>
                    </a:ext>
                  </a:extLst>
                </a:hlinkClick>
              </a:rPr>
              <a:t>This Photo</a:t>
            </a:r>
            <a:r>
              <a:rPr lang="en-US" sz="1800" dirty="0">
                <a:solidFill>
                  <a:srgbClr val="000000"/>
                </a:solidFill>
                <a:latin typeface="Franklin Gothic Book" panose="020B0503020102020204"/>
                <a:ea typeface="+mn-ea"/>
                <a:cs typeface="+mn-cs"/>
              </a:rPr>
              <a:t> by Unknown Author is licensed under </a:t>
            </a:r>
            <a:r>
              <a:rPr lang="en-US" sz="1800" dirty="0">
                <a:solidFill>
                  <a:schemeClr val="accent1">
                    <a:lumMod val="60000"/>
                    <a:lumOff val="40000"/>
                  </a:schemeClr>
                </a:solidFill>
                <a:latin typeface="Franklin Gothic Book" panose="020B0503020102020204"/>
                <a:ea typeface="+mn-ea"/>
                <a:cs typeface="+mn-cs"/>
                <a:hlinkClick r:id="rId4" tooltip="https://creativecommons.org/licenses/by-sa/3.0/">
                  <a:extLst>
                    <a:ext uri="{A12FA001-AC4F-418D-AE19-62706E023703}">
                      <ahyp:hlinkClr xmlns:ahyp="http://schemas.microsoft.com/office/drawing/2018/hyperlinkcolor" val="tx"/>
                    </a:ext>
                  </a:extLst>
                </a:hlinkClick>
              </a:rPr>
              <a:t>CC BY-SA</a:t>
            </a:r>
            <a:endParaRPr lang="en-US" sz="1800" dirty="0">
              <a:solidFill>
                <a:schemeClr val="accent1">
                  <a:lumMod val="60000"/>
                  <a:lumOff val="40000"/>
                </a:schemeClr>
              </a:solidFill>
              <a:latin typeface="Franklin Gothic Book" panose="020B0503020102020204"/>
              <a:ea typeface="+mn-ea"/>
              <a:cs typeface="+mn-cs"/>
            </a:endParaRPr>
          </a:p>
        </p:txBody>
      </p:sp>
      <p:sp>
        <p:nvSpPr>
          <p:cNvPr id="4" name="Slide Number Placeholder 3">
            <a:extLst>
              <a:ext uri="{FF2B5EF4-FFF2-40B4-BE49-F238E27FC236}">
                <a16:creationId xmlns:a16="http://schemas.microsoft.com/office/drawing/2014/main" id="{880020D6-1D07-D04E-BCF7-CCEC7789B1DB}"/>
              </a:ext>
              <a:ext uri="{C183D7F6-B498-43B3-948B-1728B52AA6E4}">
                <adec:decorative xmlns:adec="http://schemas.microsoft.com/office/drawing/2017/decorative" val="1"/>
              </a:ext>
            </a:extLst>
          </p:cNvPr>
          <p:cNvSpPr>
            <a:spLocks noGrp="1"/>
          </p:cNvSpPr>
          <p:nvPr>
            <p:ph type="sldNum" sz="quarter" idx="4"/>
          </p:nvPr>
        </p:nvSpPr>
        <p:spPr/>
        <p:txBody>
          <a:bodyPr/>
          <a:lstStyle/>
          <a:p>
            <a:fld id="{4FACB3E1-20E2-D24F-8BE6-CB5F27E61535}" type="slidenum">
              <a:rPr lang="en-US" smtClean="0"/>
              <a:pPr/>
              <a:t>26</a:t>
            </a:fld>
            <a:endParaRPr lang="en-US" dirty="0"/>
          </a:p>
        </p:txBody>
      </p:sp>
    </p:spTree>
    <p:extLst>
      <p:ext uri="{BB962C8B-B14F-4D97-AF65-F5344CB8AC3E}">
        <p14:creationId xmlns:p14="http://schemas.microsoft.com/office/powerpoint/2010/main" val="581150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699627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922973" y="2127596"/>
            <a:ext cx="7258050" cy="3358803"/>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t>
            </a:r>
          </a:p>
          <a:p>
            <a:pPr marL="400050" indent="-400050" algn="ctr">
              <a:lnSpc>
                <a:spcPct val="100000"/>
              </a:lnSpc>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7" name="Rectangle 6"/>
          <p:cNvSpPr/>
          <p:nvPr/>
        </p:nvSpPr>
        <p:spPr>
          <a:xfrm>
            <a:off x="8459100" y="6463540"/>
            <a:ext cx="517939" cy="276999"/>
          </a:xfrm>
          <a:prstGeom prst="rect">
            <a:avLst/>
          </a:prstGeom>
        </p:spPr>
        <p:txBody>
          <a:bodyPr wrap="square">
            <a:spAutoFit/>
          </a:bodyPr>
          <a:lstStyle/>
          <a:p>
            <a:fld id="{4FACB3E1-20E2-D24F-8BE6-CB5F27E61535}" type="slidenum">
              <a:rPr lang="en-US" sz="1200" b="1">
                <a:solidFill>
                  <a:schemeClr val="bg1"/>
                </a:solidFill>
                <a:latin typeface="Arial" charset="0"/>
                <a:ea typeface="Arial" charset="0"/>
                <a:cs typeface="Arial" charset="0"/>
              </a:rPr>
              <a:pPr/>
              <a:t>28</a:t>
            </a:fld>
            <a:endParaRPr lang="en-US" sz="1200" b="1"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1959209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5775" y="948317"/>
            <a:ext cx="9001125" cy="640080"/>
          </a:xfrm>
        </p:spPr>
        <p:txBody>
          <a:bodyPr>
            <a:noAutofit/>
          </a:bodyPr>
          <a:lstStyle/>
          <a:p>
            <a:pPr algn="ctr"/>
            <a:r>
              <a:rPr lang="en-US" dirty="0"/>
              <a:t>Financial Wellness for People with Disabilities</a:t>
            </a:r>
          </a:p>
        </p:txBody>
      </p:sp>
      <p:pic>
        <p:nvPicPr>
          <p:cNvPr id="5" name="Content Placeholder 6" descr="In partnership with the Illinois Council on Developmental Disability - Illinois CDD Logo"/>
          <p:cNvPicPr>
            <a:picLocks noGrp="1" noChangeAspect="1"/>
          </p:cNvPicPr>
          <p:nvPr>
            <p:ph idx="1"/>
          </p:nvPr>
        </p:nvPicPr>
        <p:blipFill>
          <a:blip r:embed="rId2"/>
          <a:stretch>
            <a:fillRect/>
          </a:stretch>
        </p:blipFill>
        <p:spPr>
          <a:xfrm>
            <a:off x="1131521" y="2628900"/>
            <a:ext cx="6849635" cy="2700337"/>
          </a:xfrm>
          <a:prstGeom prst="rect">
            <a:avLst/>
          </a:prstGeom>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29</a:t>
            </a:fld>
            <a:endParaRPr lang="en-US" dirty="0"/>
          </a:p>
        </p:txBody>
      </p:sp>
    </p:spTree>
    <p:extLst>
      <p:ext uri="{BB962C8B-B14F-4D97-AF65-F5344CB8AC3E}">
        <p14:creationId xmlns:p14="http://schemas.microsoft.com/office/powerpoint/2010/main" val="148806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National Disability Institute (NDI)</a:t>
            </a:r>
          </a:p>
        </p:txBody>
      </p:sp>
      <p:sp>
        <p:nvSpPr>
          <p:cNvPr id="9218" name="Content Placeholder 2"/>
          <p:cNvSpPr>
            <a:spLocks noGrp="1"/>
          </p:cNvSpPr>
          <p:nvPr>
            <p:ph idx="1"/>
          </p:nvPr>
        </p:nvSpPr>
        <p:spPr>
          <a:xfrm>
            <a:off x="281940" y="1840283"/>
            <a:ext cx="8540115" cy="3196259"/>
          </a:xfrm>
        </p:spPr>
        <p:txBody>
          <a:bodyPr>
            <a:noAutofit/>
          </a:bodyPr>
          <a:lstStyle/>
          <a:p>
            <a:pPr marL="0" indent="0">
              <a:buNone/>
            </a:pPr>
            <a:r>
              <a:rPr lang="en-US" dirty="0"/>
              <a:t>This training series was created by National Disability Institute (NDI) with support from Illinois Council on Developmental Disabilities. </a:t>
            </a:r>
          </a:p>
          <a:p>
            <a:pPr marL="0" indent="0">
              <a:buNone/>
            </a:pPr>
            <a:r>
              <a:rPr lang="en-US" dirty="0"/>
              <a:t>I have attended a training series by National Disability Institute on Financial Wellness and am not a representative of National Disability Institute. </a:t>
            </a:r>
          </a:p>
          <a:p>
            <a:pPr marL="0" indent="0">
              <a:buNone/>
            </a:pPr>
            <a:r>
              <a:rPr lang="en-US" dirty="0"/>
              <a:t>To learn more about National Disability Institute, go to:</a:t>
            </a:r>
          </a:p>
          <a:p>
            <a:pPr marL="0" indent="0" algn="ctr">
              <a:buNone/>
            </a:pPr>
            <a:r>
              <a:rPr lang="en-US" dirty="0">
                <a:hlinkClick r:id="rId4"/>
              </a:rPr>
              <a:t>NationalDisabilityInstitute.org</a:t>
            </a:r>
            <a:endParaRPr lang="en-US" dirty="0"/>
          </a:p>
        </p:txBody>
      </p:sp>
      <p:sp>
        <p:nvSpPr>
          <p:cNvPr id="2" name="Slide Number Placeholder 1"/>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209758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Agenda</a:t>
            </a:r>
          </a:p>
        </p:txBody>
      </p:sp>
      <p:sp>
        <p:nvSpPr>
          <p:cNvPr id="9218" name="Content Placeholder 2"/>
          <p:cNvSpPr>
            <a:spLocks noGrp="1"/>
          </p:cNvSpPr>
          <p:nvPr>
            <p:ph idx="1"/>
          </p:nvPr>
        </p:nvSpPr>
        <p:spPr>
          <a:xfrm>
            <a:off x="281940" y="1840283"/>
            <a:ext cx="8540115" cy="4649138"/>
          </a:xfrm>
        </p:spPr>
        <p:txBody>
          <a:bodyPr>
            <a:noAutofit/>
          </a:bodyPr>
          <a:lstStyle/>
          <a:p>
            <a:pPr lvl="1"/>
            <a:r>
              <a:rPr lang="en-US" sz="2400" dirty="0"/>
              <a:t>Introduction activity</a:t>
            </a:r>
          </a:p>
          <a:p>
            <a:pPr lvl="1"/>
            <a:r>
              <a:rPr lang="en-US" sz="2400" dirty="0"/>
              <a:t>Set the framework for Financial Wellness – What is Economic Self-Sufficiency?</a:t>
            </a:r>
          </a:p>
          <a:p>
            <a:pPr lvl="1"/>
            <a:r>
              <a:rPr lang="en-US" sz="2400" dirty="0"/>
              <a:t>Overview of training topics/modules</a:t>
            </a:r>
          </a:p>
          <a:p>
            <a:pPr lvl="1"/>
            <a:r>
              <a:rPr lang="en-US" sz="2400" dirty="0"/>
              <a:t>What do we know about people with disabilities and poverty?</a:t>
            </a:r>
          </a:p>
          <a:p>
            <a:pPr lvl="1"/>
            <a:r>
              <a:rPr lang="en-US" sz="2400" dirty="0"/>
              <a:t>Overview of National Disability Institute’s Five Key Strategies to financial wellness.</a:t>
            </a:r>
          </a:p>
          <a:p>
            <a:pPr lvl="1"/>
            <a:r>
              <a:rPr lang="en-US" sz="2400" dirty="0"/>
              <a:t>American Dream Exercise</a:t>
            </a:r>
          </a:p>
          <a:p>
            <a:pPr lvl="1"/>
            <a:r>
              <a:rPr lang="en-US" sz="2400" dirty="0"/>
              <a:t>Questions and Closing </a:t>
            </a:r>
          </a:p>
        </p:txBody>
      </p:sp>
      <p:sp>
        <p:nvSpPr>
          <p:cNvPr id="2" name="Slide Number Placeholder 1"/>
          <p:cNvSpPr>
            <a:spLocks noGrp="1"/>
          </p:cNvSpPr>
          <p:nvPr>
            <p:ph type="sldNum" sz="quarter" idx="10"/>
          </p:nvPr>
        </p:nvSpPr>
        <p:spPr/>
        <p:txBody>
          <a:bodyPr/>
          <a:lstStyle/>
          <a:p>
            <a:fld id="{4FACB3E1-20E2-D24F-8BE6-CB5F27E61535}" type="slidenum">
              <a:rPr lang="en-US" smtClean="0"/>
              <a:pPr/>
              <a:t>4</a:t>
            </a:fld>
            <a:endParaRPr lang="en-US" dirty="0"/>
          </a:p>
        </p:txBody>
      </p:sp>
    </p:spTree>
    <p:custDataLst>
      <p:tags r:id="rId1"/>
    </p:custDataLst>
    <p:extLst>
      <p:ext uri="{BB962C8B-B14F-4D97-AF65-F5344CB8AC3E}">
        <p14:creationId xmlns:p14="http://schemas.microsoft.com/office/powerpoint/2010/main" val="3400046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Introductions</a:t>
            </a:r>
          </a:p>
        </p:txBody>
      </p:sp>
      <p:sp>
        <p:nvSpPr>
          <p:cNvPr id="9218" name="Content Placeholder 2"/>
          <p:cNvSpPr>
            <a:spLocks noGrp="1"/>
          </p:cNvSpPr>
          <p:nvPr>
            <p:ph idx="1"/>
          </p:nvPr>
        </p:nvSpPr>
        <p:spPr>
          <a:xfrm>
            <a:off x="281940" y="1840283"/>
            <a:ext cx="8540115" cy="3196259"/>
          </a:xfrm>
        </p:spPr>
        <p:txBody>
          <a:bodyPr>
            <a:noAutofit/>
          </a:bodyPr>
          <a:lstStyle/>
          <a:p>
            <a:r>
              <a:rPr lang="en-US" sz="2400" dirty="0"/>
              <a:t>Name</a:t>
            </a:r>
          </a:p>
          <a:p>
            <a:r>
              <a:rPr lang="en-US" sz="2400" dirty="0"/>
              <a:t>Where you work/go to school</a:t>
            </a:r>
          </a:p>
          <a:p>
            <a:r>
              <a:rPr lang="en-US" sz="2400" dirty="0"/>
              <a:t>What you like to do</a:t>
            </a:r>
          </a:p>
        </p:txBody>
      </p:sp>
      <p:sp>
        <p:nvSpPr>
          <p:cNvPr id="2" name="Slide Number Placeholder 1"/>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96215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fontScale="90000"/>
          </a:bodyPr>
          <a:lstStyle/>
          <a:p>
            <a:pPr eaLnBrk="1" hangingPunct="1"/>
            <a:r>
              <a:rPr lang="en-US" sz="2800" dirty="0"/>
              <a:t>It’s the Law!</a:t>
            </a:r>
            <a:br>
              <a:rPr lang="en-US" sz="2800" dirty="0"/>
            </a:br>
            <a:r>
              <a:rPr lang="en-US" sz="2800" dirty="0"/>
              <a:t>The Americans with Disabilities Act (ADA) of 1990</a:t>
            </a:r>
            <a:endParaRPr lang="en-US" dirty="0"/>
          </a:p>
        </p:txBody>
      </p:sp>
      <p:sp>
        <p:nvSpPr>
          <p:cNvPr id="9218" name="Content Placeholder 2"/>
          <p:cNvSpPr>
            <a:spLocks noGrp="1"/>
          </p:cNvSpPr>
          <p:nvPr>
            <p:ph idx="1"/>
          </p:nvPr>
        </p:nvSpPr>
        <p:spPr>
          <a:xfrm>
            <a:off x="281940" y="1570009"/>
            <a:ext cx="8540115" cy="5009468"/>
          </a:xfrm>
        </p:spPr>
        <p:txBody>
          <a:bodyPr>
            <a:noAutofit/>
          </a:bodyPr>
          <a:lstStyle/>
          <a:p>
            <a:r>
              <a:rPr lang="en-US" sz="2400" dirty="0"/>
              <a:t>The Financial Wellness for People with Disabilities training program has been developed by National Disability Institute to promote financial wellness and foster greater economic self-sufficiency for persons with disabilities.</a:t>
            </a:r>
          </a:p>
          <a:p>
            <a:r>
              <a:rPr lang="en-US" sz="2400" dirty="0"/>
              <a:t>The ADA states that our nation’s goals are to “assure equality of opportunity, full participation, independent living, and economic self-sufficiency” for individuals with disabilities. Key to achieving these goals is the ability of people with disabilities to become financially stable — generally only possible through employment, high-quality and affordable health care and ready access to financial information and services. </a:t>
            </a:r>
            <a:br>
              <a:rPr lang="en-US" sz="2400" dirty="0"/>
            </a:br>
            <a:r>
              <a:rPr lang="en-US" sz="2400" dirty="0">
                <a:hlinkClick r:id="rId4"/>
              </a:rPr>
              <a:t>Financial Capability Of Adults With Disabilities</a:t>
            </a:r>
            <a:endParaRPr lang="en-US" sz="2400" dirty="0"/>
          </a:p>
        </p:txBody>
      </p:sp>
      <p:sp>
        <p:nvSpPr>
          <p:cNvPr id="2" name="Slide Number Placeholder 1"/>
          <p:cNvSpPr>
            <a:spLocks noGrp="1"/>
          </p:cNvSpPr>
          <p:nvPr>
            <p:ph type="sldNum" sz="quarter" idx="10"/>
          </p:nvPr>
        </p:nvSpPr>
        <p:spPr/>
        <p:txBody>
          <a:bodyPr/>
          <a:lstStyle/>
          <a:p>
            <a:fld id="{4FACB3E1-20E2-D24F-8BE6-CB5F27E61535}" type="slidenum">
              <a:rPr lang="en-US" smtClean="0"/>
              <a:pPr/>
              <a:t>6</a:t>
            </a:fld>
            <a:endParaRPr lang="en-US" dirty="0"/>
          </a:p>
        </p:txBody>
      </p:sp>
    </p:spTree>
    <p:custDataLst>
      <p:tags r:id="rId1"/>
    </p:custDataLst>
    <p:extLst>
      <p:ext uri="{BB962C8B-B14F-4D97-AF65-F5344CB8AC3E}">
        <p14:creationId xmlns:p14="http://schemas.microsoft.com/office/powerpoint/2010/main" val="223990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Overview of Training</a:t>
            </a:r>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903970" cy="5058187"/>
          </a:xfrm>
        </p:spPr>
        <p:txBody>
          <a:bodyPr>
            <a:normAutofit fontScale="40000" lnSpcReduction="20000"/>
          </a:bodyPr>
          <a:lstStyle/>
          <a:p>
            <a:pPr lvl="1">
              <a:lnSpc>
                <a:spcPct val="120000"/>
              </a:lnSpc>
              <a:spcBef>
                <a:spcPts val="300"/>
              </a:spcBef>
              <a:spcAft>
                <a:spcPts val="300"/>
              </a:spcAft>
              <a:buFont typeface="Arial" panose="020B0604020202020204" pitchFamily="34" charset="0"/>
              <a:buChar char="•"/>
            </a:pPr>
            <a:r>
              <a:rPr lang="en-US" sz="5000" dirty="0"/>
              <a:t>Module 1: Money</a:t>
            </a:r>
          </a:p>
          <a:p>
            <a:pPr lvl="1">
              <a:lnSpc>
                <a:spcPct val="120000"/>
              </a:lnSpc>
              <a:spcBef>
                <a:spcPts val="300"/>
              </a:spcBef>
              <a:spcAft>
                <a:spcPts val="300"/>
              </a:spcAft>
              <a:buFont typeface="Arial" panose="020B0604020202020204" pitchFamily="34" charset="0"/>
              <a:buChar char="•"/>
            </a:pPr>
            <a:r>
              <a:rPr lang="en-US" sz="5000" dirty="0"/>
              <a:t>Module 2: Financial Capability and Access to Financial Services</a:t>
            </a:r>
          </a:p>
          <a:p>
            <a:pPr lvl="1">
              <a:lnSpc>
                <a:spcPct val="120000"/>
              </a:lnSpc>
              <a:spcBef>
                <a:spcPts val="300"/>
              </a:spcBef>
              <a:spcAft>
                <a:spcPts val="300"/>
              </a:spcAft>
              <a:buFont typeface="Arial" panose="020B0604020202020204" pitchFamily="34" charset="0"/>
              <a:buChar char="•"/>
            </a:pPr>
            <a:r>
              <a:rPr lang="en-US" sz="5000" dirty="0"/>
              <a:t>Module 3: Earned Income Tax Credit: Free Tax Preparation Assistance</a:t>
            </a:r>
          </a:p>
          <a:p>
            <a:pPr lvl="1">
              <a:lnSpc>
                <a:spcPct val="120000"/>
              </a:lnSpc>
              <a:spcBef>
                <a:spcPts val="300"/>
              </a:spcBef>
              <a:spcAft>
                <a:spcPts val="300"/>
              </a:spcAft>
              <a:buFont typeface="Arial" panose="020B0604020202020204" pitchFamily="34" charset="0"/>
              <a:buChar char="•"/>
            </a:pPr>
            <a:r>
              <a:rPr lang="en-US" sz="5000" dirty="0"/>
              <a:t>Module 4: Credit Matters</a:t>
            </a:r>
          </a:p>
          <a:p>
            <a:pPr lvl="1">
              <a:lnSpc>
                <a:spcPct val="120000"/>
              </a:lnSpc>
              <a:spcBef>
                <a:spcPts val="300"/>
              </a:spcBef>
              <a:spcAft>
                <a:spcPts val="300"/>
              </a:spcAft>
              <a:buFont typeface="Arial" panose="020B0604020202020204" pitchFamily="34" charset="0"/>
              <a:buChar char="•"/>
            </a:pPr>
            <a:r>
              <a:rPr lang="en-US" sz="5000" dirty="0"/>
              <a:t>Module 5: Housing Choices and Supports</a:t>
            </a:r>
          </a:p>
          <a:p>
            <a:pPr lvl="1">
              <a:lnSpc>
                <a:spcPct val="120000"/>
              </a:lnSpc>
              <a:spcBef>
                <a:spcPts val="300"/>
              </a:spcBef>
              <a:spcAft>
                <a:spcPts val="300"/>
              </a:spcAft>
              <a:buFont typeface="Arial" panose="020B0604020202020204" pitchFamily="34" charset="0"/>
              <a:buChar char="•"/>
            </a:pPr>
            <a:r>
              <a:rPr lang="en-US" sz="5000" dirty="0"/>
              <a:t>Module 6: Social Security Work Supports</a:t>
            </a:r>
          </a:p>
          <a:p>
            <a:pPr lvl="1">
              <a:lnSpc>
                <a:spcPct val="120000"/>
              </a:lnSpc>
              <a:spcBef>
                <a:spcPts val="300"/>
              </a:spcBef>
              <a:spcAft>
                <a:spcPts val="300"/>
              </a:spcAft>
              <a:buFont typeface="Arial" panose="020B0604020202020204" pitchFamily="34" charset="0"/>
              <a:buChar char="•"/>
            </a:pPr>
            <a:r>
              <a:rPr lang="en-US" sz="5000" dirty="0"/>
              <a:t>Module 7: Self-Employment and Public Benefit Work Supports</a:t>
            </a:r>
          </a:p>
          <a:p>
            <a:pPr lvl="1">
              <a:lnSpc>
                <a:spcPct val="120000"/>
              </a:lnSpc>
              <a:spcBef>
                <a:spcPts val="300"/>
              </a:spcBef>
              <a:spcAft>
                <a:spcPts val="300"/>
              </a:spcAft>
              <a:buFont typeface="Arial" panose="020B0604020202020204" pitchFamily="34" charset="0"/>
              <a:buChar char="•"/>
            </a:pPr>
            <a:r>
              <a:rPr lang="en-US" sz="5000" dirty="0"/>
              <a:t>Module 8: Protecting Your Identity</a:t>
            </a:r>
          </a:p>
          <a:p>
            <a:pPr lvl="1">
              <a:lnSpc>
                <a:spcPct val="120000"/>
              </a:lnSpc>
              <a:spcBef>
                <a:spcPts val="300"/>
              </a:spcBef>
              <a:spcAft>
                <a:spcPts val="300"/>
              </a:spcAft>
              <a:buFont typeface="Arial" panose="020B0604020202020204" pitchFamily="34" charset="0"/>
              <a:buChar char="•"/>
            </a:pPr>
            <a:r>
              <a:rPr lang="en-US" sz="5000" dirty="0"/>
              <a:t>Module 9: Getting ABLE Ready</a:t>
            </a:r>
          </a:p>
          <a:p>
            <a:pPr lvl="1">
              <a:lnSpc>
                <a:spcPct val="120000"/>
              </a:lnSpc>
              <a:spcBef>
                <a:spcPts val="300"/>
              </a:spcBef>
              <a:spcAft>
                <a:spcPts val="1200"/>
              </a:spcAft>
              <a:buFont typeface="Arial" panose="020B0604020202020204" pitchFamily="34" charset="0"/>
              <a:buChar char="•"/>
            </a:pPr>
            <a:r>
              <a:rPr lang="en-US" sz="5000" dirty="0"/>
              <a:t>Module 10: Guardianship Rights: Who is responsible for What?</a:t>
            </a:r>
          </a:p>
          <a:p>
            <a:pPr>
              <a:lnSpc>
                <a:spcPct val="120000"/>
              </a:lnSpc>
              <a:spcBef>
                <a:spcPts val="300"/>
              </a:spcBef>
              <a:spcAft>
                <a:spcPts val="300"/>
              </a:spcAft>
            </a:pPr>
            <a:r>
              <a:rPr lang="en-US" sz="5000" dirty="0"/>
              <a:t>This training was developed using the </a:t>
            </a:r>
            <a:r>
              <a:rPr lang="en-US" sz="5000" b="1" dirty="0"/>
              <a:t>Self-Determination – </a:t>
            </a:r>
            <a:br>
              <a:rPr lang="en-US" sz="5000" b="1" dirty="0"/>
            </a:br>
            <a:r>
              <a:rPr lang="en-US" sz="5000" b="1" dirty="0"/>
              <a:t>Building Blocks</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83386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D985-2F0B-9D21-C524-944135A56996}"/>
              </a:ext>
            </a:extLst>
          </p:cNvPr>
          <p:cNvSpPr>
            <a:spLocks noGrp="1"/>
          </p:cNvSpPr>
          <p:nvPr>
            <p:ph type="title"/>
          </p:nvPr>
        </p:nvSpPr>
        <p:spPr/>
        <p:txBody>
          <a:bodyPr/>
          <a:lstStyle/>
          <a:p>
            <a:r>
              <a:rPr lang="en-US" dirty="0"/>
              <a:t>Self-Determination – Building Blocks</a:t>
            </a:r>
          </a:p>
        </p:txBody>
      </p:sp>
      <p:sp>
        <p:nvSpPr>
          <p:cNvPr id="3" name="Content Placeholder 2">
            <a:extLst>
              <a:ext uri="{FF2B5EF4-FFF2-40B4-BE49-F238E27FC236}">
                <a16:creationId xmlns:a16="http://schemas.microsoft.com/office/drawing/2014/main" id="{A29C148F-D620-CD9D-01C3-2CB81F21E0CD}"/>
              </a:ext>
            </a:extLst>
          </p:cNvPr>
          <p:cNvSpPr>
            <a:spLocks noGrp="1"/>
          </p:cNvSpPr>
          <p:nvPr>
            <p:ph idx="1"/>
          </p:nvPr>
        </p:nvSpPr>
        <p:spPr/>
        <p:txBody>
          <a:bodyPr>
            <a:normAutofit lnSpcReduction="10000"/>
          </a:bodyPr>
          <a:lstStyle/>
          <a:p>
            <a:r>
              <a:rPr lang="en-US" dirty="0"/>
              <a:t>A person has the FREEDOM to dream, to make his or her own decisions and to plan his or her own life.</a:t>
            </a:r>
          </a:p>
          <a:p>
            <a:r>
              <a:rPr lang="en-US" dirty="0"/>
              <a:t>A person has the AUTHORITY to control how money is spent for his or her supports.</a:t>
            </a:r>
          </a:p>
          <a:p>
            <a:r>
              <a:rPr lang="en-US" dirty="0"/>
              <a:t>A person has the SUPPORT needed from friends, family and other people the person chooses. </a:t>
            </a:r>
          </a:p>
          <a:p>
            <a:r>
              <a:rPr lang="en-US" dirty="0"/>
              <a:t>A person takes RESPONSIBILITY to do what he or she says he or she will do.</a:t>
            </a:r>
          </a:p>
          <a:p>
            <a:r>
              <a:rPr lang="en-US" dirty="0"/>
              <a:t>CONFIRMATION – The recognition that individuals themselves drive the design of their long-term services and supports.</a:t>
            </a:r>
          </a:p>
          <a:p>
            <a:pPr marL="0" indent="0">
              <a:buNone/>
            </a:pPr>
            <a:r>
              <a:rPr lang="en-US" dirty="0"/>
              <a:t>It is important that we keep these building blocks in mind, as they will help provide additional direction as we work toward becoming financially fit. They will help in making informed decisions about saving money and building assets for a better economic future, a better quality of life and more independence. </a:t>
            </a:r>
          </a:p>
        </p:txBody>
      </p:sp>
      <p:sp>
        <p:nvSpPr>
          <p:cNvPr id="4" name="Slide Number Placeholder 3">
            <a:extLst>
              <a:ext uri="{FF2B5EF4-FFF2-40B4-BE49-F238E27FC236}">
                <a16:creationId xmlns:a16="http://schemas.microsoft.com/office/drawing/2014/main" id="{7512DB80-458D-7D59-2B2C-0947280C104A}"/>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89378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D57F-8406-6488-68D1-E9AB77BF9052}"/>
              </a:ext>
            </a:extLst>
          </p:cNvPr>
          <p:cNvSpPr>
            <a:spLocks noGrp="1"/>
          </p:cNvSpPr>
          <p:nvPr>
            <p:ph type="title"/>
          </p:nvPr>
        </p:nvSpPr>
        <p:spPr>
          <a:xfrm>
            <a:off x="260031" y="2244034"/>
            <a:ext cx="8623935" cy="640080"/>
          </a:xfrm>
        </p:spPr>
        <p:txBody>
          <a:bodyPr>
            <a:normAutofit fontScale="90000"/>
          </a:bodyPr>
          <a:lstStyle/>
          <a:p>
            <a:pPr algn="ctr" rtl="0" eaLnBrk="1" latinLnBrk="0" hangingPunct="1"/>
            <a:r>
              <a:rPr lang="en-US" sz="4800" b="1" kern="1200" baseline="0" dirty="0">
                <a:solidFill>
                  <a:srgbClr val="20BDDB"/>
                </a:solidFill>
                <a:effectLst/>
                <a:latin typeface="Tahoma" panose="020B0604030504040204" pitchFamily="34" charset="0"/>
                <a:ea typeface="Tahoma" panose="020B0604030504040204" pitchFamily="34" charset="0"/>
                <a:cs typeface="Tahoma" panose="020B0604030504040204" pitchFamily="34" charset="0"/>
              </a:rPr>
              <a:t>Financial Wellness</a:t>
            </a:r>
            <a:endParaRPr lang="en-US" dirty="0">
              <a:effectLst/>
            </a:endParaRPr>
          </a:p>
        </p:txBody>
      </p:sp>
      <p:sp>
        <p:nvSpPr>
          <p:cNvPr id="3" name="Content Placeholder 2">
            <a:extLst>
              <a:ext uri="{FF2B5EF4-FFF2-40B4-BE49-F238E27FC236}">
                <a16:creationId xmlns:a16="http://schemas.microsoft.com/office/drawing/2014/main" id="{E9E15D35-3C51-4EF4-6317-441DE118F626}"/>
              </a:ext>
            </a:extLst>
          </p:cNvPr>
          <p:cNvSpPr>
            <a:spLocks noGrp="1"/>
          </p:cNvSpPr>
          <p:nvPr>
            <p:ph idx="1"/>
          </p:nvPr>
        </p:nvSpPr>
        <p:spPr>
          <a:xfrm>
            <a:off x="260032" y="3013104"/>
            <a:ext cx="8623935" cy="1304896"/>
          </a:xfrm>
        </p:spPr>
        <p:txBody>
          <a:bodyPr>
            <a:normAutofit/>
          </a:bodyPr>
          <a:lstStyle/>
          <a:p>
            <a:pPr marL="0" indent="0" algn="ctr">
              <a:buNone/>
            </a:pPr>
            <a:r>
              <a:rPr lang="en-US" sz="3600" b="1" dirty="0">
                <a:latin typeface="Tahoma" panose="020B0604030504040204" pitchFamily="34" charset="0"/>
                <a:ea typeface="Tahoma" panose="020B0604030504040204" pitchFamily="34" charset="0"/>
                <a:cs typeface="Tahoma" panose="020B0604030504040204" pitchFamily="34" charset="0"/>
              </a:rPr>
              <a:t>What is it?</a:t>
            </a:r>
          </a:p>
          <a:p>
            <a:pPr marL="0" indent="0" algn="ctr">
              <a:buNone/>
            </a:pPr>
            <a:r>
              <a:rPr lang="en-US" sz="3600" b="1" dirty="0">
                <a:latin typeface="Tahoma" panose="020B0604030504040204" pitchFamily="34" charset="0"/>
                <a:ea typeface="Tahoma" panose="020B0604030504040204" pitchFamily="34" charset="0"/>
                <a:cs typeface="Tahoma" panose="020B0604030504040204" pitchFamily="34" charset="0"/>
              </a:rPr>
              <a:t>Why is it important?</a:t>
            </a:r>
            <a:endParaRPr lang="en-US" sz="3600" b="1" dirty="0"/>
          </a:p>
        </p:txBody>
      </p:sp>
      <p:sp>
        <p:nvSpPr>
          <p:cNvPr id="4" name="Slide Number Placeholder 3">
            <a:extLst>
              <a:ext uri="{FF2B5EF4-FFF2-40B4-BE49-F238E27FC236}">
                <a16:creationId xmlns:a16="http://schemas.microsoft.com/office/drawing/2014/main" id="{50D3D5DC-939D-A424-A3D9-538EAEB79D4A}"/>
              </a:ex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31036185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60A1FC-2A6B-47D9-8565-33163D7414D6}">
  <ds:schemaRefs>
    <ds:schemaRef ds:uri="http://schemas.microsoft.com/office/2006/metadata/properties"/>
    <ds:schemaRef ds:uri="http://schemas.microsoft.com/office/infopath/2007/PartnerControls"/>
    <ds:schemaRef ds:uri="http://purl.org/dc/dcmitype/"/>
    <ds:schemaRef ds:uri="http://schemas.microsoft.com/office/2006/documentManagement/types"/>
    <ds:schemaRef ds:uri="http://purl.org/dc/terms/"/>
    <ds:schemaRef ds:uri="08d52da6-00fe-4aa5-8048-3fb7bf867981"/>
    <ds:schemaRef ds:uri="http://schemas.openxmlformats.org/package/2006/metadata/core-properties"/>
    <ds:schemaRef ds:uri="cfedde83-a939-42c9-aa4b-af366a3070be"/>
    <ds:schemaRef ds:uri="http://www.w3.org/XML/1998/namespace"/>
    <ds:schemaRef ds:uri="http://purl.org/dc/elements/1.1/"/>
  </ds:schemaRefs>
</ds:datastoreItem>
</file>

<file path=customXml/itemProps2.xml><?xml version="1.0" encoding="utf-8"?>
<ds:datastoreItem xmlns:ds="http://schemas.openxmlformats.org/officeDocument/2006/customXml" ds:itemID="{71F24BC8-CF59-4240-BE46-94D3C064F0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9E7E49-A777-483D-9DD0-FC8E88AF49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7603</TotalTime>
  <Words>1804</Words>
  <Application>Microsoft Office PowerPoint</Application>
  <PresentationFormat>On-screen Show (4:3)</PresentationFormat>
  <Paragraphs>184</Paragraphs>
  <Slides>29</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ＭＳ Ｐゴシック</vt:lpstr>
      <vt:lpstr>Aial</vt: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Introduction</vt:lpstr>
      <vt:lpstr>Welcome &amp; Housekeeping</vt:lpstr>
      <vt:lpstr>National Disability Institute (NDI)</vt:lpstr>
      <vt:lpstr>Agenda</vt:lpstr>
      <vt:lpstr>Introductions</vt:lpstr>
      <vt:lpstr>It’s the Law! The Americans with Disabilities Act (ADA) of 1990</vt:lpstr>
      <vt:lpstr>Overview of Training</vt:lpstr>
      <vt:lpstr>Self-Determination – Building Blocks</vt:lpstr>
      <vt:lpstr>Financial Wellness</vt:lpstr>
      <vt:lpstr>Disability and Poverty</vt:lpstr>
      <vt:lpstr>Disability and Poverty Continued</vt:lpstr>
      <vt:lpstr>Illinois Disability Statistics</vt:lpstr>
      <vt:lpstr>Asset Poverty Varies Significantly</vt:lpstr>
      <vt:lpstr>Activity</vt:lpstr>
      <vt:lpstr>Financial Education vs. Financial Capability vs. Financial Wellness</vt:lpstr>
      <vt:lpstr>Why is Financial Wellness Important?</vt:lpstr>
      <vt:lpstr>So, What’s the Barrier?</vt:lpstr>
      <vt:lpstr>Create New Expectations</vt:lpstr>
      <vt:lpstr>Five Key Strategies for Building Financial Wellness</vt:lpstr>
      <vt:lpstr>Benefits Planning &amp; Work Supports</vt:lpstr>
      <vt:lpstr>Employment</vt:lpstr>
      <vt:lpstr>Free Tax Preparation Services</vt:lpstr>
      <vt:lpstr>Financial Education/Financial Coaching</vt:lpstr>
      <vt:lpstr>Asset Development</vt:lpstr>
      <vt:lpstr>Activity – American Dream</vt:lpstr>
      <vt:lpstr>Homework and Wrap Up</vt:lpstr>
      <vt:lpstr>Questions</vt:lpstr>
      <vt:lpstr>Evaluation and Closing</vt:lpstr>
      <vt:lpstr>Financial Wellness for People with Disabilities</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Module</dc:title>
  <dc:creator>team@ndi-inc.org</dc:creator>
  <cp:keywords>Financial Wellness</cp:keywords>
  <cp:lastModifiedBy>Al Milioto</cp:lastModifiedBy>
  <cp:revision>84</cp:revision>
  <dcterms:created xsi:type="dcterms:W3CDTF">2019-01-10T23:31:07Z</dcterms:created>
  <dcterms:modified xsi:type="dcterms:W3CDTF">2025-01-06T19:21:55Z</dcterms:modified>
  <cp:category>People with Disabilities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