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8"/>
  </p:notesMasterIdLst>
  <p:sldIdLst>
    <p:sldId id="256" r:id="rId5"/>
    <p:sldId id="341" r:id="rId6"/>
    <p:sldId id="260" r:id="rId7"/>
    <p:sldId id="259" r:id="rId8"/>
    <p:sldId id="342" r:id="rId9"/>
    <p:sldId id="261" r:id="rId10"/>
    <p:sldId id="263" r:id="rId11"/>
    <p:sldId id="264" r:id="rId12"/>
    <p:sldId id="265" r:id="rId13"/>
    <p:sldId id="279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DDB"/>
    <a:srgbClr val="575759"/>
    <a:srgbClr val="274448"/>
    <a:srgbClr val="3EA9C0"/>
    <a:srgbClr val="1B4989"/>
    <a:srgbClr val="006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19DD63-2EB1-445B-9B2F-2C1517DCDD88}" v="11" dt="2025-01-06T19:26:48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67" autoAdjust="0"/>
    <p:restoredTop sz="86467" autoAdjust="0"/>
  </p:normalViewPr>
  <p:slideViewPr>
    <p:cSldViewPr snapToGrid="0" snapToObjects="1">
      <p:cViewPr varScale="1">
        <p:scale>
          <a:sx n="96" d="100"/>
          <a:sy n="96" d="100"/>
        </p:scale>
        <p:origin x="36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 Milioto" userId="617140de-21b0-47c6-b708-67f94e1bef6d" providerId="ADAL" clId="{6919DD63-2EB1-445B-9B2F-2C1517DCDD88}"/>
    <pc:docChg chg="modSld modMainMaster">
      <pc:chgData name="Al Milioto" userId="617140de-21b0-47c6-b708-67f94e1bef6d" providerId="ADAL" clId="{6919DD63-2EB1-445B-9B2F-2C1517DCDD88}" dt="2025-01-06T19:26:48.079" v="16" actId="20577"/>
      <pc:docMkLst>
        <pc:docMk/>
      </pc:docMkLst>
      <pc:sldChg chg="delSp modSp">
        <pc:chgData name="Al Milioto" userId="617140de-21b0-47c6-b708-67f94e1bef6d" providerId="ADAL" clId="{6919DD63-2EB1-445B-9B2F-2C1517DCDD88}" dt="2025-01-06T19:26:48.079" v="16" actId="20577"/>
        <pc:sldMkLst>
          <pc:docMk/>
          <pc:sldMk cId="493312659" sldId="256"/>
        </pc:sldMkLst>
        <pc:spChg chg="mod">
          <ac:chgData name="Al Milioto" userId="617140de-21b0-47c6-b708-67f94e1bef6d" providerId="ADAL" clId="{6919DD63-2EB1-445B-9B2F-2C1517DCDD88}" dt="2025-01-06T19:26:48.079" v="16" actId="20577"/>
          <ac:spMkLst>
            <pc:docMk/>
            <pc:sldMk cId="493312659" sldId="256"/>
            <ac:spMk id="2" creationId="{00000000-0000-0000-0000-000000000000}"/>
          </ac:spMkLst>
        </pc:spChg>
        <pc:spChg chg="del mod">
          <ac:chgData name="Al Milioto" userId="617140de-21b0-47c6-b708-67f94e1bef6d" providerId="ADAL" clId="{6919DD63-2EB1-445B-9B2F-2C1517DCDD88}" dt="2025-01-06T19:26:44.866" v="15" actId="21"/>
          <ac:spMkLst>
            <pc:docMk/>
            <pc:sldMk cId="493312659" sldId="256"/>
            <ac:spMk id="6" creationId="{197B7B82-CC6D-4438-C2F0-B743B10640C9}"/>
          </ac:spMkLst>
        </pc:spChg>
      </pc:sldChg>
      <pc:sldChg chg="modSp">
        <pc:chgData name="Al Milioto" userId="617140de-21b0-47c6-b708-67f94e1bef6d" providerId="ADAL" clId="{6919DD63-2EB1-445B-9B2F-2C1517DCDD88}" dt="2025-01-06T19:24:35.305" v="0" actId="14100"/>
        <pc:sldMkLst>
          <pc:docMk/>
          <pc:sldMk cId="431555303" sldId="260"/>
        </pc:sldMkLst>
        <pc:spChg chg="mod">
          <ac:chgData name="Al Milioto" userId="617140de-21b0-47c6-b708-67f94e1bef6d" providerId="ADAL" clId="{6919DD63-2EB1-445B-9B2F-2C1517DCDD88}" dt="2025-01-06T19:24:35.305" v="0" actId="14100"/>
          <ac:spMkLst>
            <pc:docMk/>
            <pc:sldMk cId="431555303" sldId="260"/>
            <ac:spMk id="3" creationId="{0058320C-5B74-4C43-A6DC-DECB3C31FF88}"/>
          </ac:spMkLst>
        </pc:spChg>
      </pc:sldChg>
      <pc:sldMasterChg chg="modSldLayout">
        <pc:chgData name="Al Milioto" userId="617140de-21b0-47c6-b708-67f94e1bef6d" providerId="ADAL" clId="{6919DD63-2EB1-445B-9B2F-2C1517DCDD88}" dt="2025-01-06T19:25:28.496" v="6" actId="962"/>
        <pc:sldMasterMkLst>
          <pc:docMk/>
          <pc:sldMasterMk cId="1018128377" sldId="2147483648"/>
        </pc:sldMasterMkLst>
        <pc:sldLayoutChg chg="modSp mod">
          <pc:chgData name="Al Milioto" userId="617140de-21b0-47c6-b708-67f94e1bef6d" providerId="ADAL" clId="{6919DD63-2EB1-445B-9B2F-2C1517DCDD88}" dt="2025-01-06T19:25:28.496" v="6" actId="962"/>
          <pc:sldLayoutMkLst>
            <pc:docMk/>
            <pc:sldMasterMk cId="1018128377" sldId="2147483648"/>
            <pc:sldLayoutMk cId="217993459" sldId="2147483652"/>
          </pc:sldLayoutMkLst>
          <pc:spChg chg="mod">
            <ac:chgData name="Al Milioto" userId="617140de-21b0-47c6-b708-67f94e1bef6d" providerId="ADAL" clId="{6919DD63-2EB1-445B-9B2F-2C1517DCDD88}" dt="2025-01-06T19:25:14.817" v="1" actId="962"/>
            <ac:spMkLst>
              <pc:docMk/>
              <pc:sldMasterMk cId="1018128377" sldId="2147483648"/>
              <pc:sldLayoutMk cId="217993459" sldId="2147483652"/>
              <ac:spMk id="14" creationId="{00000000-0000-0000-0000-000000000000}"/>
            </ac:spMkLst>
          </pc:spChg>
          <pc:spChg chg="mod">
            <ac:chgData name="Al Milioto" userId="617140de-21b0-47c6-b708-67f94e1bef6d" providerId="ADAL" clId="{6919DD63-2EB1-445B-9B2F-2C1517DCDD88}" dt="2025-01-06T19:25:22.001" v="3" actId="962"/>
            <ac:spMkLst>
              <pc:docMk/>
              <pc:sldMasterMk cId="1018128377" sldId="2147483648"/>
              <pc:sldLayoutMk cId="217993459" sldId="2147483652"/>
              <ac:spMk id="17" creationId="{00000000-0000-0000-0000-000000000000}"/>
            </ac:spMkLst>
          </pc:spChg>
          <pc:spChg chg="mod">
            <ac:chgData name="Al Milioto" userId="617140de-21b0-47c6-b708-67f94e1bef6d" providerId="ADAL" clId="{6919DD63-2EB1-445B-9B2F-2C1517DCDD88}" dt="2025-01-06T19:25:19.248" v="2" actId="962"/>
            <ac:spMkLst>
              <pc:docMk/>
              <pc:sldMasterMk cId="1018128377" sldId="2147483648"/>
              <pc:sldLayoutMk cId="217993459" sldId="2147483652"/>
              <ac:spMk id="20" creationId="{00000000-0000-0000-0000-000000000000}"/>
            </ac:spMkLst>
          </pc:spChg>
          <pc:spChg chg="mod">
            <ac:chgData name="Al Milioto" userId="617140de-21b0-47c6-b708-67f94e1bef6d" providerId="ADAL" clId="{6919DD63-2EB1-445B-9B2F-2C1517DCDD88}" dt="2025-01-06T19:25:26.736" v="5" actId="962"/>
            <ac:spMkLst>
              <pc:docMk/>
              <pc:sldMasterMk cId="1018128377" sldId="2147483648"/>
              <pc:sldLayoutMk cId="217993459" sldId="2147483652"/>
              <ac:spMk id="21" creationId="{00000000-0000-0000-0000-000000000000}"/>
            </ac:spMkLst>
          </pc:spChg>
          <pc:picChg chg="mod">
            <ac:chgData name="Al Milioto" userId="617140de-21b0-47c6-b708-67f94e1bef6d" providerId="ADAL" clId="{6919DD63-2EB1-445B-9B2F-2C1517DCDD88}" dt="2025-01-06T19:25:28.496" v="6" actId="962"/>
            <ac:picMkLst>
              <pc:docMk/>
              <pc:sldMasterMk cId="1018128377" sldId="2147483648"/>
              <pc:sldLayoutMk cId="217993459" sldId="2147483652"/>
              <ac:picMk id="19" creationId="{00000000-0000-0000-0000-000000000000}"/>
            </ac:picMkLst>
          </pc:picChg>
          <pc:picChg chg="mod">
            <ac:chgData name="Al Milioto" userId="617140de-21b0-47c6-b708-67f94e1bef6d" providerId="ADAL" clId="{6919DD63-2EB1-445B-9B2F-2C1517DCDD88}" dt="2025-01-06T19:25:24.850" v="4" actId="962"/>
            <ac:picMkLst>
              <pc:docMk/>
              <pc:sldMasterMk cId="1018128377" sldId="2147483648"/>
              <pc:sldLayoutMk cId="217993459" sldId="2147483652"/>
              <ac:picMk id="22" creationId="{00000000-0000-0000-0000-000000000000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2151D-F9E7-EC4E-948B-C286334C11BA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414FB-CF86-D943-8F0A-913E7D5F2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4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8414FB-CF86-D943-8F0A-913E7D5F2E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74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68" b="49854"/>
          <a:stretch/>
        </p:blipFill>
        <p:spPr>
          <a:xfrm>
            <a:off x="0" y="-1632891"/>
            <a:ext cx="9144000" cy="52706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876" y="1718763"/>
            <a:ext cx="7785100" cy="924339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subtitle</a:t>
            </a:r>
          </a:p>
        </p:txBody>
      </p:sp>
      <p:sp>
        <p:nvSpPr>
          <p:cNvPr id="14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147145" y="931451"/>
            <a:ext cx="8839200" cy="9243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rPr>
              <a:t>Financial Wellness for People with Disabilities</a:t>
            </a:r>
          </a:p>
        </p:txBody>
      </p:sp>
      <p:sp>
        <p:nvSpPr>
          <p:cNvPr id="15" name="Rectangl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38940"/>
            <a:ext cx="9144000" cy="397564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 Box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337485" y="4107836"/>
            <a:ext cx="2652395" cy="44767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baseline="0" dirty="0">
                <a:solidFill>
                  <a:srgbClr val="575759"/>
                </a:solidFill>
                <a:effectLst/>
                <a:latin typeface="Tahoma" charset="0"/>
                <a:ea typeface="Tahoma" charset="0"/>
                <a:cs typeface="Tahoma" charset="0"/>
              </a:rPr>
              <a:t>Developed by:</a:t>
            </a:r>
            <a:endParaRPr lang="en-US" sz="2000" baseline="0" dirty="0">
              <a:solidFill>
                <a:srgbClr val="575759"/>
              </a:solidFill>
              <a:effectLst/>
              <a:latin typeface="Tahoma" charset="0"/>
              <a:ea typeface="Tahoma" charset="0"/>
              <a:cs typeface="Tahoma" charset="0"/>
            </a:endParaRPr>
          </a:p>
          <a:p>
            <a:pPr marL="0" marR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7F7F7F"/>
                </a:solidFill>
                <a:effectLst/>
                <a:latin typeface="Arial Rounded MT Bold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solidFill>
                <a:srgbClr val="404040"/>
              </a:solidFill>
              <a:effectLst/>
              <a:ea typeface="Times New Roman" charset="0"/>
              <a:cs typeface="Times New Roman" charset="0"/>
            </a:endParaRPr>
          </a:p>
        </p:txBody>
      </p:sp>
      <p:pic>
        <p:nvPicPr>
          <p:cNvPr id="19" name="Picture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530" y="5120491"/>
            <a:ext cx="1653803" cy="98556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914400" y="4494986"/>
            <a:ext cx="365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 Disability Institute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Washington, DC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NationaldDisabilityInstitute.org</a:t>
            </a:r>
          </a:p>
        </p:txBody>
      </p:sp>
      <p:sp>
        <p:nvSpPr>
          <p:cNvPr id="21" name="TextBox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4981104" y="4141043"/>
            <a:ext cx="2958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This training program </a:t>
            </a:r>
          </a:p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is supported by:</a:t>
            </a:r>
          </a:p>
        </p:txBody>
      </p:sp>
      <p:pic>
        <p:nvPicPr>
          <p:cNvPr id="22" name="Picture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260" y="5592570"/>
            <a:ext cx="1809448" cy="4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9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31" y="791154"/>
            <a:ext cx="8623935" cy="640080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4850294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>
                <a:latin typeface="Tahoma" charset="0"/>
                <a:ea typeface="Tahoma" charset="0"/>
                <a:cs typeface="Tahoma" charset="0"/>
              </a:defRPr>
            </a:lvl1pPr>
            <a:lvl2pPr>
              <a:buClr>
                <a:srgbClr val="20BDDB"/>
              </a:buCl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9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29" y="810489"/>
            <a:ext cx="8635613" cy="650564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4153067" cy="4800600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 baseline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defRPr>
            </a:lvl1pPr>
            <a:lvl2pP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722575" y="1590261"/>
            <a:ext cx="4153067" cy="4800600"/>
          </a:xfrm>
        </p:spPr>
        <p:txBody>
          <a:bodyPr/>
          <a:lstStyle>
            <a:lvl1pPr>
              <a:defRPr>
                <a:latin typeface="Tahoma" charset="0"/>
                <a:ea typeface="Tahoma" charset="0"/>
                <a:cs typeface="Tahoma" charset="0"/>
              </a:defRPr>
            </a:lvl1pPr>
            <a:lvl2pPr>
              <a:defRPr sz="1800">
                <a:latin typeface="Tahoma" charset="0"/>
                <a:ea typeface="Tahoma" charset="0"/>
                <a:cs typeface="Tahoma" charset="0"/>
              </a:defRPr>
            </a:lvl2pPr>
            <a:lvl3pPr>
              <a:defRPr sz="1800">
                <a:latin typeface="Tahoma" charset="0"/>
                <a:ea typeface="Tahoma" charset="0"/>
                <a:cs typeface="Tahoma" charset="0"/>
              </a:defRPr>
            </a:lvl3pPr>
            <a:lvl4pPr>
              <a:defRPr sz="1800">
                <a:latin typeface="Tahoma" charset="0"/>
                <a:ea typeface="Tahoma" charset="0"/>
                <a:cs typeface="Tahoma" charset="0"/>
              </a:defRPr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48261" y="6480313"/>
            <a:ext cx="427381" cy="287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5AC5E9-28C9-498F-BCCA-E3048E5B5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7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b="1" dirty="0">
                <a:solidFill>
                  <a:srgbClr val="1B4989"/>
                </a:solidFill>
              </a:rPr>
              <a:t>This is my section title.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This is my section subtitle.</a:t>
            </a:r>
          </a:p>
        </p:txBody>
      </p:sp>
    </p:spTree>
    <p:extLst>
      <p:ext uri="{BB962C8B-B14F-4D97-AF65-F5344CB8AC3E}">
        <p14:creationId xmlns:p14="http://schemas.microsoft.com/office/powerpoint/2010/main" val="93182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660" y="782456"/>
            <a:ext cx="8676861" cy="688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my page title.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60" y="1610138"/>
            <a:ext cx="8676861" cy="476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212627"/>
          </a:xfrm>
          <a:prstGeom prst="rect">
            <a:avLst/>
          </a:prstGeom>
          <a:solidFill>
            <a:srgbClr val="20BDD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ectangl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65894"/>
            <a:ext cx="9144000" cy="443416"/>
          </a:xfrm>
          <a:prstGeom prst="rect">
            <a:avLst/>
          </a:prstGeom>
          <a:solidFill>
            <a:srgbClr val="5757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457982" y="6489421"/>
            <a:ext cx="686017" cy="266142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983" y="53267"/>
            <a:ext cx="686017" cy="613259"/>
          </a:xfrm>
          <a:prstGeom prst="rect">
            <a:avLst/>
          </a:prstGeom>
          <a:effectLst/>
        </p:spPr>
      </p:pic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7981" y="6489421"/>
            <a:ext cx="437539" cy="266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  <p:sldLayoutId id="2147483653" r:id="rId4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b="1" kern="1200" baseline="0">
          <a:solidFill>
            <a:srgbClr val="20BDDB"/>
          </a:solidFill>
          <a:latin typeface="Tahoma" charset="0"/>
          <a:ea typeface="Tahoma" charset="0"/>
          <a:cs typeface="Tahoma" charset="0"/>
        </a:defRPr>
      </a:lvl1pPr>
    </p:titleStyle>
    <p:bodyStyle>
      <a:lvl1pPr marL="260741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74448"/>
        </a:buClr>
        <a:buSzPct val="145000"/>
        <a:buFont typeface="Arial" panose="020B0604020202020204" pitchFamily="34" charset="0"/>
        <a:buChar char="•"/>
        <a:defRPr sz="20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1pPr>
      <a:lvl2pPr marL="603632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Courier New" charset="0"/>
        <a:buChar char="o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575759"/>
        </a:buClr>
        <a:buSzPct val="80000"/>
        <a:buFont typeface="Wingdings" panose="05000000000000000000" pitchFamily="2" charset="2"/>
        <a:buChar char="§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Arial" charset="0"/>
        <a:buChar char="•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Font typeface="Arial"/>
        <a:buChar char="•"/>
        <a:defRPr sz="1350" kern="1200">
          <a:solidFill>
            <a:schemeClr val="tx1"/>
          </a:solidFill>
          <a:latin typeface="Warnock Pro" charset="0"/>
          <a:ea typeface="Warnock Pro" charset="0"/>
          <a:cs typeface="Warnock Pro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hyperlink" Target="https://en.wikipedia.org/wiki/File:Notepad_icon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NiqsGR1268?feature=oembed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450" y="1846084"/>
            <a:ext cx="7785100" cy="92433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Module 1: Money</a:t>
            </a:r>
            <a:br>
              <a:rPr lang="en-US" sz="4000"/>
            </a:br>
            <a:r>
              <a:rPr lang="en-US" sz="2700">
                <a:solidFill>
                  <a:schemeClr val="bg1"/>
                </a:solidFill>
                <a:latin typeface="Tahoma"/>
                <a:ea typeface="Tahoma"/>
                <a:cs typeface="Tahoma"/>
              </a:rPr>
              <a:t>2025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93312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E606E-F5B8-EF4A-88CF-BAA699001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vs. Wants (Slide 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90E9D-9A60-B848-8C5B-30D0C94A1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1" y="1532238"/>
            <a:ext cx="8655490" cy="4888440"/>
          </a:xfrm>
        </p:spPr>
        <p:txBody>
          <a:bodyPr/>
          <a:lstStyle/>
          <a:p>
            <a:r>
              <a:rPr lang="en-US" dirty="0"/>
              <a:t>Needs</a:t>
            </a:r>
          </a:p>
          <a:p>
            <a:pPr lvl="1"/>
            <a:r>
              <a:rPr lang="en-US" sz="2000" dirty="0"/>
              <a:t>Things we have to pay for every month like food, transportation, rent, electricity, phone and more.</a:t>
            </a:r>
          </a:p>
          <a:p>
            <a:r>
              <a:rPr lang="en-US" dirty="0"/>
              <a:t>Wants</a:t>
            </a:r>
          </a:p>
          <a:p>
            <a:pPr lvl="1"/>
            <a:r>
              <a:rPr lang="en-US" sz="2000" dirty="0"/>
              <a:t>Things we pay for that we enjoy and let us have fun like video games, movies, music and more.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0DC97-FF47-D34C-9B1D-3BEB9D2774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063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D6063-D759-B54D-9F11-F9AD432D4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vs. Wants (Slide 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8B649-B490-3D4E-A81F-D16ABEB4D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967" y="2733977"/>
            <a:ext cx="7358062" cy="148633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/>
              <a:t>Sometimes we don’t have all the money we would like to pay for everything we want.</a:t>
            </a:r>
          </a:p>
          <a:p>
            <a:pPr marL="0" indent="0" algn="ctr">
              <a:buNone/>
            </a:pPr>
            <a:r>
              <a:rPr lang="en-US" dirty="0"/>
              <a:t>This is where we must determine what our </a:t>
            </a:r>
            <a:r>
              <a:rPr lang="en-US" b="1" dirty="0"/>
              <a:t>needs</a:t>
            </a:r>
            <a:r>
              <a:rPr lang="en-US" dirty="0"/>
              <a:t> and </a:t>
            </a:r>
            <a:r>
              <a:rPr lang="en-US" b="1" dirty="0"/>
              <a:t>wants</a:t>
            </a:r>
            <a:r>
              <a:rPr lang="en-US" dirty="0"/>
              <a:t> truly are.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18E71B-CEE9-6B49-976A-71860DA8CE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26427" y="6383914"/>
            <a:ext cx="437539" cy="266142"/>
          </a:xfrm>
        </p:spPr>
        <p:txBody>
          <a:bodyPr/>
          <a:lstStyle/>
          <a:p>
            <a:endParaRPr lang="en-US" dirty="0"/>
          </a:p>
          <a:p>
            <a:fld id="{4FACB3E1-20E2-D24F-8BE6-CB5F27E6153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30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63" y="2727823"/>
            <a:ext cx="6536841" cy="1021556"/>
          </a:xfrm>
        </p:spPr>
        <p:txBody>
          <a:bodyPr>
            <a:normAutofit/>
          </a:bodyPr>
          <a:lstStyle/>
          <a:p>
            <a:r>
              <a:rPr lang="en-US" sz="3000" dirty="0"/>
              <a:t>How Are Some Different Ways We Get Money?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318E71B-CEE9-6B49-976A-71860DA8CE50}"/>
              </a:ext>
            </a:extLst>
          </p:cNvPr>
          <p:cNvSpPr txBox="1">
            <a:spLocks/>
          </p:cNvSpPr>
          <p:nvPr/>
        </p:nvSpPr>
        <p:spPr>
          <a:xfrm>
            <a:off x="8508781" y="6482079"/>
            <a:ext cx="503139" cy="21252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5970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B3637-9B7B-584D-A87F-1FA886530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Money = Income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06F9C-0756-EE49-8452-B0595DFD6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Earn money through a job</a:t>
            </a:r>
          </a:p>
          <a:p>
            <a:r>
              <a:rPr lang="en-US" dirty="0"/>
              <a:t>Supplemental Security Income = SSI</a:t>
            </a:r>
          </a:p>
          <a:p>
            <a:r>
              <a:rPr lang="en-US" dirty="0"/>
              <a:t>Social Security Disability Insurance = SSDI</a:t>
            </a:r>
          </a:p>
          <a:p>
            <a:r>
              <a:rPr lang="en-US" dirty="0"/>
              <a:t>Gifts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488184-F4C9-F84F-875E-E6D47DA9B8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31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26FC4-BE4A-2244-A2E4-1BF37B812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You Earn More Money?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D3CC8-A2A6-8A4E-80C7-9682FAC61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to school for higher learning</a:t>
            </a:r>
          </a:p>
          <a:p>
            <a:r>
              <a:rPr lang="en-US" dirty="0"/>
              <a:t>Gain experience in different areas at your current job</a:t>
            </a:r>
          </a:p>
          <a:p>
            <a:r>
              <a:rPr lang="en-US" dirty="0"/>
              <a:t>Develop additional skills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dirty="0"/>
              <a:t>Each of these may lead to a promotion at your current job or lead you to an even better job with higher earnings.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335A2-4E71-C14C-A00F-87A3E65D39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565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C9F35-B682-1A41-90A9-BAC591E80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23381-8357-9543-B79A-3D87FF7C5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of these do you think are assets?</a:t>
            </a:r>
          </a:p>
          <a:p>
            <a:pPr lvl="1"/>
            <a:r>
              <a:rPr lang="en-US" sz="2000" dirty="0"/>
              <a:t>House</a:t>
            </a:r>
          </a:p>
          <a:p>
            <a:pPr lvl="1"/>
            <a:r>
              <a:rPr lang="en-US" sz="2000" dirty="0"/>
              <a:t>Money</a:t>
            </a:r>
          </a:p>
          <a:p>
            <a:pPr lvl="1"/>
            <a:r>
              <a:rPr lang="en-US" sz="2000" dirty="0"/>
              <a:t>Education</a:t>
            </a:r>
          </a:p>
          <a:p>
            <a:pPr lvl="1"/>
            <a:r>
              <a:rPr lang="en-US" sz="2000" dirty="0"/>
              <a:t>Car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0335A2-4E71-C14C-A00F-87A3E65D39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457981" y="6489421"/>
            <a:ext cx="437539" cy="266142"/>
          </a:xfrm>
        </p:spPr>
        <p:txBody>
          <a:bodyPr/>
          <a:lstStyle/>
          <a:p>
            <a:fld id="{4FACB3E1-20E2-D24F-8BE6-CB5F27E6153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04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C2B16-416B-B34C-816E-7E1E6BE7E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Assets?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FCDD8-2A0A-0841-9246-42524CC10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Assets are the items we own that have value.</a:t>
            </a:r>
          </a:p>
          <a:p>
            <a:pPr lvl="1"/>
            <a:r>
              <a:rPr lang="en-US" sz="2000" dirty="0"/>
              <a:t>Money you have in the bank</a:t>
            </a:r>
          </a:p>
          <a:p>
            <a:pPr lvl="1"/>
            <a:r>
              <a:rPr lang="en-US" sz="2000" dirty="0"/>
              <a:t>Cash on hand</a:t>
            </a:r>
          </a:p>
          <a:p>
            <a:pPr lvl="1"/>
            <a:r>
              <a:rPr lang="en-US" sz="2000" dirty="0"/>
              <a:t>Shares, retirement accounts, other investments</a:t>
            </a:r>
          </a:p>
          <a:p>
            <a:pPr lvl="1"/>
            <a:r>
              <a:rPr lang="en-US" sz="2000" dirty="0"/>
              <a:t>Property you own</a:t>
            </a:r>
          </a:p>
          <a:p>
            <a:pPr lvl="1"/>
            <a:r>
              <a:rPr lang="en-US" sz="2000" dirty="0"/>
              <a:t>A home or business</a:t>
            </a:r>
          </a:p>
          <a:p>
            <a:pPr lvl="1"/>
            <a:r>
              <a:rPr lang="en-US" sz="2000" dirty="0"/>
              <a:t>Car or other type of vehicle</a:t>
            </a:r>
          </a:p>
          <a:p>
            <a:pPr lvl="1"/>
            <a:r>
              <a:rPr lang="en-US" sz="2000" dirty="0"/>
              <a:t>Furniture and appliances</a:t>
            </a:r>
          </a:p>
          <a:p>
            <a:pPr lvl="1"/>
            <a:r>
              <a:rPr lang="en-US" sz="2000" dirty="0"/>
              <a:t>Education and work experience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02867-70E7-5548-9E69-B73C210B28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06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2B5D3-5665-3449-AC82-771F07F07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05740" indent="-205740">
              <a:defRPr/>
            </a:pPr>
            <a:r>
              <a:rPr lang="en-US" dirty="0"/>
              <a:t>Importance of Asset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983B5-4487-BC4F-8014-1EB115049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the development of assets important to persons with disabilities?</a:t>
            </a:r>
          </a:p>
          <a:p>
            <a:pPr lvl="1">
              <a:defRPr/>
            </a:pPr>
            <a:r>
              <a:rPr lang="en-US" sz="2000" dirty="0"/>
              <a:t>Assets provide greater financial security and independence.</a:t>
            </a:r>
          </a:p>
          <a:p>
            <a:pPr lvl="1">
              <a:defRPr/>
            </a:pPr>
            <a:r>
              <a:rPr lang="en-US" sz="2000" dirty="0"/>
              <a:t>Assets improve our community participation and our quality of life.</a:t>
            </a:r>
          </a:p>
          <a:p>
            <a:pPr lvl="1">
              <a:defRPr/>
            </a:pPr>
            <a:r>
              <a:rPr lang="en-US" sz="2000" dirty="0"/>
              <a:t>Overall, assets help us to build our financial wellness.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8EFEA0-6077-A245-96BE-4C83286F4C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508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854CC-CD0A-5A4E-8A99-9A6088F26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715CD-CAF0-B849-9294-AA345C863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1" y="1588084"/>
            <a:ext cx="8623935" cy="4850294"/>
          </a:xfrm>
        </p:spPr>
        <p:txBody>
          <a:bodyPr/>
          <a:lstStyle/>
          <a:p>
            <a:pPr>
              <a:defRPr/>
            </a:pPr>
            <a:r>
              <a:rPr lang="en-US" dirty="0"/>
              <a:t>Who influences how we think about and manage our money?</a:t>
            </a:r>
          </a:p>
          <a:p>
            <a:pPr>
              <a:defRPr/>
            </a:pPr>
            <a:r>
              <a:rPr lang="en-US" dirty="0"/>
              <a:t>Why do we need money?</a:t>
            </a:r>
          </a:p>
        </p:txBody>
      </p:sp>
      <p:sp>
        <p:nvSpPr>
          <p:cNvPr id="4" name="Rectangle 3"/>
          <p:cNvSpPr/>
          <p:nvPr/>
        </p:nvSpPr>
        <p:spPr>
          <a:xfrm>
            <a:off x="8581040" y="6456728"/>
            <a:ext cx="4939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1219774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2EDA1-19DA-924B-9BD9-28F86AB65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#3: My American Dream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AB42B-4658-874F-B926-504EB5131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Define YOUR American Dream.</a:t>
            </a:r>
          </a:p>
          <a:p>
            <a:pPr>
              <a:defRPr/>
            </a:pPr>
            <a:r>
              <a:rPr lang="en-US" dirty="0"/>
              <a:t>What pictures and words describe your dream?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119EBFA-4502-DC92-DAC1-DC841C41116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87511" y="2988546"/>
            <a:ext cx="2643809" cy="2868343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b="1" dirty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rPr>
              <a:t>Vision for My American Dream</a:t>
            </a:r>
          </a:p>
        </p:txBody>
      </p:sp>
      <p:pic>
        <p:nvPicPr>
          <p:cNvPr id="4" name="Picture 3" descr="Person pointing to a blank white board with a lightbulb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802" y="2752452"/>
            <a:ext cx="4724400" cy="313248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546657" y="6458141"/>
            <a:ext cx="6346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86870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CEC0-0C82-654C-AE1B-3EDDBADB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&amp; 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D37B-68FA-2E4F-88DF-776A77D9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Did everyone sign in?</a:t>
            </a:r>
          </a:p>
          <a:p>
            <a:r>
              <a:rPr lang="en-US" dirty="0"/>
              <a:t>PRE-Test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FC3C-6A82-0F4F-95B4-5EE86D0C2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33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59FBC-F77D-7B43-8E92-99E4A2C38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Activity #3: My American Dream </a:t>
            </a:r>
            <a:r>
              <a:rPr lang="en-US" sz="1800" dirty="0"/>
              <a:t>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51680-7638-F94B-BA06-B15381E5F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How much would it cost to make your dream a reality?</a:t>
            </a:r>
          </a:p>
          <a:p>
            <a:pPr>
              <a:defRPr/>
            </a:pPr>
            <a:r>
              <a:rPr lang="en-US" dirty="0"/>
              <a:t>How much would you have to save each week for a certain amount of time to make this dream a reality?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8028C-948B-3D4A-9607-130B3A8E93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220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CCDD6-984E-A04B-907C-ED393DB15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074BB-C72E-F546-AE08-96CCB71E7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29" y="1535181"/>
            <a:ext cx="8623935" cy="4850294"/>
          </a:xfrm>
        </p:spPr>
        <p:txBody>
          <a:bodyPr>
            <a:normAutofit/>
          </a:bodyPr>
          <a:lstStyle/>
          <a:p>
            <a:r>
              <a:rPr lang="en-US" dirty="0"/>
              <a:t>My Budget Worksheet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A1B381-AB69-A24C-80C3-F859B2A6AF5C}"/>
              </a:ext>
            </a:extLst>
          </p:cNvPr>
          <p:cNvSpPr txBox="1"/>
          <p:nvPr/>
        </p:nvSpPr>
        <p:spPr>
          <a:xfrm>
            <a:off x="2941565" y="5353962"/>
            <a:ext cx="3220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 tooltip="https://en.wikipedia.org/wiki/File:Notepad_icon.svg"/>
              </a:rPr>
              <a:t>This Photo</a:t>
            </a:r>
            <a:r>
              <a:rPr lang="en-US" dirty="0"/>
              <a:t> by Unknown Author is licensed under </a:t>
            </a:r>
            <a:r>
              <a:rPr lang="en-US" dirty="0">
                <a:hlinkClick r:id="rId3" tooltip="https://creativecommons.org/licenses/by-sa/3.0/"/>
              </a:rPr>
              <a:t>CC BY-SA</a:t>
            </a:r>
            <a:endParaRPr lang="en-US" dirty="0"/>
          </a:p>
        </p:txBody>
      </p:sp>
      <p:pic>
        <p:nvPicPr>
          <p:cNvPr id="5" name="Picture 4" descr="A notepad with pencil.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784" y="2771776"/>
            <a:ext cx="2207967" cy="220796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0020D6-1D07-D04E-BCF7-CCEC7789B1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1502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6" name="Picture 5" descr="Question mar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248" y="2531577"/>
            <a:ext cx="2857500" cy="2857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171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F66EA-D410-1F4F-BCFF-8DF69E366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and Closing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9CADA-B9A7-1943-9231-B43AE2769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973" y="2127596"/>
            <a:ext cx="7258050" cy="3358803"/>
          </a:xfrm>
        </p:spPr>
        <p:txBody>
          <a:bodyPr/>
          <a:lstStyle/>
          <a:p>
            <a:pPr marL="400050" indent="-400050" algn="ctr">
              <a:lnSpc>
                <a:spcPct val="100000"/>
              </a:lnSpc>
              <a:buNone/>
            </a:pPr>
            <a:r>
              <a:rPr lang="en-US" b="1" dirty="0"/>
              <a:t>Don’t Forget!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Complete and turn in your evaluation and post-test.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Congratulations on completing your first steps towards improving YOUR financial wellness.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Thank YOU!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9100" y="6463540"/>
            <a:ext cx="5179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4FACB3E1-20E2-D24F-8BE6-CB5F27E61535}" type="slidenum">
              <a:rPr lang="en-US" sz="1200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/>
              <a:t>23</a:t>
            </a:fld>
            <a:endParaRPr lang="en-US" sz="12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209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3A7B8-7F9B-3C4B-AE41-A36438002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Myth vs.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8320C-5B74-4C43-A6DC-DECB3C31F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1858616"/>
          </a:xfrm>
        </p:spPr>
        <p:txBody>
          <a:bodyPr/>
          <a:lstStyle/>
          <a:p>
            <a:r>
              <a:rPr lang="en-US" b="1" dirty="0"/>
              <a:t>Myth: </a:t>
            </a:r>
            <a:r>
              <a:rPr lang="en-US" dirty="0"/>
              <a:t>I don’t need to know about money. My staff and family take care of everything.</a:t>
            </a:r>
          </a:p>
          <a:p>
            <a:r>
              <a:rPr lang="en-US" b="1" dirty="0"/>
              <a:t>Reality: </a:t>
            </a:r>
            <a:r>
              <a:rPr lang="en-US" dirty="0"/>
              <a:t>Everyone needs money to have a good quality of life. Understanding money and managing the money you have will help you achieve your individual financial goals.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DD721-FD55-4446-8572-3F78A73D7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55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what money is and what we use it for.</a:t>
            </a:r>
          </a:p>
          <a:p>
            <a:r>
              <a:rPr lang="en-US" dirty="0"/>
              <a:t>Explain how money is earned.</a:t>
            </a:r>
          </a:p>
          <a:p>
            <a:r>
              <a:rPr lang="en-US" dirty="0"/>
              <a:t>Define assets.</a:t>
            </a:r>
          </a:p>
          <a:p>
            <a:r>
              <a:rPr lang="en-US" dirty="0"/>
              <a:t>Discuss why money is needed.</a:t>
            </a:r>
          </a:p>
          <a:p>
            <a:r>
              <a:rPr lang="en-US" dirty="0"/>
              <a:t>Learn what it means to budget money.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9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E0FFB-8226-6979-50BD-6A7AE878B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32" y="791154"/>
            <a:ext cx="8217950" cy="64008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ahoma"/>
                <a:ea typeface="Tahoma"/>
                <a:cs typeface="Tahoma"/>
              </a:rPr>
              <a:t>Financial Wellness is Empowering People Across Illinois </a:t>
            </a:r>
            <a:endParaRPr lang="en-US" dirty="0"/>
          </a:p>
        </p:txBody>
      </p:sp>
      <p:pic>
        <p:nvPicPr>
          <p:cNvPr id="5" name="Online Media 4" title="Faces of Financial Wellness – Empowering People Across Illinois">
            <a:hlinkClick r:id="" action="ppaction://media"/>
            <a:extLst>
              <a:ext uri="{FF2B5EF4-FFF2-40B4-BE49-F238E27FC236}">
                <a16:creationId xmlns:a16="http://schemas.microsoft.com/office/drawing/2014/main" id="{B72A6BD3-0727-54F6-60B2-8F4452F4600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8763" y="1570038"/>
            <a:ext cx="8585200" cy="485140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CD2C2-9498-4C0B-E491-CBFAD13CB1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088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AA3BC-E425-274D-8B39-EA3DCC413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Money and What Do We Use It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E112F-D610-C14C-B17E-B9E486418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Money is something (such as coins or bills) we use as a way to pay for stuff and services and to pay people for their work.</a:t>
            </a:r>
          </a:p>
        </p:txBody>
      </p:sp>
      <p:pic>
        <p:nvPicPr>
          <p:cNvPr id="6" name="Picture 5" descr="Bills and coins lying on a 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38" y="2758161"/>
            <a:ext cx="4398010" cy="292667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4FC6FA-92B9-874E-A6DF-FFF05CEC1B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766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55DD0-C851-9940-A9F7-394027E9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86E9B-7CEB-5E46-A4B8-A3F4C73BB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we need money for in everyday life?</a:t>
            </a:r>
          </a:p>
          <a:p>
            <a:r>
              <a:rPr lang="en-US" dirty="0"/>
              <a:t>What are our expenses?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dirty="0"/>
              <a:t>Keep in mind! Expenses are items we spend money on to have or use.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84C3C-A15C-0E4C-9864-B3406ABF42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380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2FFB2-2C06-4342-868D-8B8A963D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F1A77-6962-F745-8811-0A5D8E3E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31" y="1431234"/>
            <a:ext cx="8623935" cy="5110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What Do </a:t>
            </a:r>
            <a:r>
              <a:rPr lang="en-US" u="sng" dirty="0"/>
              <a:t>YOU</a:t>
            </a:r>
            <a:r>
              <a:rPr lang="en-US" dirty="0"/>
              <a:t> Spend Money On?</a:t>
            </a:r>
            <a:endParaRPr lang="en-US" sz="4000" dirty="0"/>
          </a:p>
        </p:txBody>
      </p:sp>
      <p:pic>
        <p:nvPicPr>
          <p:cNvPr id="5" name="Picture 4" descr="Sample of a spending diary titled My Spending Diary asking &quot;What did I spend money on today?&quot; and listing the days of week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754" y="2039730"/>
            <a:ext cx="4408487" cy="4715833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093045-F2E1-0D44-8DC1-F04DDD6D2FB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2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E606E-F5B8-EF4A-88CF-BAA699001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Needs vs. Wants (Slide 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90E9D-9A60-B848-8C5B-30D0C94A1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281" y="1532238"/>
            <a:ext cx="8896865" cy="4888440"/>
          </a:xfrm>
        </p:spPr>
        <p:txBody>
          <a:bodyPr/>
          <a:lstStyle/>
          <a:p>
            <a:r>
              <a:rPr lang="en-US" dirty="0"/>
              <a:t>Let’s look at what you just said you spend money on.</a:t>
            </a:r>
          </a:p>
          <a:p>
            <a:r>
              <a:rPr lang="en-US" dirty="0"/>
              <a:t>Would you identify those as needs or wants?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A0DC97-FF47-D34C-9B1D-3BEB9D2774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249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NDI Template">
  <a:themeElements>
    <a:clrScheme name="NDI">
      <a:dk1>
        <a:srgbClr val="000000"/>
      </a:dk1>
      <a:lt1>
        <a:srgbClr val="FFFFFF"/>
      </a:lt1>
      <a:dk2>
        <a:srgbClr val="1A4988"/>
      </a:dk2>
      <a:lt2>
        <a:srgbClr val="E7E6E6"/>
      </a:lt2>
      <a:accent1>
        <a:srgbClr val="1A4988"/>
      </a:accent1>
      <a:accent2>
        <a:srgbClr val="000000"/>
      </a:accent2>
      <a:accent3>
        <a:srgbClr val="A5A5A5"/>
      </a:accent3>
      <a:accent4>
        <a:srgbClr val="5E5E5E"/>
      </a:accent4>
      <a:accent5>
        <a:srgbClr val="5B9BD5"/>
      </a:accent5>
      <a:accent6>
        <a:srgbClr val="70AD47"/>
      </a:accent6>
      <a:hlink>
        <a:srgbClr val="0563C1"/>
      </a:hlink>
      <a:folHlink>
        <a:srgbClr val="91919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F1196A0-BB28-4D43-ACB3-A09AC8588732}" vid="{33C8CF3B-63B9-D84F-ADCF-FB3A09D2D9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418BFEAA4BBD46A3F28CED4404A8EA" ma:contentTypeVersion="15" ma:contentTypeDescription="Create a new document." ma:contentTypeScope="" ma:versionID="762b0b11cad92e0507f3f0f341962690">
  <xsd:schema xmlns:xsd="http://www.w3.org/2001/XMLSchema" xmlns:xs="http://www.w3.org/2001/XMLSchema" xmlns:p="http://schemas.microsoft.com/office/2006/metadata/properties" xmlns:ns2="08d52da6-00fe-4aa5-8048-3fb7bf867981" xmlns:ns3="cfedde83-a939-42c9-aa4b-af366a3070be" targetNamespace="http://schemas.microsoft.com/office/2006/metadata/properties" ma:root="true" ma:fieldsID="5aadec58a6fd2d2bdc5002e725b8b7b7" ns2:_="" ns3:_="">
    <xsd:import namespace="08d52da6-00fe-4aa5-8048-3fb7bf867981"/>
    <xsd:import namespace="cfedde83-a939-42c9-aa4b-af366a307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2da6-00fe-4aa5-8048-3fb7bf8679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59ba972-e7e9-4f28-b997-864bd290e7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dde83-a939-42c9-aa4b-af366a3070b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4a752b1-dad8-4a03-b70b-ebaa2d51fdc9}" ma:internalName="TaxCatchAll" ma:showField="CatchAllData" ma:web="cfedde83-a939-42c9-aa4b-af366a307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d52da6-00fe-4aa5-8048-3fb7bf867981">
      <Terms xmlns="http://schemas.microsoft.com/office/infopath/2007/PartnerControls"/>
    </lcf76f155ced4ddcb4097134ff3c332f>
    <TaxCatchAll xmlns="cfedde83-a939-42c9-aa4b-af366a3070be" xsi:nil="true"/>
  </documentManagement>
</p:properties>
</file>

<file path=customXml/itemProps1.xml><?xml version="1.0" encoding="utf-8"?>
<ds:datastoreItem xmlns:ds="http://schemas.openxmlformats.org/officeDocument/2006/customXml" ds:itemID="{555653EE-F43A-4A27-81ED-2106DCD7F9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B76003-B9BD-415E-9154-B7ED0512DE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d52da6-00fe-4aa5-8048-3fb7bf867981"/>
    <ds:schemaRef ds:uri="cfedde83-a939-42c9-aa4b-af366a3070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1FFA85B-A33D-48A0-B16B-11ADD0D4BB0D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cfedde83-a939-42c9-aa4b-af366a3070be"/>
    <ds:schemaRef ds:uri="08d52da6-00fe-4aa5-8048-3fb7bf867981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2019 NDI Template - Wide_CN</Template>
  <TotalTime>343</TotalTime>
  <Words>669</Words>
  <Application>Microsoft Office PowerPoint</Application>
  <PresentationFormat>On-screen Show (4:3)</PresentationFormat>
  <Paragraphs>109</Paragraphs>
  <Slides>23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Arial Rounded MT Bold</vt:lpstr>
      <vt:lpstr>Calibri</vt:lpstr>
      <vt:lpstr>Courier New</vt:lpstr>
      <vt:lpstr>Franklin Gothic Book</vt:lpstr>
      <vt:lpstr>Tahoma</vt:lpstr>
      <vt:lpstr>Times New Roman</vt:lpstr>
      <vt:lpstr>Warnock Pro</vt:lpstr>
      <vt:lpstr>Wingdings</vt:lpstr>
      <vt:lpstr>NDI Template</vt:lpstr>
      <vt:lpstr>Module 1: Money 2025</vt:lpstr>
      <vt:lpstr>Welcome &amp; Housekeeping</vt:lpstr>
      <vt:lpstr>Myth vs. Reality</vt:lpstr>
      <vt:lpstr>Agenda</vt:lpstr>
      <vt:lpstr>Financial Wellness is Empowering People Across Illinois </vt:lpstr>
      <vt:lpstr>What Is Money and What Do We Use It For?</vt:lpstr>
      <vt:lpstr>Activity #1</vt:lpstr>
      <vt:lpstr>Homework Review</vt:lpstr>
      <vt:lpstr>Needs vs. Wants (Slide 1 of 3)</vt:lpstr>
      <vt:lpstr>Needs vs. Wants (Slide 2 of 3)</vt:lpstr>
      <vt:lpstr>Needs vs. Wants (Slide 3 of 3)</vt:lpstr>
      <vt:lpstr>How Are Some Different Ways We Get Money?</vt:lpstr>
      <vt:lpstr>Money = Income</vt:lpstr>
      <vt:lpstr>How Can You Earn More Money?</vt:lpstr>
      <vt:lpstr>Defining Assets</vt:lpstr>
      <vt:lpstr>What Are Assets?</vt:lpstr>
      <vt:lpstr>Importance of Asset Development</vt:lpstr>
      <vt:lpstr>Activity #2</vt:lpstr>
      <vt:lpstr>Activity #3: My American Dream</vt:lpstr>
      <vt:lpstr>Activity #3: My American Dream (Continued)</vt:lpstr>
      <vt:lpstr>Homework Assignment</vt:lpstr>
      <vt:lpstr>Questions</vt:lpstr>
      <vt:lpstr>Evaluation and Closing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1: Money</dc:title>
  <dc:creator>National Disability Institute</dc:creator>
  <cp:keywords>Financial Wellness</cp:keywords>
  <cp:lastModifiedBy>Al Milioto</cp:lastModifiedBy>
  <cp:revision>74</cp:revision>
  <dcterms:created xsi:type="dcterms:W3CDTF">2019-01-10T23:31:07Z</dcterms:created>
  <dcterms:modified xsi:type="dcterms:W3CDTF">2025-01-06T19:26:48Z</dcterms:modified>
  <cp:category>People with Disabilities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EF4796C9-CB68-4213-9308-9CFB41565369</vt:lpwstr>
  </property>
  <property fmtid="{D5CDD505-2E9C-101B-9397-08002B2CF9AE}" pid="3" name="ArticulatePath">
    <vt:lpwstr>2019 Ilinois CDD Template - Standard (002)</vt:lpwstr>
  </property>
  <property fmtid="{D5CDD505-2E9C-101B-9397-08002B2CF9AE}" pid="4" name="ContentTypeId">
    <vt:lpwstr>0x010100EA418BFEAA4BBD46A3F28CED4404A8EA</vt:lpwstr>
  </property>
  <property fmtid="{D5CDD505-2E9C-101B-9397-08002B2CF9AE}" pid="5" name="_Level">
    <vt:i4>1</vt:i4>
  </property>
  <property fmtid="{D5CDD505-2E9C-101B-9397-08002B2CF9AE}" pid="6" name="MediaServiceImageTags">
    <vt:lpwstr/>
  </property>
</Properties>
</file>