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56" r:id="rId5"/>
    <p:sldId id="308" r:id="rId6"/>
    <p:sldId id="287" r:id="rId7"/>
    <p:sldId id="288" r:id="rId8"/>
    <p:sldId id="289" r:id="rId9"/>
    <p:sldId id="290" r:id="rId10"/>
    <p:sldId id="291" r:id="rId11"/>
    <p:sldId id="311" r:id="rId12"/>
    <p:sldId id="296" r:id="rId13"/>
    <p:sldId id="297" r:id="rId14"/>
    <p:sldId id="298" r:id="rId15"/>
    <p:sldId id="294" r:id="rId16"/>
    <p:sldId id="295" r:id="rId17"/>
    <p:sldId id="299" r:id="rId18"/>
    <p:sldId id="300" r:id="rId19"/>
    <p:sldId id="301" r:id="rId20"/>
    <p:sldId id="302" r:id="rId21"/>
    <p:sldId id="303" r:id="rId22"/>
    <p:sldId id="304" r:id="rId23"/>
    <p:sldId id="305" r:id="rId24"/>
    <p:sldId id="312" r:id="rId25"/>
    <p:sldId id="306" r:id="rId26"/>
    <p:sldId id="293" r:id="rId27"/>
    <p:sldId id="309"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C9A53B-1AE9-4592-A3D0-E96F4096CF33}" v="2" dt="2025-01-07T15:10:39.2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4601" autoAdjust="0"/>
    <p:restoredTop sz="86467" autoAdjust="0"/>
  </p:normalViewPr>
  <p:slideViewPr>
    <p:cSldViewPr snapToGrid="0" snapToObjects="1">
      <p:cViewPr varScale="1">
        <p:scale>
          <a:sx n="112" d="100"/>
          <a:sy n="112" d="100"/>
        </p:scale>
        <p:origin x="282" y="144"/>
      </p:cViewPr>
      <p:guideLst/>
    </p:cSldViewPr>
  </p:slideViewPr>
  <p:outlineViewPr>
    <p:cViewPr>
      <p:scale>
        <a:sx n="33" d="100"/>
        <a:sy n="33" d="100"/>
      </p:scale>
      <p:origin x="0" y="-1740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ie Schaller" userId="846003ec-e2e5-4994-b3e1-cc7d8e7c997e" providerId="ADAL" clId="{1114488B-817D-45CC-BD67-C630F9CA0665}"/>
    <pc:docChg chg="modSld">
      <pc:chgData name="Laurie Schaller" userId="846003ec-e2e5-4994-b3e1-cc7d8e7c997e" providerId="ADAL" clId="{1114488B-817D-45CC-BD67-C630F9CA0665}" dt="2024-11-26T21:35:57.251" v="15" actId="6549"/>
      <pc:docMkLst>
        <pc:docMk/>
      </pc:docMkLst>
      <pc:sldChg chg="modSp mod">
        <pc:chgData name="Laurie Schaller" userId="846003ec-e2e5-4994-b3e1-cc7d8e7c997e" providerId="ADAL" clId="{1114488B-817D-45CC-BD67-C630F9CA0665}" dt="2024-11-26T21:35:57.251" v="15" actId="6549"/>
        <pc:sldMkLst>
          <pc:docMk/>
          <pc:sldMk cId="4013184228" sldId="297"/>
        </pc:sldMkLst>
        <pc:spChg chg="mod">
          <ac:chgData name="Laurie Schaller" userId="846003ec-e2e5-4994-b3e1-cc7d8e7c997e" providerId="ADAL" clId="{1114488B-817D-45CC-BD67-C630F9CA0665}" dt="2024-11-26T21:35:57.251" v="15" actId="6549"/>
          <ac:spMkLst>
            <pc:docMk/>
            <pc:sldMk cId="4013184228" sldId="297"/>
            <ac:spMk id="3" creationId="{00000000-0000-0000-0000-000000000000}"/>
          </ac:spMkLst>
        </pc:spChg>
      </pc:sldChg>
      <pc:sldChg chg="modSp mod">
        <pc:chgData name="Laurie Schaller" userId="846003ec-e2e5-4994-b3e1-cc7d8e7c997e" providerId="ADAL" clId="{1114488B-817D-45CC-BD67-C630F9CA0665}" dt="2024-11-26T21:27:13.826" v="3" actId="6549"/>
        <pc:sldMkLst>
          <pc:docMk/>
          <pc:sldMk cId="1239098478" sldId="298"/>
        </pc:sldMkLst>
        <pc:spChg chg="mod">
          <ac:chgData name="Laurie Schaller" userId="846003ec-e2e5-4994-b3e1-cc7d8e7c997e" providerId="ADAL" clId="{1114488B-817D-45CC-BD67-C630F9CA0665}" dt="2024-11-26T21:27:13.826" v="3" actId="6549"/>
          <ac:spMkLst>
            <pc:docMk/>
            <pc:sldMk cId="1239098478" sldId="298"/>
            <ac:spMk id="3" creationId="{00000000-0000-0000-0000-000000000000}"/>
          </ac:spMkLst>
        </pc:spChg>
      </pc:sldChg>
    </pc:docChg>
  </pc:docChgLst>
  <pc:docChgLst>
    <pc:chgData name="Laurie Schaller" userId="846003ec-e2e5-4994-b3e1-cc7d8e7c997e" providerId="ADAL" clId="{2C23B3A1-8DBD-4F4D-BC56-9F09112E699B}"/>
    <pc:docChg chg="custSel modSld">
      <pc:chgData name="Laurie Schaller" userId="846003ec-e2e5-4994-b3e1-cc7d8e7c997e" providerId="ADAL" clId="{2C23B3A1-8DBD-4F4D-BC56-9F09112E699B}" dt="2024-11-12T18:37:10.739" v="284" actId="20577"/>
      <pc:docMkLst>
        <pc:docMk/>
      </pc:docMkLst>
      <pc:sldChg chg="modSp mod">
        <pc:chgData name="Laurie Schaller" userId="846003ec-e2e5-4994-b3e1-cc7d8e7c997e" providerId="ADAL" clId="{2C23B3A1-8DBD-4F4D-BC56-9F09112E699B}" dt="2024-11-12T18:15:11.683" v="128" actId="20577"/>
        <pc:sldMkLst>
          <pc:docMk/>
          <pc:sldMk cId="1541401619" sldId="289"/>
        </pc:sldMkLst>
        <pc:spChg chg="mod">
          <ac:chgData name="Laurie Schaller" userId="846003ec-e2e5-4994-b3e1-cc7d8e7c997e" providerId="ADAL" clId="{2C23B3A1-8DBD-4F4D-BC56-9F09112E699B}" dt="2024-11-12T18:15:11.683" v="128" actId="20577"/>
          <ac:spMkLst>
            <pc:docMk/>
            <pc:sldMk cId="1541401619" sldId="289"/>
            <ac:spMk id="3" creationId="{00000000-0000-0000-0000-000000000000}"/>
          </ac:spMkLst>
        </pc:spChg>
      </pc:sldChg>
      <pc:sldChg chg="modSp mod">
        <pc:chgData name="Laurie Schaller" userId="846003ec-e2e5-4994-b3e1-cc7d8e7c997e" providerId="ADAL" clId="{2C23B3A1-8DBD-4F4D-BC56-9F09112E699B}" dt="2024-11-12T18:16:14.560" v="129" actId="20577"/>
        <pc:sldMkLst>
          <pc:docMk/>
          <pc:sldMk cId="2053941085" sldId="290"/>
        </pc:sldMkLst>
        <pc:spChg chg="mod">
          <ac:chgData name="Laurie Schaller" userId="846003ec-e2e5-4994-b3e1-cc7d8e7c997e" providerId="ADAL" clId="{2C23B3A1-8DBD-4F4D-BC56-9F09112E699B}" dt="2024-11-12T18:16:14.560" v="129" actId="20577"/>
          <ac:spMkLst>
            <pc:docMk/>
            <pc:sldMk cId="2053941085" sldId="290"/>
            <ac:spMk id="3" creationId="{00000000-0000-0000-0000-000000000000}"/>
          </ac:spMkLst>
        </pc:spChg>
      </pc:sldChg>
      <pc:sldChg chg="modSp mod">
        <pc:chgData name="Laurie Schaller" userId="846003ec-e2e5-4994-b3e1-cc7d8e7c997e" providerId="ADAL" clId="{2C23B3A1-8DBD-4F4D-BC56-9F09112E699B}" dt="2024-11-12T18:19:30.351" v="180" actId="20577"/>
        <pc:sldMkLst>
          <pc:docMk/>
          <pc:sldMk cId="2432989576" sldId="296"/>
        </pc:sldMkLst>
        <pc:spChg chg="mod">
          <ac:chgData name="Laurie Schaller" userId="846003ec-e2e5-4994-b3e1-cc7d8e7c997e" providerId="ADAL" clId="{2C23B3A1-8DBD-4F4D-BC56-9F09112E699B}" dt="2024-11-12T18:19:30.351" v="180" actId="20577"/>
          <ac:spMkLst>
            <pc:docMk/>
            <pc:sldMk cId="2432989576" sldId="296"/>
            <ac:spMk id="3" creationId="{00000000-0000-0000-0000-000000000000}"/>
          </ac:spMkLst>
        </pc:spChg>
      </pc:sldChg>
      <pc:sldChg chg="modSp mod">
        <pc:chgData name="Laurie Schaller" userId="846003ec-e2e5-4994-b3e1-cc7d8e7c997e" providerId="ADAL" clId="{2C23B3A1-8DBD-4F4D-BC56-9F09112E699B}" dt="2024-11-12T18:25:26.048" v="230" actId="20577"/>
        <pc:sldMkLst>
          <pc:docMk/>
          <pc:sldMk cId="4013184228" sldId="297"/>
        </pc:sldMkLst>
        <pc:spChg chg="mod">
          <ac:chgData name="Laurie Schaller" userId="846003ec-e2e5-4994-b3e1-cc7d8e7c997e" providerId="ADAL" clId="{2C23B3A1-8DBD-4F4D-BC56-9F09112E699B}" dt="2024-11-12T18:25:26.048" v="230" actId="20577"/>
          <ac:spMkLst>
            <pc:docMk/>
            <pc:sldMk cId="4013184228" sldId="297"/>
            <ac:spMk id="3" creationId="{00000000-0000-0000-0000-000000000000}"/>
          </ac:spMkLst>
        </pc:spChg>
      </pc:sldChg>
      <pc:sldChg chg="modSp mod">
        <pc:chgData name="Laurie Schaller" userId="846003ec-e2e5-4994-b3e1-cc7d8e7c997e" providerId="ADAL" clId="{2C23B3A1-8DBD-4F4D-BC56-9F09112E699B}" dt="2024-11-12T18:32:45.270" v="231" actId="6549"/>
        <pc:sldMkLst>
          <pc:docMk/>
          <pc:sldMk cId="1490713344" sldId="301"/>
        </pc:sldMkLst>
        <pc:spChg chg="mod">
          <ac:chgData name="Laurie Schaller" userId="846003ec-e2e5-4994-b3e1-cc7d8e7c997e" providerId="ADAL" clId="{2C23B3A1-8DBD-4F4D-BC56-9F09112E699B}" dt="2024-11-12T18:32:45.270" v="231" actId="6549"/>
          <ac:spMkLst>
            <pc:docMk/>
            <pc:sldMk cId="1490713344" sldId="301"/>
            <ac:spMk id="3" creationId="{00000000-0000-0000-0000-000000000000}"/>
          </ac:spMkLst>
        </pc:spChg>
      </pc:sldChg>
      <pc:sldChg chg="modSp mod">
        <pc:chgData name="Laurie Schaller" userId="846003ec-e2e5-4994-b3e1-cc7d8e7c997e" providerId="ADAL" clId="{2C23B3A1-8DBD-4F4D-BC56-9F09112E699B}" dt="2024-11-12T18:37:10.739" v="284" actId="20577"/>
        <pc:sldMkLst>
          <pc:docMk/>
          <pc:sldMk cId="1141262825" sldId="304"/>
        </pc:sldMkLst>
        <pc:spChg chg="mod">
          <ac:chgData name="Laurie Schaller" userId="846003ec-e2e5-4994-b3e1-cc7d8e7c997e" providerId="ADAL" clId="{2C23B3A1-8DBD-4F4D-BC56-9F09112E699B}" dt="2024-11-12T18:37:10.739" v="284" actId="20577"/>
          <ac:spMkLst>
            <pc:docMk/>
            <pc:sldMk cId="1141262825" sldId="304"/>
            <ac:spMk id="3" creationId="{00000000-0000-0000-0000-000000000000}"/>
          </ac:spMkLst>
        </pc:spChg>
      </pc:sldChg>
    </pc:docChg>
  </pc:docChgLst>
  <pc:docChgLst>
    <pc:chgData name="Al Milioto" userId="617140de-21b0-47c6-b708-67f94e1bef6d" providerId="ADAL" clId="{37C9A53B-1AE9-4592-A3D0-E96F4096CF33}"/>
    <pc:docChg chg="modSld modMainMaster">
      <pc:chgData name="Al Milioto" userId="617140de-21b0-47c6-b708-67f94e1bef6d" providerId="ADAL" clId="{37C9A53B-1AE9-4592-A3D0-E96F4096CF33}" dt="2025-01-07T15:12:07.877" v="7" actId="962"/>
      <pc:docMkLst>
        <pc:docMk/>
      </pc:docMkLst>
      <pc:sldChg chg="modSp">
        <pc:chgData name="Al Milioto" userId="617140de-21b0-47c6-b708-67f94e1bef6d" providerId="ADAL" clId="{37C9A53B-1AE9-4592-A3D0-E96F4096CF33}" dt="2025-01-07T15:10:39.257" v="1" actId="20577"/>
        <pc:sldMkLst>
          <pc:docMk/>
          <pc:sldMk cId="1541401619" sldId="289"/>
        </pc:sldMkLst>
        <pc:spChg chg="mod">
          <ac:chgData name="Al Milioto" userId="617140de-21b0-47c6-b708-67f94e1bef6d" providerId="ADAL" clId="{37C9A53B-1AE9-4592-A3D0-E96F4096CF33}" dt="2025-01-07T15:10:39.257" v="1" actId="20577"/>
          <ac:spMkLst>
            <pc:docMk/>
            <pc:sldMk cId="1541401619" sldId="289"/>
            <ac:spMk id="3" creationId="{00000000-0000-0000-0000-000000000000}"/>
          </ac:spMkLst>
        </pc:spChg>
      </pc:sldChg>
      <pc:sldMasterChg chg="modSldLayout">
        <pc:chgData name="Al Milioto" userId="617140de-21b0-47c6-b708-67f94e1bef6d" providerId="ADAL" clId="{37C9A53B-1AE9-4592-A3D0-E96F4096CF33}" dt="2025-01-07T15:12:07.877" v="7" actId="962"/>
        <pc:sldMasterMkLst>
          <pc:docMk/>
          <pc:sldMasterMk cId="1018128377" sldId="2147483648"/>
        </pc:sldMasterMkLst>
        <pc:sldLayoutChg chg="modSp mod">
          <pc:chgData name="Al Milioto" userId="617140de-21b0-47c6-b708-67f94e1bef6d" providerId="ADAL" clId="{37C9A53B-1AE9-4592-A3D0-E96F4096CF33}" dt="2025-01-07T15:12:07.877" v="7" actId="962"/>
          <pc:sldLayoutMkLst>
            <pc:docMk/>
            <pc:sldMasterMk cId="1018128377" sldId="2147483648"/>
            <pc:sldLayoutMk cId="217993459" sldId="2147483652"/>
          </pc:sldLayoutMkLst>
          <pc:spChg chg="mod">
            <ac:chgData name="Al Milioto" userId="617140de-21b0-47c6-b708-67f94e1bef6d" providerId="ADAL" clId="{37C9A53B-1AE9-4592-A3D0-E96F4096CF33}" dt="2025-01-07T15:11:58.189" v="2" actId="962"/>
            <ac:spMkLst>
              <pc:docMk/>
              <pc:sldMasterMk cId="1018128377" sldId="2147483648"/>
              <pc:sldLayoutMk cId="217993459" sldId="2147483652"/>
              <ac:spMk id="14" creationId="{00000000-0000-0000-0000-000000000000}"/>
            </ac:spMkLst>
          </pc:spChg>
          <pc:spChg chg="mod">
            <ac:chgData name="Al Milioto" userId="617140de-21b0-47c6-b708-67f94e1bef6d" providerId="ADAL" clId="{37C9A53B-1AE9-4592-A3D0-E96F4096CF33}" dt="2025-01-07T15:12:00.516" v="3" actId="962"/>
            <ac:spMkLst>
              <pc:docMk/>
              <pc:sldMasterMk cId="1018128377" sldId="2147483648"/>
              <pc:sldLayoutMk cId="217993459" sldId="2147483652"/>
              <ac:spMk id="17" creationId="{00000000-0000-0000-0000-000000000000}"/>
            </ac:spMkLst>
          </pc:spChg>
          <pc:spChg chg="mod">
            <ac:chgData name="Al Milioto" userId="617140de-21b0-47c6-b708-67f94e1bef6d" providerId="ADAL" clId="{37C9A53B-1AE9-4592-A3D0-E96F4096CF33}" dt="2025-01-07T15:12:02.180" v="4" actId="962"/>
            <ac:spMkLst>
              <pc:docMk/>
              <pc:sldMasterMk cId="1018128377" sldId="2147483648"/>
              <pc:sldLayoutMk cId="217993459" sldId="2147483652"/>
              <ac:spMk id="20" creationId="{00000000-0000-0000-0000-000000000000}"/>
            </ac:spMkLst>
          </pc:spChg>
          <pc:spChg chg="mod">
            <ac:chgData name="Al Milioto" userId="617140de-21b0-47c6-b708-67f94e1bef6d" providerId="ADAL" clId="{37C9A53B-1AE9-4592-A3D0-E96F4096CF33}" dt="2025-01-07T15:12:05.790" v="6" actId="962"/>
            <ac:spMkLst>
              <pc:docMk/>
              <pc:sldMasterMk cId="1018128377" sldId="2147483648"/>
              <pc:sldLayoutMk cId="217993459" sldId="2147483652"/>
              <ac:spMk id="21" creationId="{00000000-0000-0000-0000-000000000000}"/>
            </ac:spMkLst>
          </pc:spChg>
          <pc:picChg chg="mod">
            <ac:chgData name="Al Milioto" userId="617140de-21b0-47c6-b708-67f94e1bef6d" providerId="ADAL" clId="{37C9A53B-1AE9-4592-A3D0-E96F4096CF33}" dt="2025-01-07T15:12:07.877" v="7" actId="962"/>
            <ac:picMkLst>
              <pc:docMk/>
              <pc:sldMasterMk cId="1018128377" sldId="2147483648"/>
              <pc:sldLayoutMk cId="217993459" sldId="2147483652"/>
              <ac:picMk id="19" creationId="{00000000-0000-0000-0000-000000000000}"/>
            </ac:picMkLst>
          </pc:picChg>
          <pc:picChg chg="mod">
            <ac:chgData name="Al Milioto" userId="617140de-21b0-47c6-b708-67f94e1bef6d" providerId="ADAL" clId="{37C9A53B-1AE9-4592-A3D0-E96F4096CF33}" dt="2025-01-07T15:12:04.252" v="5" actId="962"/>
            <ac:picMkLst>
              <pc:docMk/>
              <pc:sldMasterMk cId="1018128377" sldId="2147483648"/>
              <pc:sldLayoutMk cId="217993459" sldId="2147483652"/>
              <ac:picMk id="22"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1/7/2025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a:extLst>
              <a:ext uri="{C183D7F6-B498-43B3-948B-1728B52AA6E4}">
                <adec:decorative xmlns:adec="http://schemas.microsoft.com/office/drawing/2017/decorative" val="1"/>
              </a:ext>
            </a:extLst>
          </p:cNvPr>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tx1"/>
                </a:solidFill>
                <a:latin typeface="Tahoma" charset="0"/>
                <a:ea typeface="Tahoma" charset="0"/>
                <a:cs typeface="Tahoma" charset="0"/>
              </a:defRPr>
            </a:lvl1pPr>
          </a:lstStyle>
          <a:p>
            <a:r>
              <a:rPr lang="en-US" dirty="0"/>
              <a:t>This is my subtitle</a:t>
            </a:r>
          </a:p>
        </p:txBody>
      </p:sp>
      <p:sp>
        <p:nvSpPr>
          <p:cNvPr id="14" name="Title 1">
            <a:extLst>
              <a:ext uri="{C183D7F6-B498-43B3-948B-1728B52AA6E4}">
                <adec:decorative xmlns:adec="http://schemas.microsoft.com/office/drawing/2017/decorative" val="1"/>
              </a:ext>
            </a:extLst>
          </p:cNvPr>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solidFill>
                  <a:schemeClr val="tx1"/>
                </a:solidFill>
                <a:latin typeface="Tahoma" charset="0"/>
                <a:ea typeface="Tahoma" charset="0"/>
                <a:cs typeface="Tahoma" charset="0"/>
              </a:rPr>
              <a:t>Financial Wellness for People with Disabilities</a:t>
            </a:r>
          </a:p>
        </p:txBody>
      </p:sp>
      <p:sp>
        <p:nvSpPr>
          <p:cNvPr id="15" name="Rectangle 14">
            <a:extLst>
              <a:ext uri="{C183D7F6-B498-43B3-948B-1728B52AA6E4}">
                <adec:decorative xmlns:adec="http://schemas.microsoft.com/office/drawing/2017/decorative" val="1"/>
              </a:ext>
            </a:extLst>
          </p:cNvPr>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a:extLst>
              <a:ext uri="{C183D7F6-B498-43B3-948B-1728B52AA6E4}">
                <adec:decorative xmlns:adec="http://schemas.microsoft.com/office/drawing/2017/decorative" val="1"/>
              </a:ext>
            </a:extLst>
          </p:cNvPr>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a:extLst>
              <a:ext uri="{C183D7F6-B498-43B3-948B-1728B52AA6E4}">
                <adec:decorative xmlns:adec="http://schemas.microsoft.com/office/drawing/2017/decorative" val="1"/>
              </a:ext>
            </a:extLst>
          </p:cNvPr>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a:extLst>
              <a:ext uri="{C183D7F6-B498-43B3-948B-1728B52AA6E4}">
                <adec:decorative xmlns:adec="http://schemas.microsoft.com/office/drawing/2017/decorative" val="1"/>
              </a:ext>
            </a:extLst>
          </p:cNvPr>
          <p:cNvSpPr txBox="1"/>
          <p:nvPr userDrawn="1"/>
        </p:nvSpPr>
        <p:spPr>
          <a:xfrm>
            <a:off x="914400" y="4494986"/>
            <a:ext cx="3503776"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a:extLst>
              <a:ext uri="{C183D7F6-B498-43B3-948B-1728B52AA6E4}">
                <adec:decorative xmlns:adec="http://schemas.microsoft.com/office/drawing/2017/decorative" val="1"/>
              </a:ext>
            </a:extLst>
          </p:cNvPr>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C183D7F6-B498-43B3-948B-1728B52AA6E4}">
                <adec:decorative xmlns:adec="http://schemas.microsoft.com/office/drawing/2017/decorative" val="1"/>
              </a:ext>
            </a:extLst>
          </p:cNvPr>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a:extLst>
              <a:ext uri="{C183D7F6-B498-43B3-948B-1728B52AA6E4}">
                <adec:decorative xmlns:adec="http://schemas.microsoft.com/office/drawing/2017/decorative" val="1"/>
              </a:ext>
            </a:extLst>
          </p:cNvPr>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a:extLst>
              <a:ext uri="{C183D7F6-B498-43B3-948B-1728B52AA6E4}">
                <adec:decorative xmlns:adec="http://schemas.microsoft.com/office/drawing/2017/decorative" val="1"/>
              </a:ext>
            </a:extLst>
          </p:cNvPr>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a:extLst>
              <a:ext uri="{C183D7F6-B498-43B3-948B-1728B52AA6E4}">
                <adec:decorative xmlns:adec="http://schemas.microsoft.com/office/drawing/2017/decorative" val="1"/>
              </a:ext>
            </a:extLst>
          </p:cNvPr>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ecure.ssa.gov/poms.nsf/lnx/050113050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skjan.org/a-to-z.cfm" TargetMode="External"/><Relationship Id="rId2" Type="http://schemas.openxmlformats.org/officeDocument/2006/relationships/hyperlink" Target="https://www.iltech.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2.illinois.gov/aging/BenefitsAccess/Pages/Ride-Free-Transit-Benefit.aspx" TargetMode="External"/><Relationship Id="rId2" Type="http://schemas.openxmlformats.org/officeDocument/2006/relationships/hyperlink" Target="https://www.sralab.org/lifecenter/resources/listing-accessible-cars-vans-rental-vans-and-modification-vendo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nada.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onsumerreports.org/cars/buying-a-car/new-used-car-buying-guide-a432688379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GRqDPKHCeI8?feature=oembed"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skjan.org/index.cf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disabilitysmallbusines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ceo.illinois.gov/smallbizassistance/beginhere/sbdc.html" TargetMode="External"/><Relationship Id="rId2" Type="http://schemas.openxmlformats.org/officeDocument/2006/relationships/hyperlink" Target="https://www.disabilitysmallbusines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scalc.dhs.illinois.gov/FSCal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1619481"/>
            <a:ext cx="8343900" cy="1752370"/>
          </a:xfrm>
        </p:spPr>
        <p:txBody>
          <a:bodyPr>
            <a:normAutofit fontScale="90000"/>
          </a:bodyPr>
          <a:lstStyle/>
          <a:p>
            <a:r>
              <a:rPr lang="en-US" sz="4400" dirty="0"/>
              <a:t>Module 7: </a:t>
            </a:r>
            <a:br>
              <a:rPr lang="en-US" sz="4400" dirty="0"/>
            </a:br>
            <a:r>
              <a:rPr lang="en-US" sz="4400" dirty="0"/>
              <a:t>Self-Employment and Public Work Incentive Benefits</a:t>
            </a:r>
            <a:endParaRPr lang="en-US" sz="4000" dirty="0"/>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 (FSS)</a:t>
            </a:r>
          </a:p>
        </p:txBody>
      </p:sp>
      <p:sp>
        <p:nvSpPr>
          <p:cNvPr id="3" name="Content Placeholder 2"/>
          <p:cNvSpPr>
            <a:spLocks noGrp="1"/>
          </p:cNvSpPr>
          <p:nvPr>
            <p:ph idx="1"/>
          </p:nvPr>
        </p:nvSpPr>
        <p:spPr>
          <a:xfrm>
            <a:off x="240033" y="1570384"/>
            <a:ext cx="8079019" cy="4850294"/>
          </a:xfrm>
        </p:spPr>
        <p:txBody>
          <a:bodyPr>
            <a:normAutofit fontScale="92500" lnSpcReduction="10000"/>
          </a:bodyPr>
          <a:lstStyle/>
          <a:p>
            <a:r>
              <a:rPr lang="en-US" dirty="0"/>
              <a:t>The Family Self-Sufficiency (FSS) program is a Housing and Urban Development (HUD) initiative that helps people and families who are receiving Section 8 Housing Choice Vouchers or rental assistance to set employment goals and save money to reach their goals.</a:t>
            </a:r>
          </a:p>
          <a:p>
            <a:r>
              <a:rPr lang="en-US" dirty="0"/>
              <a:t>A person or family prepares a goal plan for five years with their housing counselor.</a:t>
            </a:r>
          </a:p>
          <a:p>
            <a:r>
              <a:rPr lang="en-US" dirty="0"/>
              <a:t>When the person works and their earnings increase, the extra amount paid for rent can be saved in a special account towards the person’s plan and goals.</a:t>
            </a:r>
          </a:p>
          <a:p>
            <a:r>
              <a:rPr lang="en-US" dirty="0"/>
              <a:t>The savings do not count as a resource for SSI or other benefits until the month the person obtains the monies. The monies grow tax-free and, sometimes, the program matches the savings.</a:t>
            </a:r>
          </a:p>
          <a:p>
            <a:r>
              <a:rPr lang="en-US" dirty="0"/>
              <a:t>When the plan is successfully completed, people who are self-employed may even spend the funds on business expenses or to purchase business equipment. How the savings are spent, is up to the person. The funds can be deposited into an ABLE account. </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4013184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8317"/>
            <a:ext cx="8623935" cy="640080"/>
          </a:xfrm>
        </p:spPr>
        <p:txBody>
          <a:bodyPr>
            <a:noAutofit/>
          </a:bodyPr>
          <a:lstStyle/>
          <a:p>
            <a:r>
              <a:rPr lang="en-US" dirty="0"/>
              <a:t>Property Essential to Self-Support (PESS):</a:t>
            </a:r>
            <a:br>
              <a:rPr lang="en-US" dirty="0"/>
            </a:br>
            <a:r>
              <a:rPr lang="en-US" dirty="0"/>
              <a:t>SSI Beneficiaries</a:t>
            </a:r>
          </a:p>
        </p:txBody>
      </p:sp>
      <p:sp>
        <p:nvSpPr>
          <p:cNvPr id="3" name="Content Placeholder 2"/>
          <p:cNvSpPr>
            <a:spLocks noGrp="1"/>
          </p:cNvSpPr>
          <p:nvPr>
            <p:ph idx="1"/>
          </p:nvPr>
        </p:nvSpPr>
        <p:spPr>
          <a:xfrm>
            <a:off x="240030" y="1905269"/>
            <a:ext cx="8623935" cy="4850294"/>
          </a:xfrm>
        </p:spPr>
        <p:txBody>
          <a:bodyPr/>
          <a:lstStyle/>
          <a:p>
            <a:r>
              <a:rPr lang="en-US" dirty="0"/>
              <a:t>SSI beneficiaries are limited to how much they may own in terms of countable resources – this even includes items needed for employment.</a:t>
            </a:r>
          </a:p>
          <a:p>
            <a:r>
              <a:rPr lang="en-US" dirty="0"/>
              <a:t>An application can be submitted to SSA requesting exclusion of </a:t>
            </a:r>
            <a:r>
              <a:rPr lang="en-US" dirty="0">
                <a:hlinkClick r:id="rId2"/>
              </a:rPr>
              <a:t>Property Essential to Self-support.</a:t>
            </a:r>
            <a:endParaRPr lang="en-US" dirty="0"/>
          </a:p>
          <a:p>
            <a:r>
              <a:rPr lang="en-US" dirty="0"/>
              <a:t>With a resource limit </a:t>
            </a:r>
            <a:r>
              <a:rPr lang="en-US"/>
              <a:t>of $2,000 </a:t>
            </a:r>
            <a:r>
              <a:rPr lang="en-US" dirty="0"/>
              <a:t>for an individual who receives SSI, PESS becomes an important strategy to get tools needed for self-employment.</a:t>
            </a:r>
          </a:p>
          <a:p>
            <a:r>
              <a:rPr lang="en-US" dirty="0"/>
              <a:t>A business owner can have up to $6,000 of equity value in items needed for work. If approved, if value is less than $6,000, the value of the items is not counted towards the SSI resource limit.</a:t>
            </a:r>
            <a:endParaRPr lang="en-US" b="1" dirty="0"/>
          </a:p>
          <a:p>
            <a:pPr marL="0" indent="0">
              <a:spcBef>
                <a:spcPts val="2400"/>
              </a:spcBef>
              <a:buNone/>
            </a:pPr>
            <a:r>
              <a:rPr lang="en-US" b="1" dirty="0"/>
              <a:t>Activity: For your dream business, what tools or equipment would you need?</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239098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947286"/>
            <a:ext cx="8623935" cy="640080"/>
          </a:xfrm>
        </p:spPr>
        <p:txBody>
          <a:bodyPr>
            <a:noAutofit/>
          </a:bodyPr>
          <a:lstStyle/>
          <a:p>
            <a:r>
              <a:rPr lang="en-US" dirty="0"/>
              <a:t>SSI/SSDI Beneficiaries Self-Employment Alert Items</a:t>
            </a:r>
          </a:p>
        </p:txBody>
      </p:sp>
      <p:sp>
        <p:nvSpPr>
          <p:cNvPr id="3" name="Content Placeholder 2"/>
          <p:cNvSpPr>
            <a:spLocks noGrp="1"/>
          </p:cNvSpPr>
          <p:nvPr>
            <p:ph idx="1"/>
          </p:nvPr>
        </p:nvSpPr>
        <p:spPr>
          <a:xfrm>
            <a:off x="240029" y="1905269"/>
            <a:ext cx="8446771" cy="4850294"/>
          </a:xfrm>
        </p:spPr>
        <p:txBody>
          <a:bodyPr>
            <a:normAutofit fontScale="92500" lnSpcReduction="10000"/>
          </a:bodyPr>
          <a:lstStyle/>
          <a:p>
            <a:pPr>
              <a:lnSpc>
                <a:spcPct val="110000"/>
              </a:lnSpc>
              <a:spcBef>
                <a:spcPts val="0"/>
              </a:spcBef>
              <a:spcAft>
                <a:spcPts val="600"/>
              </a:spcAft>
            </a:pPr>
            <a:r>
              <a:rPr lang="en-US" dirty="0"/>
              <a:t>It is important to submit a request for consideration for self-employment to SSA.</a:t>
            </a:r>
          </a:p>
          <a:p>
            <a:pPr>
              <a:lnSpc>
                <a:spcPct val="110000"/>
              </a:lnSpc>
              <a:spcBef>
                <a:spcPts val="0"/>
              </a:spcBef>
              <a:spcAft>
                <a:spcPts val="600"/>
              </a:spcAft>
            </a:pPr>
            <a:r>
              <a:rPr lang="en-US" dirty="0"/>
              <a:t>Sometimes a hobby is not considered self-employment; SSA needs to make that decision.</a:t>
            </a:r>
          </a:p>
          <a:p>
            <a:pPr>
              <a:lnSpc>
                <a:spcPct val="110000"/>
              </a:lnSpc>
              <a:spcBef>
                <a:spcPts val="0"/>
              </a:spcBef>
              <a:spcAft>
                <a:spcPts val="600"/>
              </a:spcAft>
            </a:pPr>
            <a:r>
              <a:rPr lang="en-US" dirty="0"/>
              <a:t>Only report NET earnings and hours worked for self-employment to SSA. That means subtract all business expenses, self-employment tax and work support expenses first.</a:t>
            </a:r>
          </a:p>
          <a:p>
            <a:pPr>
              <a:lnSpc>
                <a:spcPct val="110000"/>
              </a:lnSpc>
              <a:spcBef>
                <a:spcPts val="0"/>
              </a:spcBef>
              <a:spcAft>
                <a:spcPts val="600"/>
              </a:spcAft>
            </a:pPr>
            <a:r>
              <a:rPr lang="en-US" dirty="0"/>
              <a:t>An Impairment Related Work Expense (IRWE) may be easier to calculate as a business expense rather than needing to report the expense monthly.</a:t>
            </a:r>
          </a:p>
          <a:p>
            <a:pPr>
              <a:lnSpc>
                <a:spcPct val="110000"/>
              </a:lnSpc>
              <a:spcBef>
                <a:spcPts val="0"/>
              </a:spcBef>
              <a:spcAft>
                <a:spcPts val="600"/>
              </a:spcAft>
            </a:pPr>
            <a:r>
              <a:rPr lang="en-US" dirty="0"/>
              <a:t>If an SSDI beneficiary spends 80 hours or more a month self-employed; they would be using Trial Work Period months. Time spent planning the business does not count. After the TWP has been completed, net earnings and self-employment tax (NESE) earnings are used to determine in pay status for SSDI. NESE earnings are calculated to determine SSI payment status each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501015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719717"/>
            <a:ext cx="8623935" cy="640080"/>
          </a:xfrm>
        </p:spPr>
        <p:txBody>
          <a:bodyPr>
            <a:noAutofit/>
          </a:bodyPr>
          <a:lstStyle/>
          <a:p>
            <a:r>
              <a:rPr lang="en-US" dirty="0"/>
              <a:t>Work Stipends</a:t>
            </a:r>
          </a:p>
        </p:txBody>
      </p:sp>
      <p:sp>
        <p:nvSpPr>
          <p:cNvPr id="3" name="Content Placeholder 2"/>
          <p:cNvSpPr>
            <a:spLocks noGrp="1"/>
          </p:cNvSpPr>
          <p:nvPr>
            <p:ph idx="1"/>
          </p:nvPr>
        </p:nvSpPr>
        <p:spPr>
          <a:xfrm>
            <a:off x="240030" y="1772198"/>
            <a:ext cx="8623935" cy="4850294"/>
          </a:xfrm>
        </p:spPr>
        <p:txBody>
          <a:bodyPr/>
          <a:lstStyle/>
          <a:p>
            <a:r>
              <a:rPr lang="en-US" dirty="0"/>
              <a:t>Sometimes a person needs a chance to try working.</a:t>
            </a:r>
          </a:p>
          <a:p>
            <a:r>
              <a:rPr lang="en-US" dirty="0"/>
              <a:t>Sometimes there are chances to work for a HUD agency or a Foster Grandparent Program.</a:t>
            </a:r>
          </a:p>
          <a:p>
            <a:r>
              <a:rPr lang="en-US" dirty="0"/>
              <a:t>These stipends of less than $200 per month do not count towards income for the following:</a:t>
            </a:r>
          </a:p>
          <a:p>
            <a:pPr lvl="1"/>
            <a:r>
              <a:rPr lang="en-US" sz="2000" dirty="0"/>
              <a:t>SSI</a:t>
            </a:r>
          </a:p>
          <a:p>
            <a:pPr lvl="1"/>
            <a:r>
              <a:rPr lang="en-US" sz="2000" dirty="0"/>
              <a:t>SSDI</a:t>
            </a:r>
          </a:p>
          <a:p>
            <a:pPr lvl="1"/>
            <a:r>
              <a:rPr lang="en-US" sz="2000" dirty="0"/>
              <a:t>Section 8 rent subsidy</a:t>
            </a:r>
          </a:p>
          <a:p>
            <a:r>
              <a:rPr lang="en-US" dirty="0"/>
              <a:t>This could help a person earn more money and start a resume with recent work to get a better job soon.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73681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6854"/>
            <a:ext cx="8623935" cy="640080"/>
          </a:xfrm>
        </p:spPr>
        <p:txBody>
          <a:bodyPr>
            <a:noAutofit/>
          </a:bodyPr>
          <a:lstStyle/>
          <a:p>
            <a:r>
              <a:rPr lang="en-US" dirty="0"/>
              <a:t>What Is Assistive Technology (AT)?</a:t>
            </a:r>
          </a:p>
        </p:txBody>
      </p:sp>
      <p:sp>
        <p:nvSpPr>
          <p:cNvPr id="3" name="Content Placeholder 2"/>
          <p:cNvSpPr>
            <a:spLocks noGrp="1"/>
          </p:cNvSpPr>
          <p:nvPr>
            <p:ph idx="1"/>
          </p:nvPr>
        </p:nvSpPr>
        <p:spPr>
          <a:xfrm>
            <a:off x="240031" y="1772198"/>
            <a:ext cx="8623935" cy="4850294"/>
          </a:xfrm>
        </p:spPr>
        <p:txBody>
          <a:bodyPr/>
          <a:lstStyle/>
          <a:p>
            <a:r>
              <a:rPr lang="en-US" dirty="0"/>
              <a:t>Assistive, adaptive and rehabilitative devices for people with disabilities.</a:t>
            </a:r>
          </a:p>
          <a:p>
            <a:r>
              <a:rPr lang="en-US" dirty="0"/>
              <a:t>Includes the process used in selecting, locating and using AT.</a:t>
            </a:r>
          </a:p>
          <a:p>
            <a:r>
              <a:rPr lang="en-US" dirty="0"/>
              <a:t>Assistive technology promotes greater independence by helping people to perform tasks that they were formerly unable to do or have difficulty trying to do.</a:t>
            </a:r>
          </a:p>
          <a:p>
            <a:r>
              <a:rPr lang="en-US" dirty="0"/>
              <a:t>The Illinois Assistive Technology Program can help: </a:t>
            </a:r>
            <a:r>
              <a:rPr lang="en-US" u="sng" dirty="0">
                <a:hlinkClick r:id="rId2"/>
              </a:rPr>
              <a:t>ILTech.org</a:t>
            </a:r>
            <a:r>
              <a:rPr lang="en-US" u="sng" dirty="0"/>
              <a:t>.</a:t>
            </a:r>
          </a:p>
          <a:p>
            <a:r>
              <a:rPr lang="en-US" dirty="0"/>
              <a:t>JAN also lists examples of communication devices, personal assistance services, product listings to help with cognitive impairments, deaf/hard of hearing impairments, motor impairment devices, vision aids, service animals, speech recognition, two-way radios and other items at </a:t>
            </a:r>
            <a:r>
              <a:rPr lang="en-US" dirty="0">
                <a:hlinkClick r:id="rId3"/>
              </a:rPr>
              <a:t>AskJAN.org/A-To-</a:t>
            </a:r>
            <a:r>
              <a:rPr lang="en-US" dirty="0" err="1">
                <a:hlinkClick r:id="rId3"/>
              </a:rPr>
              <a:t>Z.cfm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626570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Examples</a:t>
            </a:r>
          </a:p>
        </p:txBody>
      </p:sp>
      <p:sp>
        <p:nvSpPr>
          <p:cNvPr id="3" name="Content Placeholder 2"/>
          <p:cNvSpPr>
            <a:spLocks noGrp="1"/>
          </p:cNvSpPr>
          <p:nvPr>
            <p:ph idx="1"/>
          </p:nvPr>
        </p:nvSpPr>
        <p:spPr/>
        <p:txBody>
          <a:bodyPr/>
          <a:lstStyle/>
          <a:p>
            <a:r>
              <a:rPr lang="en-US" dirty="0"/>
              <a:t>Adapted farming equipment</a:t>
            </a:r>
          </a:p>
          <a:p>
            <a:r>
              <a:rPr lang="en-US" dirty="0"/>
              <a:t>Adapted business equipment</a:t>
            </a:r>
          </a:p>
          <a:p>
            <a:r>
              <a:rPr lang="en-US" dirty="0"/>
              <a:t>Computers, smartphones, communication devices, iPads</a:t>
            </a:r>
          </a:p>
          <a:p>
            <a:r>
              <a:rPr lang="en-US" dirty="0"/>
              <a:t>Hearing and vision aids</a:t>
            </a:r>
          </a:p>
          <a:p>
            <a:r>
              <a:rPr lang="en-US" dirty="0"/>
              <a:t>Home or vehicle modification</a:t>
            </a:r>
          </a:p>
          <a:p>
            <a:r>
              <a:rPr lang="en-US" dirty="0"/>
              <a:t>Standing wheelchairs, wheelchairs, scooters</a:t>
            </a:r>
          </a:p>
          <a:p>
            <a:r>
              <a:rPr lang="en-US" dirty="0"/>
              <a:t>Other</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2138500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Paying for Assistive Technology</a:t>
            </a:r>
          </a:p>
        </p:txBody>
      </p:sp>
      <p:sp>
        <p:nvSpPr>
          <p:cNvPr id="3" name="Content Placeholder 2"/>
          <p:cNvSpPr>
            <a:spLocks noGrp="1"/>
          </p:cNvSpPr>
          <p:nvPr>
            <p:ph idx="1"/>
          </p:nvPr>
        </p:nvSpPr>
        <p:spPr/>
        <p:txBody>
          <a:bodyPr/>
          <a:lstStyle/>
          <a:p>
            <a:r>
              <a:rPr lang="en-US" dirty="0"/>
              <a:t>Employer</a:t>
            </a:r>
          </a:p>
          <a:p>
            <a:r>
              <a:rPr lang="en-US" dirty="0"/>
              <a:t>School system</a:t>
            </a:r>
          </a:p>
          <a:p>
            <a:r>
              <a:rPr lang="en-US" dirty="0"/>
              <a:t>Medicaid, Medicare, private insurance</a:t>
            </a:r>
          </a:p>
          <a:p>
            <a:r>
              <a:rPr lang="en-US" dirty="0"/>
              <a:t>Vocational rehabilitation</a:t>
            </a:r>
          </a:p>
          <a:p>
            <a:r>
              <a:rPr lang="en-US" dirty="0"/>
              <a:t>Private Pay: IRWE, PESS, ABLE account, Special Needs or Pooled Trust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490713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Reliable Transportation</a:t>
            </a:r>
          </a:p>
        </p:txBody>
      </p:sp>
      <p:sp>
        <p:nvSpPr>
          <p:cNvPr id="3" name="Content Placeholder 2"/>
          <p:cNvSpPr>
            <a:spLocks noGrp="1"/>
          </p:cNvSpPr>
          <p:nvPr>
            <p:ph idx="1"/>
          </p:nvPr>
        </p:nvSpPr>
        <p:spPr>
          <a:xfrm>
            <a:off x="240032" y="1957388"/>
            <a:ext cx="8623935" cy="1471612"/>
          </a:xfrm>
        </p:spPr>
        <p:txBody>
          <a:bodyPr/>
          <a:lstStyle/>
          <a:p>
            <a:r>
              <a:rPr lang="en-US" dirty="0"/>
              <a:t>Vehicle modification: </a:t>
            </a:r>
            <a:r>
              <a:rPr lang="en-US" dirty="0">
                <a:hlinkClick r:id="rId2"/>
              </a:rPr>
              <a:t>Shirley Ryan AbilityLab Listing: Accessible Cars, Vans, Rental Vans, and modification vendors    </a:t>
            </a:r>
            <a:endParaRPr lang="en-US" dirty="0"/>
          </a:p>
          <a:p>
            <a:r>
              <a:rPr lang="en-US" dirty="0"/>
              <a:t>Free Ride Transit System: </a:t>
            </a:r>
            <a:r>
              <a:rPr lang="en-US" dirty="0">
                <a:hlinkClick r:id="rId3"/>
              </a:rPr>
              <a:t>lllinois.gov Benefit Access Program</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2041128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Purchasing a Reliable Vehicle</a:t>
            </a:r>
          </a:p>
        </p:txBody>
      </p:sp>
      <p:sp>
        <p:nvSpPr>
          <p:cNvPr id="3" name="Content Placeholder 2"/>
          <p:cNvSpPr>
            <a:spLocks noGrp="1"/>
          </p:cNvSpPr>
          <p:nvPr>
            <p:ph idx="1"/>
          </p:nvPr>
        </p:nvSpPr>
        <p:spPr/>
        <p:txBody>
          <a:bodyPr/>
          <a:lstStyle/>
          <a:p>
            <a:pPr>
              <a:defRPr/>
            </a:pPr>
            <a:r>
              <a:rPr lang="en-US" dirty="0"/>
              <a:t>Consumer Reports is in libraries, and it lists the most reliable and un-reliable cars in its April edition.</a:t>
            </a:r>
          </a:p>
          <a:p>
            <a:pPr>
              <a:defRPr/>
            </a:pPr>
            <a:r>
              <a:rPr lang="en-US" dirty="0"/>
              <a:t>An estimate of a vehicle’s value can be printed by entering the year, make, model, mileage and your zip code at: </a:t>
            </a:r>
            <a:r>
              <a:rPr lang="en-US" dirty="0">
                <a:hlinkClick r:id="rId2"/>
              </a:rPr>
              <a:t>Nada.com</a:t>
            </a:r>
            <a:r>
              <a:rPr lang="en-US" dirty="0"/>
              <a:t>.</a:t>
            </a:r>
          </a:p>
          <a:p>
            <a:pPr>
              <a:defRPr/>
            </a:pPr>
            <a:r>
              <a:rPr lang="en-US" dirty="0"/>
              <a:t>Pre-Purchase Evaluation: ask an independent repair shop what they would charge to look over a used vehicle you are thinking about purchasing. If the selling dealer is not willing to release the car or will not do the necessary repairs, go to another dealer. On average, a pre-purchase evaluation will save you $2,000 - $4,000.</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dirty="0"/>
          </a:p>
        </p:txBody>
      </p:sp>
    </p:spTree>
    <p:extLst>
      <p:ext uri="{BB962C8B-B14F-4D97-AF65-F5344CB8AC3E}">
        <p14:creationId xmlns:p14="http://schemas.microsoft.com/office/powerpoint/2010/main" val="1323984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Getting a Vehicle Loan</a:t>
            </a:r>
          </a:p>
        </p:txBody>
      </p:sp>
      <p:sp>
        <p:nvSpPr>
          <p:cNvPr id="3" name="Content Placeholder 2"/>
          <p:cNvSpPr>
            <a:spLocks noGrp="1"/>
          </p:cNvSpPr>
          <p:nvPr>
            <p:ph idx="1"/>
          </p:nvPr>
        </p:nvSpPr>
        <p:spPr>
          <a:xfrm>
            <a:off x="240032" y="1785938"/>
            <a:ext cx="8623935" cy="4634740"/>
          </a:xfrm>
        </p:spPr>
        <p:txBody>
          <a:bodyPr/>
          <a:lstStyle/>
          <a:p>
            <a:pPr>
              <a:defRPr/>
            </a:pPr>
            <a:r>
              <a:rPr lang="en-US" dirty="0"/>
              <a:t>Have you taken steps to build a good credit score?</a:t>
            </a:r>
          </a:p>
          <a:p>
            <a:pPr>
              <a:defRPr/>
            </a:pPr>
            <a:r>
              <a:rPr lang="en-US" dirty="0"/>
              <a:t>Do you qualify for a loan from your local bank or credit union?</a:t>
            </a:r>
          </a:p>
          <a:p>
            <a:pPr>
              <a:defRPr/>
            </a:pPr>
            <a:r>
              <a:rPr lang="en-US" dirty="0"/>
              <a:t>Do you qualify for a low-interest loan with a car manufacturer?</a:t>
            </a:r>
          </a:p>
          <a:p>
            <a:pPr>
              <a:defRPr/>
            </a:pPr>
            <a:r>
              <a:rPr lang="en-US" dirty="0"/>
              <a:t>Make sure the term of the loan is less than five years.</a:t>
            </a:r>
          </a:p>
          <a:p>
            <a:pPr>
              <a:defRPr/>
            </a:pPr>
            <a:r>
              <a:rPr lang="en-US" dirty="0"/>
              <a:t>Beware of buy here pay here loans; they may offer a plan with payments of $100 every two weeks, not telling you how much you would pay total at a high interest rate with a long term. The vehicle may not last that long. It may not be affordable.</a:t>
            </a:r>
          </a:p>
          <a:p>
            <a:pPr>
              <a:defRPr/>
            </a:pPr>
            <a:r>
              <a:rPr lang="en-US" dirty="0">
                <a:hlinkClick r:id="rId2"/>
              </a:rPr>
              <a:t>Consumer Reports New and Used Auto Purchasing Guide</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19</a:t>
            </a:fld>
            <a:endParaRPr lang="en-US" dirty="0"/>
          </a:p>
        </p:txBody>
      </p:sp>
    </p:spTree>
    <p:extLst>
      <p:ext uri="{BB962C8B-B14F-4D97-AF65-F5344CB8AC3E}">
        <p14:creationId xmlns:p14="http://schemas.microsoft.com/office/powerpoint/2010/main" val="1141262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506003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Community Connections</a:t>
            </a:r>
          </a:p>
        </p:txBody>
      </p:sp>
      <p:sp>
        <p:nvSpPr>
          <p:cNvPr id="3" name="Content Placeholder 2"/>
          <p:cNvSpPr>
            <a:spLocks noGrp="1"/>
          </p:cNvSpPr>
          <p:nvPr>
            <p:ph idx="1"/>
          </p:nvPr>
        </p:nvSpPr>
        <p:spPr>
          <a:xfrm>
            <a:off x="240032" y="1871662"/>
            <a:ext cx="8623935" cy="4549015"/>
          </a:xfrm>
        </p:spPr>
        <p:txBody>
          <a:bodyPr/>
          <a:lstStyle/>
          <a:p>
            <a:r>
              <a:rPr lang="en-US" dirty="0"/>
              <a:t>Local Department of Social Services</a:t>
            </a:r>
          </a:p>
          <a:p>
            <a:r>
              <a:rPr lang="en-US" dirty="0"/>
              <a:t>Social Security Administration: Work Incentive Liaison</a:t>
            </a:r>
          </a:p>
          <a:p>
            <a:r>
              <a:rPr lang="en-US" dirty="0"/>
              <a:t>WIPA / CWIC</a:t>
            </a:r>
          </a:p>
          <a:p>
            <a:r>
              <a:rPr lang="en-US" dirty="0"/>
              <a:t>Small Business Development Center</a:t>
            </a:r>
          </a:p>
          <a:p>
            <a:r>
              <a:rPr lang="en-US" dirty="0"/>
              <a:t>Illinois Alternative Finance Program</a:t>
            </a:r>
          </a:p>
          <a:p>
            <a:r>
              <a:rPr lang="en-US" dirty="0"/>
              <a:t>Illinois Attorney General’s Office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20</a:t>
            </a:fld>
            <a:endParaRPr lang="en-US" dirty="0"/>
          </a:p>
        </p:txBody>
      </p:sp>
    </p:spTree>
    <p:extLst>
      <p:ext uri="{BB962C8B-B14F-4D97-AF65-F5344CB8AC3E}">
        <p14:creationId xmlns:p14="http://schemas.microsoft.com/office/powerpoint/2010/main" val="129275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607F9-85D1-59CA-04A8-A1EA08EFDC10}"/>
              </a:ext>
            </a:extLst>
          </p:cNvPr>
          <p:cNvSpPr>
            <a:spLocks noGrp="1"/>
          </p:cNvSpPr>
          <p:nvPr>
            <p:ph type="title"/>
          </p:nvPr>
        </p:nvSpPr>
        <p:spPr>
          <a:xfrm>
            <a:off x="240031" y="791154"/>
            <a:ext cx="8655489" cy="640080"/>
          </a:xfrm>
        </p:spPr>
        <p:txBody>
          <a:bodyPr>
            <a:normAutofit fontScale="90000"/>
          </a:bodyPr>
          <a:lstStyle/>
          <a:p>
            <a:r>
              <a:rPr lang="en-US" dirty="0">
                <a:latin typeface="Tahoma"/>
                <a:ea typeface="Tahoma"/>
                <a:cs typeface="Tahoma"/>
              </a:rPr>
              <a:t>Meet Caroline – </a:t>
            </a:r>
            <a:br>
              <a:rPr lang="en-US" dirty="0">
                <a:latin typeface="Tahoma"/>
                <a:ea typeface="Tahoma"/>
                <a:cs typeface="Tahoma"/>
              </a:rPr>
            </a:br>
            <a:r>
              <a:rPr lang="en-US" dirty="0">
                <a:latin typeface="Tahoma"/>
                <a:ea typeface="Tahoma"/>
                <a:cs typeface="Tahoma"/>
              </a:rPr>
              <a:t>a young entrepreneur managing her own money</a:t>
            </a:r>
            <a:endParaRPr lang="en-US" dirty="0"/>
          </a:p>
        </p:txBody>
      </p:sp>
      <p:pic>
        <p:nvPicPr>
          <p:cNvPr id="5" name="Online Media 4" title="Faces of Financial Wellness: Caroline">
            <a:hlinkClick r:id="" action="ppaction://media"/>
            <a:extLst>
              <a:ext uri="{FF2B5EF4-FFF2-40B4-BE49-F238E27FC236}">
                <a16:creationId xmlns:a16="http://schemas.microsoft.com/office/drawing/2014/main" id="{40AEABBC-9250-2F17-58B8-57288093BF59}"/>
              </a:ext>
            </a:extLst>
          </p:cNvPr>
          <p:cNvPicPr>
            <a:picLocks noGrp="1" noRot="1" noChangeAspect="1"/>
          </p:cNvPicPr>
          <p:nvPr>
            <p:ph idx="1"/>
            <a:videoFile r:link="rId1"/>
          </p:nvPr>
        </p:nvPicPr>
        <p:blipFill>
          <a:blip r:embed="rId3"/>
          <a:stretch>
            <a:fillRect/>
          </a:stretch>
        </p:blipFill>
        <p:spPr>
          <a:xfrm>
            <a:off x="258763" y="1570038"/>
            <a:ext cx="8585200" cy="4851400"/>
          </a:xfrm>
        </p:spPr>
      </p:pic>
      <p:sp>
        <p:nvSpPr>
          <p:cNvPr id="4" name="Slide Number Placeholder 3">
            <a:extLst>
              <a:ext uri="{FF2B5EF4-FFF2-40B4-BE49-F238E27FC236}">
                <a16:creationId xmlns:a16="http://schemas.microsoft.com/office/drawing/2014/main" id="{D622E5E6-418B-A74B-769B-ACFC2A6108C0}"/>
              </a:ext>
            </a:extLst>
          </p:cNvPr>
          <p:cNvSpPr>
            <a:spLocks noGrp="1"/>
          </p:cNvSpPr>
          <p:nvPr>
            <p:ph type="sldNum" sz="quarter" idx="10"/>
          </p:nvPr>
        </p:nvSpPr>
        <p:spPr/>
        <p:txBody>
          <a:bodyPr/>
          <a:lstStyle/>
          <a:p>
            <a:fld id="{4FACB3E1-20E2-D24F-8BE6-CB5F27E61535}" type="slidenum">
              <a:rPr lang="en-US" smtClean="0"/>
              <a:pPr/>
              <a:t>21</a:t>
            </a:fld>
            <a:endParaRPr lang="en-US" dirty="0"/>
          </a:p>
        </p:txBody>
      </p:sp>
    </p:spTree>
    <p:extLst>
      <p:ext uri="{BB962C8B-B14F-4D97-AF65-F5344CB8AC3E}">
        <p14:creationId xmlns:p14="http://schemas.microsoft.com/office/powerpoint/2010/main" val="1985847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idx="1"/>
          </p:nvPr>
        </p:nvSpPr>
        <p:spPr/>
        <p:txBody>
          <a:bodyPr/>
          <a:lstStyle/>
          <a:p>
            <a:pPr marL="400040" indent="-400040">
              <a:buNone/>
            </a:pPr>
            <a:r>
              <a:rPr lang="en-US" dirty="0"/>
              <a:t>Explore your dream job.</a:t>
            </a:r>
          </a:p>
          <a:p>
            <a:r>
              <a:rPr lang="en-US" dirty="0"/>
              <a:t>Would you be able to earn more income by being self-employed?</a:t>
            </a:r>
          </a:p>
          <a:p>
            <a:r>
              <a:rPr lang="en-US" dirty="0"/>
              <a:t>Do you need Assistive Technology to increase your productivity or quality of life?</a:t>
            </a:r>
          </a:p>
          <a:p>
            <a:r>
              <a:rPr lang="en-US" dirty="0"/>
              <a:t>Who could help you start your business and manage your work supports?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22</a:t>
            </a:fld>
            <a:endParaRPr lang="en-US" dirty="0"/>
          </a:p>
        </p:txBody>
      </p:sp>
    </p:spTree>
    <p:extLst>
      <p:ext uri="{BB962C8B-B14F-4D97-AF65-F5344CB8AC3E}">
        <p14:creationId xmlns:p14="http://schemas.microsoft.com/office/powerpoint/2010/main" val="1994711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23</a:t>
            </a:fld>
            <a:endParaRPr lang="en-US" dirty="0"/>
          </a:p>
        </p:txBody>
      </p:sp>
    </p:spTree>
    <p:extLst>
      <p:ext uri="{BB962C8B-B14F-4D97-AF65-F5344CB8AC3E}">
        <p14:creationId xmlns:p14="http://schemas.microsoft.com/office/powerpoint/2010/main" val="1974195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and Closing</a:t>
            </a:r>
          </a:p>
        </p:txBody>
      </p:sp>
      <p:sp>
        <p:nvSpPr>
          <p:cNvPr id="3" name="Content Placeholder 2"/>
          <p:cNvSpPr>
            <a:spLocks noGrp="1"/>
          </p:cNvSpPr>
          <p:nvPr>
            <p:ph idx="1"/>
          </p:nvPr>
        </p:nvSpPr>
        <p:spPr>
          <a:xfrm>
            <a:off x="240032" y="2408348"/>
            <a:ext cx="8623935" cy="4012329"/>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spcBef>
                <a:spcPts val="2400"/>
              </a:spcBef>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24</a:t>
            </a:fld>
            <a:endParaRPr lang="en-US" dirty="0"/>
          </a:p>
        </p:txBody>
      </p:sp>
    </p:spTree>
    <p:extLst>
      <p:ext uri="{BB962C8B-B14F-4D97-AF65-F5344CB8AC3E}">
        <p14:creationId xmlns:p14="http://schemas.microsoft.com/office/powerpoint/2010/main" val="130594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lvl="0"/>
            <a:r>
              <a:rPr lang="en-US" dirty="0"/>
              <a:t>Learn rights and responsibilities</a:t>
            </a:r>
          </a:p>
          <a:p>
            <a:r>
              <a:rPr lang="en-US" dirty="0"/>
              <a:t>Small-business development</a:t>
            </a:r>
          </a:p>
          <a:p>
            <a:pPr lvl="0"/>
            <a:r>
              <a:rPr lang="en-US" dirty="0"/>
              <a:t>SNAP and HUD Family Self-Sufficiency work supports</a:t>
            </a:r>
          </a:p>
          <a:p>
            <a:pPr lvl="0"/>
            <a:r>
              <a:rPr lang="en-US" dirty="0"/>
              <a:t>PESS: Property Essential to Self-Support</a:t>
            </a:r>
          </a:p>
          <a:p>
            <a:pPr lvl="0"/>
            <a:r>
              <a:rPr lang="en-US" dirty="0"/>
              <a:t>Alternative Finance Project – Assistive technology loans</a:t>
            </a:r>
          </a:p>
          <a:p>
            <a:pPr lvl="0"/>
            <a:r>
              <a:rPr lang="en-US" dirty="0"/>
              <a:t>Reliable transportation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7037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Rights and Responsibilities</a:t>
            </a:r>
          </a:p>
        </p:txBody>
      </p:sp>
      <p:sp>
        <p:nvSpPr>
          <p:cNvPr id="3" name="Content Placeholder 2"/>
          <p:cNvSpPr>
            <a:spLocks noGrp="1"/>
          </p:cNvSpPr>
          <p:nvPr>
            <p:ph idx="1"/>
          </p:nvPr>
        </p:nvSpPr>
        <p:spPr/>
        <p:txBody>
          <a:bodyPr/>
          <a:lstStyle/>
          <a:p>
            <a:r>
              <a:rPr lang="en-US" dirty="0"/>
              <a:t>It is everyone’s right and responsibility to work in an effort to provide more options for saving money and owning assets that have value and provide security.</a:t>
            </a:r>
          </a:p>
          <a:p>
            <a:r>
              <a:rPr lang="en-US" dirty="0"/>
              <a:t>SSA Disability beneficiaries can work for a business or start their own business.</a:t>
            </a:r>
          </a:p>
          <a:p>
            <a:r>
              <a:rPr lang="en-US" dirty="0"/>
              <a:t>By using the work supports available through the SSA and public benefits, people can take steps to plan to save money and successfully leave benefits when ready.</a:t>
            </a:r>
          </a:p>
          <a:p>
            <a:r>
              <a:rPr lang="en-US" dirty="0"/>
              <a:t>Accommodations and assistive technology (AT) can help people improve the quality of their lives: </a:t>
            </a:r>
            <a:r>
              <a:rPr lang="en-US" dirty="0">
                <a:hlinkClick r:id="rId2"/>
              </a:rPr>
              <a:t>AskJAN.org/</a:t>
            </a:r>
            <a:r>
              <a:rPr lang="en-US" dirty="0" err="1">
                <a:hlinkClick r:id="rId2"/>
              </a:rPr>
              <a:t>Index.cfm</a:t>
            </a:r>
            <a:r>
              <a:rPr lang="en-US" dirty="0"/>
              <a: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75859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69234"/>
            <a:ext cx="8623935" cy="640080"/>
          </a:xfrm>
        </p:spPr>
        <p:txBody>
          <a:bodyPr>
            <a:noAutofit/>
          </a:bodyPr>
          <a:lstStyle/>
          <a:p>
            <a:r>
              <a:rPr lang="en-US" dirty="0"/>
              <a:t>Small Business</a:t>
            </a:r>
          </a:p>
        </p:txBody>
      </p:sp>
      <p:sp>
        <p:nvSpPr>
          <p:cNvPr id="3" name="Content Placeholder 2"/>
          <p:cNvSpPr>
            <a:spLocks noGrp="1"/>
          </p:cNvSpPr>
          <p:nvPr>
            <p:ph idx="1"/>
          </p:nvPr>
        </p:nvSpPr>
        <p:spPr>
          <a:xfrm>
            <a:off x="240032" y="1800224"/>
            <a:ext cx="8217949" cy="4620453"/>
          </a:xfrm>
        </p:spPr>
        <p:txBody>
          <a:bodyPr/>
          <a:lstStyle/>
          <a:p>
            <a:r>
              <a:rPr lang="en-US" dirty="0"/>
              <a:t>Microenterprise is defined as a business having five or less employees and start-up costs of less than $35,000.</a:t>
            </a:r>
          </a:p>
          <a:p>
            <a:r>
              <a:rPr lang="en-US" dirty="0"/>
              <a:t>The local Chamber of Commerce may be able to provide small-business training. </a:t>
            </a:r>
          </a:p>
          <a:p>
            <a:r>
              <a:rPr lang="en-US" dirty="0">
                <a:hlinkClick r:id="rId2"/>
              </a:rPr>
              <a:t>National Disability Institute’s Small Business HUB</a:t>
            </a:r>
            <a:r>
              <a:rPr lang="en-US" dirty="0"/>
              <a:t> offers information for people with disabilities and small businesses. </a:t>
            </a:r>
          </a:p>
          <a:p>
            <a:r>
              <a:rPr lang="en-US" dirty="0"/>
              <a:t>Vocational rehabilitation may be able to provide tools, training and coaching services.</a:t>
            </a:r>
          </a:p>
          <a:p>
            <a:r>
              <a:rPr lang="en-US" dirty="0"/>
              <a:t>If you have an ABLE account, purchasing tools for work, a vehicle and/or assistive technology are qualified disability expenses.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4140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2" y="791154"/>
            <a:ext cx="8655488" cy="640080"/>
          </a:xfrm>
        </p:spPr>
        <p:txBody>
          <a:bodyPr>
            <a:noAutofit/>
          </a:bodyPr>
          <a:lstStyle/>
          <a:p>
            <a:r>
              <a:rPr lang="en-US" dirty="0"/>
              <a:t>Small Business Work Benefits</a:t>
            </a:r>
          </a:p>
        </p:txBody>
      </p:sp>
      <p:sp>
        <p:nvSpPr>
          <p:cNvPr id="3" name="Content Placeholder 2"/>
          <p:cNvSpPr>
            <a:spLocks noGrp="1"/>
          </p:cNvSpPr>
          <p:nvPr>
            <p:ph idx="1"/>
          </p:nvPr>
        </p:nvSpPr>
        <p:spPr>
          <a:xfrm>
            <a:off x="240032" y="1928812"/>
            <a:ext cx="8623935" cy="4491865"/>
          </a:xfrm>
        </p:spPr>
        <p:txBody>
          <a:bodyPr>
            <a:normAutofit/>
          </a:bodyPr>
          <a:lstStyle/>
          <a:p>
            <a:pPr marL="12700" lvl="1" indent="0">
              <a:buNone/>
            </a:pPr>
            <a:r>
              <a:rPr lang="en-US" sz="2000" dirty="0"/>
              <a:t>Owning a small business may make it possible to:</a:t>
            </a:r>
          </a:p>
          <a:p>
            <a:pPr marL="298450" lvl="1" indent="-285750">
              <a:buClr>
                <a:srgbClr val="575759"/>
              </a:buClr>
              <a:buSzPct val="145000"/>
              <a:buFont typeface="Arial" charset="0"/>
              <a:buChar char="•"/>
            </a:pPr>
            <a:r>
              <a:rPr lang="en-US" sz="2000" dirty="0"/>
              <a:t>Work from home</a:t>
            </a:r>
          </a:p>
          <a:p>
            <a:pPr marL="298450" lvl="1" indent="-285750">
              <a:buClr>
                <a:srgbClr val="575759"/>
              </a:buClr>
              <a:buSzPct val="145000"/>
              <a:buFont typeface="Arial" charset="0"/>
              <a:buChar char="•"/>
            </a:pPr>
            <a:r>
              <a:rPr lang="en-US" sz="2000" dirty="0"/>
              <a:t>Schedule flexible work hours</a:t>
            </a:r>
          </a:p>
          <a:p>
            <a:pPr marL="298450" lvl="1" indent="-285750">
              <a:buClr>
                <a:srgbClr val="575759"/>
              </a:buClr>
              <a:buSzPct val="145000"/>
              <a:buFont typeface="Arial" charset="0"/>
              <a:buChar char="•"/>
            </a:pPr>
            <a:r>
              <a:rPr lang="en-US" sz="2000" dirty="0"/>
              <a:t>Accommodations may be easier when self-employed</a:t>
            </a:r>
          </a:p>
          <a:p>
            <a:pPr marL="298450" lvl="1" indent="-285750">
              <a:buClr>
                <a:srgbClr val="575759"/>
              </a:buClr>
              <a:buSzPct val="145000"/>
              <a:buFont typeface="Arial" charset="0"/>
              <a:buChar char="•"/>
            </a:pPr>
            <a:r>
              <a:rPr lang="en-US" sz="2000" dirty="0"/>
              <a:t>Reliable transportation may not be needed when a person is self-employed and working from home or when customers come to the person, or the job is done remotely.</a:t>
            </a:r>
            <a:endParaRPr lang="en-US" b="1" dirty="0"/>
          </a:p>
          <a:p>
            <a:pPr marL="0" indent="0">
              <a:spcBef>
                <a:spcPts val="1800"/>
              </a:spcBef>
              <a:buNone/>
            </a:pPr>
            <a:r>
              <a:rPr lang="en-US" b="1" dirty="0"/>
              <a:t>Activity: </a:t>
            </a:r>
            <a:r>
              <a:rPr lang="en-US" dirty="0"/>
              <a:t>If you could start a business, what kind of business or work would you want to do?</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205394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Business Development</a:t>
            </a:r>
          </a:p>
        </p:txBody>
      </p:sp>
      <p:sp>
        <p:nvSpPr>
          <p:cNvPr id="3" name="Content Placeholder 2"/>
          <p:cNvSpPr>
            <a:spLocks noGrp="1"/>
          </p:cNvSpPr>
          <p:nvPr>
            <p:ph idx="1"/>
          </p:nvPr>
        </p:nvSpPr>
        <p:spPr/>
        <p:txBody>
          <a:bodyPr vert="horz" lIns="91440" tIns="45720" rIns="91440" bIns="45720" rtlCol="0" anchor="t">
            <a:normAutofit lnSpcReduction="10000"/>
          </a:bodyPr>
          <a:lstStyle/>
          <a:p>
            <a:pPr marL="0" indent="0">
              <a:buNone/>
            </a:pPr>
            <a:r>
              <a:rPr lang="en-US" dirty="0"/>
              <a:t>The Illinois Small Business Development Centers offer:</a:t>
            </a:r>
          </a:p>
          <a:p>
            <a:pPr marL="260350" indent="-260350"/>
            <a:r>
              <a:rPr lang="en-US" dirty="0">
                <a:latin typeface="Tahoma"/>
                <a:ea typeface="Tahoma"/>
                <a:cs typeface="Tahoma"/>
              </a:rPr>
              <a:t>One-on-one business advice and management assistance.</a:t>
            </a:r>
          </a:p>
          <a:p>
            <a:pPr marL="260350" indent="-260350"/>
            <a:r>
              <a:rPr lang="en-US" dirty="0">
                <a:latin typeface="Tahoma"/>
                <a:ea typeface="Tahoma"/>
                <a:cs typeface="Tahoma"/>
              </a:rPr>
              <a:t>Assistance with the development of business plans.</a:t>
            </a:r>
          </a:p>
          <a:p>
            <a:pPr marL="260350" indent="-260350"/>
            <a:r>
              <a:rPr lang="en-US" dirty="0"/>
              <a:t>Help with accessing market information and the development of marketing plans.</a:t>
            </a:r>
          </a:p>
          <a:p>
            <a:pPr marL="260350" indent="-260350"/>
            <a:r>
              <a:rPr lang="en-US" dirty="0">
                <a:latin typeface="Tahoma"/>
                <a:ea typeface="Tahoma"/>
                <a:cs typeface="Tahoma"/>
              </a:rPr>
              <a:t>Assistance with accessing business financing programs.</a:t>
            </a:r>
          </a:p>
          <a:p>
            <a:pPr marL="260350" indent="-260350"/>
            <a:r>
              <a:rPr lang="en-US" dirty="0">
                <a:latin typeface="Tahoma"/>
                <a:ea typeface="Tahoma"/>
                <a:cs typeface="Tahoma"/>
              </a:rPr>
              <a:t>Assistance with financial analysis and planning.</a:t>
            </a:r>
          </a:p>
          <a:p>
            <a:pPr marL="260350" indent="-260350"/>
            <a:r>
              <a:rPr lang="en-US" dirty="0">
                <a:latin typeface="Tahoma"/>
                <a:ea typeface="Tahoma"/>
                <a:cs typeface="Tahoma"/>
              </a:rPr>
              <a:t>Access to business education and training opportunities.</a:t>
            </a:r>
          </a:p>
          <a:p>
            <a:pPr marL="260350" indent="-260350"/>
            <a:r>
              <a:rPr lang="en-US" dirty="0"/>
              <a:t>Specialized services in technology, innovation and entrepreneurial development.</a:t>
            </a:r>
          </a:p>
          <a:p>
            <a:pPr marL="260350" indent="-260350"/>
            <a:r>
              <a:rPr lang="en-US" dirty="0">
                <a:latin typeface="Tahoma"/>
                <a:ea typeface="Tahoma"/>
                <a:cs typeface="Tahoma"/>
                <a:hlinkClick r:id="rId2"/>
              </a:rPr>
              <a:t>NDI Small Business Hub</a:t>
            </a:r>
          </a:p>
          <a:p>
            <a:pPr marL="260350" indent="-260350"/>
            <a:r>
              <a:rPr lang="en-US" dirty="0">
                <a:latin typeface="Tahoma"/>
                <a:ea typeface="Tahoma"/>
                <a:cs typeface="Tahoma"/>
                <a:hlinkClick r:id="rId3"/>
              </a:rPr>
              <a:t>Illinois Small Business Development Centers</a:t>
            </a:r>
            <a:endParaRPr lang="en-US"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2011983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9927-7F12-E64D-BCA9-FDBC1B226491}"/>
              </a:ext>
            </a:extLst>
          </p:cNvPr>
          <p:cNvSpPr>
            <a:spLocks noGrp="1"/>
          </p:cNvSpPr>
          <p:nvPr>
            <p:ph type="title"/>
          </p:nvPr>
        </p:nvSpPr>
        <p:spPr>
          <a:xfrm>
            <a:off x="240031" y="1043777"/>
            <a:ext cx="8623935" cy="640080"/>
          </a:xfrm>
        </p:spPr>
        <p:txBody>
          <a:bodyPr>
            <a:normAutofit fontScale="90000"/>
          </a:bodyPr>
          <a:lstStyle/>
          <a:p>
            <a:r>
              <a:rPr lang="en-US" sz="2700" dirty="0"/>
              <a:t>Supplemental Nutrition Assistance Program (SNAP) Work Supports</a:t>
            </a:r>
            <a:endParaRPr lang="en-US" dirty="0"/>
          </a:p>
        </p:txBody>
      </p:sp>
      <p:sp>
        <p:nvSpPr>
          <p:cNvPr id="3" name="Content Placeholder 2">
            <a:extLst>
              <a:ext uri="{FF2B5EF4-FFF2-40B4-BE49-F238E27FC236}">
                <a16:creationId xmlns:a16="http://schemas.microsoft.com/office/drawing/2014/main" id="{AE19434D-EABE-BE48-9044-DFE44FECB20D}"/>
              </a:ext>
            </a:extLst>
          </p:cNvPr>
          <p:cNvSpPr>
            <a:spLocks noGrp="1"/>
          </p:cNvSpPr>
          <p:nvPr>
            <p:ph idx="1"/>
          </p:nvPr>
        </p:nvSpPr>
        <p:spPr>
          <a:xfrm>
            <a:off x="240032" y="1752600"/>
            <a:ext cx="8623935" cy="4668078"/>
          </a:xfrm>
        </p:spPr>
        <p:txBody>
          <a:bodyPr/>
          <a:lstStyle/>
          <a:p>
            <a:r>
              <a:rPr lang="en-US" dirty="0"/>
              <a:t>SNAP eligibility calculation takes into consideration income, work expenses, cost of childcare when needed to work.</a:t>
            </a:r>
          </a:p>
          <a:p>
            <a:r>
              <a:rPr lang="en-US" dirty="0"/>
              <a:t>Tax refunds and EITC do not count towards income eligibility.</a:t>
            </a:r>
          </a:p>
          <a:p>
            <a:r>
              <a:rPr lang="en-US" dirty="0"/>
              <a:t>SNAP Eligibility Calculator online at </a:t>
            </a:r>
            <a:r>
              <a:rPr lang="en-US" dirty="0">
                <a:hlinkClick r:id="rId2"/>
              </a:rPr>
              <a:t>FSCalc.DHS.Illinois.gov/</a:t>
            </a:r>
            <a:r>
              <a:rPr lang="en-US" dirty="0" err="1">
                <a:hlinkClick r:id="rId2"/>
              </a:rPr>
              <a:t>FSCalc</a:t>
            </a:r>
            <a:r>
              <a:rPr lang="en-US" dirty="0"/>
              <a:t>.</a:t>
            </a:r>
          </a:p>
          <a:p>
            <a:r>
              <a:rPr lang="en-US" dirty="0"/>
              <a:t>SNAP households are overall better off when able to work and increase their earnings</a:t>
            </a:r>
          </a:p>
          <a:p>
            <a:r>
              <a:rPr lang="en-US" dirty="0"/>
              <a:t>Illinois offers SNAP Employment and Training program</a:t>
            </a:r>
          </a:p>
          <a:p>
            <a:pPr lvl="1"/>
            <a:r>
              <a:rPr lang="en-US" sz="2000" dirty="0"/>
              <a:t>Provides short-term training, work assignments, resume writing, interview classes and even help with obtaining a GED.</a:t>
            </a:r>
          </a:p>
          <a:p>
            <a:pPr lvl="1"/>
            <a:r>
              <a:rPr lang="en-US" sz="2000" dirty="0"/>
              <a:t>Supportive service payments can help people with work-related expenses such as transportation or special clothing expenses.</a:t>
            </a:r>
          </a:p>
        </p:txBody>
      </p:sp>
      <p:sp>
        <p:nvSpPr>
          <p:cNvPr id="4" name="Slide Number Placeholder 3">
            <a:extLst>
              <a:ext uri="{FF2B5EF4-FFF2-40B4-BE49-F238E27FC236}">
                <a16:creationId xmlns:a16="http://schemas.microsoft.com/office/drawing/2014/main" id="{DE2BABB2-E1CB-5848-B305-65E34EDDB651}"/>
              </a:ext>
            </a:extLst>
          </p:cNvPr>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423104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932998"/>
            <a:ext cx="8623935" cy="640080"/>
          </a:xfrm>
        </p:spPr>
        <p:txBody>
          <a:bodyPr>
            <a:noAutofit/>
          </a:bodyPr>
          <a:lstStyle/>
          <a:p>
            <a:r>
              <a:rPr lang="en-US" dirty="0"/>
              <a:t>Family Self-Sufficiency Program (FSS):</a:t>
            </a:r>
            <a:br>
              <a:rPr lang="en-US" dirty="0"/>
            </a:br>
            <a:r>
              <a:rPr lang="en-US" dirty="0"/>
              <a:t>HUD Work Support</a:t>
            </a:r>
          </a:p>
        </p:txBody>
      </p:sp>
      <p:sp>
        <p:nvSpPr>
          <p:cNvPr id="3" name="Content Placeholder 2"/>
          <p:cNvSpPr>
            <a:spLocks noGrp="1"/>
          </p:cNvSpPr>
          <p:nvPr>
            <p:ph idx="1"/>
          </p:nvPr>
        </p:nvSpPr>
        <p:spPr>
          <a:xfrm>
            <a:off x="240031" y="1905269"/>
            <a:ext cx="8623935" cy="4850294"/>
          </a:xfrm>
        </p:spPr>
        <p:txBody>
          <a:bodyPr/>
          <a:lstStyle/>
          <a:p>
            <a:r>
              <a:rPr lang="en-US" dirty="0"/>
              <a:t>Section 8 recipients usually are responsible to pay 30 percent of their income towards rent or home purchase.</a:t>
            </a:r>
          </a:p>
          <a:p>
            <a:r>
              <a:rPr lang="en-US" dirty="0"/>
              <a:t>It is important for a person who receives Section 8 or subsidized housing to report their employment earnings when they start work or have a change in earnings or income.</a:t>
            </a:r>
          </a:p>
          <a:p>
            <a:r>
              <a:rPr lang="en-US" dirty="0"/>
              <a:t>When rent increases due to work, a person may be able to save the increased rent portion in a Family Self-Sufficiency Program (FSS).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dirty="0"/>
          </a:p>
        </p:txBody>
      </p:sp>
    </p:spTree>
    <p:extLst>
      <p:ext uri="{BB962C8B-B14F-4D97-AF65-F5344CB8AC3E}">
        <p14:creationId xmlns:p14="http://schemas.microsoft.com/office/powerpoint/2010/main" val="24329895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418BFEAA4BBD46A3F28CED4404A8EA" ma:contentTypeVersion="15" ma:contentTypeDescription="Create a new document." ma:contentTypeScope="" ma:versionID="762b0b11cad92e0507f3f0f341962690">
  <xsd:schema xmlns:xsd="http://www.w3.org/2001/XMLSchema" xmlns:xs="http://www.w3.org/2001/XMLSchema" xmlns:p="http://schemas.microsoft.com/office/2006/metadata/properties" xmlns:ns2="08d52da6-00fe-4aa5-8048-3fb7bf867981" xmlns:ns3="cfedde83-a939-42c9-aa4b-af366a3070be" targetNamespace="http://schemas.microsoft.com/office/2006/metadata/properties" ma:root="true" ma:fieldsID="5aadec58a6fd2d2bdc5002e725b8b7b7" ns2:_="" ns3:_="">
    <xsd:import namespace="08d52da6-00fe-4aa5-8048-3fb7bf867981"/>
    <xsd:import namespace="cfedde83-a939-42c9-aa4b-af366a3070b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52da6-00fe-4aa5-8048-3fb7bf8679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59ba972-e7e9-4f28-b997-864bd290e72b"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edde83-a939-42c9-aa4b-af366a3070b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4a752b1-dad8-4a03-b70b-ebaa2d51fdc9}" ma:internalName="TaxCatchAll" ma:showField="CatchAllData" ma:web="cfedde83-a939-42c9-aa4b-af366a3070b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8d52da6-00fe-4aa5-8048-3fb7bf867981">
      <Terms xmlns="http://schemas.microsoft.com/office/infopath/2007/PartnerControls"/>
    </lcf76f155ced4ddcb4097134ff3c332f>
    <TaxCatchAll xmlns="cfedde83-a939-42c9-aa4b-af366a3070b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FC6173-D64B-4052-B8E9-1DB1D10595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52da6-00fe-4aa5-8048-3fb7bf867981"/>
    <ds:schemaRef ds:uri="cfedde83-a939-42c9-aa4b-af366a307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614524-918C-4A55-850B-6D72D634DEE7}">
  <ds:schemaRefs>
    <ds:schemaRef ds:uri="http://schemas.microsoft.com/office/2006/metadata/properties"/>
    <ds:schemaRef ds:uri="cfedde83-a939-42c9-aa4b-af366a3070be"/>
    <ds:schemaRef ds:uri="http://www.w3.org/XML/1998/namespace"/>
    <ds:schemaRef ds:uri="http://purl.org/dc/elements/1.1/"/>
    <ds:schemaRef ds:uri="http://schemas.microsoft.com/office/infopath/2007/PartnerControls"/>
    <ds:schemaRef ds:uri="08d52da6-00fe-4aa5-8048-3fb7bf867981"/>
    <ds:schemaRef ds:uri="http://schemas.microsoft.com/office/2006/documentManagement/type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179D7472-B697-4790-8056-9EA089073BB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NDI Template - Wide_CN</Template>
  <TotalTime>735</TotalTime>
  <Words>1725</Words>
  <Application>Microsoft Office PowerPoint</Application>
  <PresentationFormat>On-screen Show (4:3)</PresentationFormat>
  <Paragraphs>155</Paragraphs>
  <Slides>24</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Arial Rounded MT Bold</vt:lpstr>
      <vt:lpstr>Calibri</vt:lpstr>
      <vt:lpstr>Courier New</vt:lpstr>
      <vt:lpstr>Franklin Gothic Book</vt:lpstr>
      <vt:lpstr>Tahoma</vt:lpstr>
      <vt:lpstr>Times New Roman</vt:lpstr>
      <vt:lpstr>Warnock Pro</vt:lpstr>
      <vt:lpstr>Wingdings</vt:lpstr>
      <vt:lpstr>NDI Template</vt:lpstr>
      <vt:lpstr>Module 7:  Self-Employment and Public Work Incentive Benefits</vt:lpstr>
      <vt:lpstr>Welcome &amp; Housekeeping</vt:lpstr>
      <vt:lpstr>Agenda</vt:lpstr>
      <vt:lpstr>Rights and Responsibilities</vt:lpstr>
      <vt:lpstr>Small Business</vt:lpstr>
      <vt:lpstr>Small Business Work Benefits</vt:lpstr>
      <vt:lpstr>Small Business Development</vt:lpstr>
      <vt:lpstr>Supplemental Nutrition Assistance Program (SNAP) Work Supports</vt:lpstr>
      <vt:lpstr>Family Self-Sufficiency Program (FSS): HUD Work Support</vt:lpstr>
      <vt:lpstr>Family Self-Sufficiency Program (FSS)</vt:lpstr>
      <vt:lpstr>Property Essential to Self-Support (PESS): SSI Beneficiaries</vt:lpstr>
      <vt:lpstr>SSI/SSDI Beneficiaries Self-Employment Alert Items</vt:lpstr>
      <vt:lpstr>Work Stipends</vt:lpstr>
      <vt:lpstr>What Is Assistive Technology (AT)?</vt:lpstr>
      <vt:lpstr>Assistive Technology Examples</vt:lpstr>
      <vt:lpstr>Help Paying for Assistive Technology</vt:lpstr>
      <vt:lpstr>Reliable Transportation</vt:lpstr>
      <vt:lpstr>Purchasing a Reliable Vehicle</vt:lpstr>
      <vt:lpstr>Getting a Vehicle Loan</vt:lpstr>
      <vt:lpstr>Community Connections</vt:lpstr>
      <vt:lpstr>Meet Caroline –  a young entrepreneur managing her own money</vt:lpstr>
      <vt:lpstr>Homework</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7: Self-Employment and Public Work Incentive Benefits</dc:title>
  <dc:creator>National Disability Institute</dc:creator>
  <cp:keywords>People with Disabilities</cp:keywords>
  <cp:lastModifiedBy>Al Milioto</cp:lastModifiedBy>
  <cp:revision>86</cp:revision>
  <dcterms:created xsi:type="dcterms:W3CDTF">2019-01-10T23:31:07Z</dcterms:created>
  <dcterms:modified xsi:type="dcterms:W3CDTF">2025-01-07T15:12:17Z</dcterms:modified>
  <cp:category>Financial Wellness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y fmtid="{D5CDD505-2E9C-101B-9397-08002B2CF9AE}" pid="4" name="ContentTypeId">
    <vt:lpwstr>0x010100EA418BFEAA4BBD46A3F28CED4404A8EA</vt:lpwstr>
  </property>
  <property fmtid="{D5CDD505-2E9C-101B-9397-08002B2CF9AE}" pid="5" name="_Level">
    <vt:i4>1</vt:i4>
  </property>
  <property fmtid="{D5CDD505-2E9C-101B-9397-08002B2CF9AE}" pid="6" name="MediaServiceImageTags">
    <vt:lpwstr/>
  </property>
</Properties>
</file>