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8"/>
  </p:notesMasterIdLst>
  <p:sldIdLst>
    <p:sldId id="256" r:id="rId5"/>
    <p:sldId id="282" r:id="rId6"/>
    <p:sldId id="283" r:id="rId7"/>
    <p:sldId id="260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03" r:id="rId20"/>
    <p:sldId id="297" r:id="rId21"/>
    <p:sldId id="302" r:id="rId22"/>
    <p:sldId id="301" r:id="rId23"/>
    <p:sldId id="300" r:id="rId24"/>
    <p:sldId id="299" r:id="rId25"/>
    <p:sldId id="284" r:id="rId26"/>
    <p:sldId id="29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084EF-2196-4F56-B469-54D5DA568354}" v="3" dt="2025-01-07T15:19:23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 snapToObjects="1">
      <p:cViewPr varScale="1">
        <p:scale>
          <a:sx n="96" d="100"/>
          <a:sy n="96" d="100"/>
        </p:scale>
        <p:origin x="31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Milioto" userId="617140de-21b0-47c6-b708-67f94e1bef6d" providerId="ADAL" clId="{C00084EF-2196-4F56-B469-54D5DA568354}"/>
    <pc:docChg chg="modSld modMainMaster">
      <pc:chgData name="Al Milioto" userId="617140de-21b0-47c6-b708-67f94e1bef6d" providerId="ADAL" clId="{C00084EF-2196-4F56-B469-54D5DA568354}" dt="2025-01-07T15:16:58.225" v="3" actId="962"/>
      <pc:docMkLst>
        <pc:docMk/>
      </pc:docMkLst>
      <pc:sldChg chg="modSp">
        <pc:chgData name="Al Milioto" userId="617140de-21b0-47c6-b708-67f94e1bef6d" providerId="ADAL" clId="{C00084EF-2196-4F56-B469-54D5DA568354}" dt="2025-01-07T15:13:49.179" v="1" actId="1076"/>
        <pc:sldMkLst>
          <pc:docMk/>
          <pc:sldMk cId="222513585" sldId="295"/>
        </pc:sldMkLst>
        <pc:spChg chg="mod">
          <ac:chgData name="Al Milioto" userId="617140de-21b0-47c6-b708-67f94e1bef6d" providerId="ADAL" clId="{C00084EF-2196-4F56-B469-54D5DA568354}" dt="2025-01-07T15:13:49.179" v="1" actId="1076"/>
          <ac:spMkLst>
            <pc:docMk/>
            <pc:sldMk cId="222513585" sldId="295"/>
            <ac:spMk id="3" creationId="{00000000-0000-0000-0000-000000000000}"/>
          </ac:spMkLst>
        </pc:spChg>
      </pc:sldChg>
      <pc:sldMasterChg chg="modSldLayout">
        <pc:chgData name="Al Milioto" userId="617140de-21b0-47c6-b708-67f94e1bef6d" providerId="ADAL" clId="{C00084EF-2196-4F56-B469-54D5DA568354}" dt="2025-01-07T15:16:58.225" v="3" actId="962"/>
        <pc:sldMasterMkLst>
          <pc:docMk/>
          <pc:sldMasterMk cId="1018128377" sldId="2147483648"/>
        </pc:sldMasterMkLst>
        <pc:sldLayoutChg chg="modSp mod">
          <pc:chgData name="Al Milioto" userId="617140de-21b0-47c6-b708-67f94e1bef6d" providerId="ADAL" clId="{C00084EF-2196-4F56-B469-54D5DA568354}" dt="2025-01-07T15:16:58.225" v="3" actId="962"/>
          <pc:sldLayoutMkLst>
            <pc:docMk/>
            <pc:sldMasterMk cId="1018128377" sldId="2147483648"/>
            <pc:sldLayoutMk cId="217993459" sldId="2147483652"/>
          </pc:sldLayoutMkLst>
          <pc:spChg chg="mod">
            <ac:chgData name="Al Milioto" userId="617140de-21b0-47c6-b708-67f94e1bef6d" providerId="ADAL" clId="{C00084EF-2196-4F56-B469-54D5DA568354}" dt="2025-01-07T15:16:53.230" v="2" actId="962"/>
            <ac:spMkLst>
              <pc:docMk/>
              <pc:sldMasterMk cId="1018128377" sldId="2147483648"/>
              <pc:sldLayoutMk cId="217993459" sldId="2147483652"/>
              <ac:spMk id="14" creationId="{00000000-0000-0000-0000-000000000000}"/>
            </ac:spMkLst>
          </pc:spChg>
          <pc:spChg chg="mod">
            <ac:chgData name="Al Milioto" userId="617140de-21b0-47c6-b708-67f94e1bef6d" providerId="ADAL" clId="{C00084EF-2196-4F56-B469-54D5DA568354}" dt="2025-01-07T15:16:58.225" v="3" actId="962"/>
            <ac:spMkLst>
              <pc:docMk/>
              <pc:sldMasterMk cId="1018128377" sldId="2147483648"/>
              <pc:sldLayoutMk cId="217993459" sldId="2147483652"/>
              <ac:spMk id="17" creationId="{00000000-0000-0000-0000-000000000000}"/>
            </ac:spMkLst>
          </pc:spChg>
          <pc:spChg chg="mod">
            <ac:chgData name="Al Milioto" userId="617140de-21b0-47c6-b708-67f94e1bef6d" providerId="ADAL" clId="{C00084EF-2196-4F56-B469-54D5DA568354}" dt="2025-01-07T15:16:58.225" v="3" actId="962"/>
            <ac:spMkLst>
              <pc:docMk/>
              <pc:sldMasterMk cId="1018128377" sldId="2147483648"/>
              <pc:sldLayoutMk cId="217993459" sldId="2147483652"/>
              <ac:spMk id="20" creationId="{00000000-0000-0000-0000-000000000000}"/>
            </ac:spMkLst>
          </pc:spChg>
          <pc:spChg chg="mod">
            <ac:chgData name="Al Milioto" userId="617140de-21b0-47c6-b708-67f94e1bef6d" providerId="ADAL" clId="{C00084EF-2196-4F56-B469-54D5DA568354}" dt="2025-01-07T15:16:58.225" v="3" actId="962"/>
            <ac:spMkLst>
              <pc:docMk/>
              <pc:sldMasterMk cId="1018128377" sldId="2147483648"/>
              <pc:sldLayoutMk cId="217993459" sldId="2147483652"/>
              <ac:spMk id="21" creationId="{00000000-0000-0000-0000-000000000000}"/>
            </ac:spMkLst>
          </pc:spChg>
          <pc:picChg chg="mod">
            <ac:chgData name="Al Milioto" userId="617140de-21b0-47c6-b708-67f94e1bef6d" providerId="ADAL" clId="{C00084EF-2196-4F56-B469-54D5DA568354}" dt="2025-01-07T15:16:58.225" v="3" actId="962"/>
            <ac:picMkLst>
              <pc:docMk/>
              <pc:sldMasterMk cId="1018128377" sldId="2147483648"/>
              <pc:sldLayoutMk cId="217993459" sldId="2147483652"/>
              <ac:picMk id="19" creationId="{00000000-0000-0000-0000-000000000000}"/>
            </ac:picMkLst>
          </pc:picChg>
          <pc:picChg chg="mod">
            <ac:chgData name="Al Milioto" userId="617140de-21b0-47c6-b708-67f94e1bef6d" providerId="ADAL" clId="{C00084EF-2196-4F56-B469-54D5DA568354}" dt="2025-01-07T15:16:58.225" v="3" actId="962"/>
            <ac:picMkLst>
              <pc:docMk/>
              <pc:sldMasterMk cId="1018128377" sldId="2147483648"/>
              <pc:sldLayoutMk cId="217993459" sldId="2147483652"/>
              <ac:picMk id="22" creationId="{00000000-0000-0000-0000-000000000000}"/>
            </ac:picMkLst>
          </pc:picChg>
        </pc:sldLayoutChg>
      </pc:sldMasterChg>
    </pc:docChg>
  </pc:docChgLst>
  <pc:docChgLst>
    <pc:chgData name="Laurie Schaller" userId="846003ec-e2e5-4994-b3e1-cc7d8e7c997e" providerId="ADAL" clId="{6FAD7C65-3C94-4E60-AA1F-64071BD36F75}"/>
    <pc:docChg chg="modSld">
      <pc:chgData name="Laurie Schaller" userId="846003ec-e2e5-4994-b3e1-cc7d8e7c997e" providerId="ADAL" clId="{6FAD7C65-3C94-4E60-AA1F-64071BD36F75}" dt="2024-11-12T15:32:08.045" v="18" actId="20577"/>
      <pc:docMkLst>
        <pc:docMk/>
      </pc:docMkLst>
      <pc:sldChg chg="modSp mod">
        <pc:chgData name="Laurie Schaller" userId="846003ec-e2e5-4994-b3e1-cc7d8e7c997e" providerId="ADAL" clId="{6FAD7C65-3C94-4E60-AA1F-64071BD36F75}" dt="2024-11-12T15:20:27.516" v="1" actId="6549"/>
        <pc:sldMkLst>
          <pc:docMk/>
          <pc:sldMk cId="2144065445" sldId="287"/>
        </pc:sldMkLst>
        <pc:spChg chg="mod">
          <ac:chgData name="Laurie Schaller" userId="846003ec-e2e5-4994-b3e1-cc7d8e7c997e" providerId="ADAL" clId="{6FAD7C65-3C94-4E60-AA1F-64071BD36F75}" dt="2024-11-12T15:20:27.516" v="1" actId="6549"/>
          <ac:spMkLst>
            <pc:docMk/>
            <pc:sldMk cId="2144065445" sldId="287"/>
            <ac:spMk id="3" creationId="{00000000-0000-0000-0000-000000000000}"/>
          </ac:spMkLst>
        </pc:spChg>
      </pc:sldChg>
      <pc:sldChg chg="modSp mod">
        <pc:chgData name="Laurie Schaller" userId="846003ec-e2e5-4994-b3e1-cc7d8e7c997e" providerId="ADAL" clId="{6FAD7C65-3C94-4E60-AA1F-64071BD36F75}" dt="2024-11-12T15:32:08.045" v="18" actId="20577"/>
        <pc:sldMkLst>
          <pc:docMk/>
          <pc:sldMk cId="841697180" sldId="303"/>
        </pc:sldMkLst>
        <pc:spChg chg="mod">
          <ac:chgData name="Laurie Schaller" userId="846003ec-e2e5-4994-b3e1-cc7d8e7c997e" providerId="ADAL" clId="{6FAD7C65-3C94-4E60-AA1F-64071BD36F75}" dt="2024-11-12T15:32:08.045" v="18" actId="20577"/>
          <ac:spMkLst>
            <pc:docMk/>
            <pc:sldMk cId="841697180" sldId="30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0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Financial</a:t>
            </a: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Wellness for People with Disabilities</a:t>
            </a:r>
          </a:p>
        </p:txBody>
      </p: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914400" y="4494986"/>
            <a:ext cx="3520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be.com/watch?v=lp_8cvNm_v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theftcenter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portfraud.ftc.gov/" TargetMode="External"/><Relationship Id="rId2" Type="http://schemas.openxmlformats.org/officeDocument/2006/relationships/hyperlink" Target="https://www.identitytheft.go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mer.ftc.gov/media/video-0057-why-care-about-identity-thef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074684"/>
            <a:ext cx="7785100" cy="924339"/>
          </a:xfrm>
        </p:spPr>
        <p:txBody>
          <a:bodyPr>
            <a:noAutofit/>
          </a:bodyPr>
          <a:lstStyle/>
          <a:p>
            <a:r>
              <a:rPr lang="en-US" sz="4000" dirty="0"/>
              <a:t>Module 8:</a:t>
            </a:r>
            <a:br>
              <a:rPr lang="en-US" sz="4000" dirty="0"/>
            </a:br>
            <a:r>
              <a:rPr lang="en-US" sz="4000" dirty="0"/>
              <a:t>Protecting Your Identity</a:t>
            </a:r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Use Care in Sharing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19300"/>
            <a:ext cx="8623935" cy="4401378"/>
          </a:xfrm>
        </p:spPr>
        <p:txBody>
          <a:bodyPr/>
          <a:lstStyle/>
          <a:p>
            <a:r>
              <a:rPr lang="en-US" dirty="0"/>
              <a:t>Identity Theft occurs when someone uses your personally identifiable information to commit fraud or other crimes, and this happens without your knowledge or permission.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8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Can Identities Be Stolen?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25600"/>
            <a:ext cx="8476585" cy="4795078"/>
          </a:xfrm>
        </p:spPr>
        <p:txBody>
          <a:bodyPr/>
          <a:lstStyle/>
          <a:p>
            <a:r>
              <a:rPr lang="en-US" dirty="0"/>
              <a:t>Dumpster diving – when someone rummages through trash looking for bills or other paper with your personal information on it.</a:t>
            </a:r>
          </a:p>
          <a:p>
            <a:r>
              <a:rPr lang="en-US" dirty="0"/>
              <a:t>Skimming – stealing credit/debit card numbers by using a special storage device when your card is processed.</a:t>
            </a:r>
          </a:p>
          <a:p>
            <a:r>
              <a:rPr lang="en-US" dirty="0"/>
              <a:t>Password – when your identity is captured online.</a:t>
            </a:r>
          </a:p>
          <a:p>
            <a:r>
              <a:rPr lang="en-US" dirty="0"/>
              <a:t>Phishing – scammers pretend to be financial institutions or other companies and send spam (fake messages) or pop-up messages to get you to reveal personal information.</a:t>
            </a:r>
          </a:p>
          <a:p>
            <a:r>
              <a:rPr lang="en-US" dirty="0"/>
              <a:t>Door to Door – scammers come to your house and ask questions about your habits – maybe to return later or to trick you into revealing PII.</a:t>
            </a:r>
          </a:p>
          <a:p>
            <a:r>
              <a:rPr lang="en-US" dirty="0"/>
              <a:t>Changing your address – your billing statements are diverted to another location by completing a change of address form at the local U.S. Post Office.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14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How Can Identities Be Stolen? </a:t>
            </a:r>
            <a:r>
              <a:rPr lang="en-US" sz="1800" dirty="0"/>
              <a:t>(Continued)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54200"/>
            <a:ext cx="8217949" cy="4566478"/>
          </a:xfrm>
        </p:spPr>
        <p:txBody>
          <a:bodyPr/>
          <a:lstStyle/>
          <a:p>
            <a:r>
              <a:rPr lang="en-US" dirty="0"/>
              <a:t>Data Breaches – hackers penetrate (corporate, any) databases where your PII resides; Target and Home Depot are recent examples of businesses. </a:t>
            </a:r>
          </a:p>
          <a:p>
            <a:r>
              <a:rPr lang="en-US" dirty="0"/>
              <a:t>Old-Fashioned Stealing – they steal wallets and purses; mail, including bank and credit card statements; pre-approved credit offers; and new checks or tax information. Identity thieves steal personnel records or bribe employees who have access.</a:t>
            </a:r>
          </a:p>
          <a:p>
            <a:r>
              <a:rPr lang="en-US" dirty="0"/>
              <a:t>Pretexting – they use false pretenses to obtain your personal information from financial institutions, telephone companies and other sources.</a:t>
            </a:r>
          </a:p>
          <a:p>
            <a:r>
              <a:rPr lang="en-US" dirty="0"/>
              <a:t>Electronics – old and new</a:t>
            </a:r>
          </a:p>
          <a:p>
            <a:r>
              <a:rPr lang="en-US" dirty="0"/>
              <a:t>Social Media – when someone uses your information to create a social media profile in your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2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Types of Identify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Common types of identity theft:</a:t>
            </a:r>
          </a:p>
          <a:p>
            <a:pPr lvl="1">
              <a:defRPr/>
            </a:pPr>
            <a:r>
              <a:rPr lang="en-US" sz="2000" dirty="0"/>
              <a:t>Financial Gains</a:t>
            </a:r>
          </a:p>
          <a:p>
            <a:pPr lvl="1">
              <a:defRPr/>
            </a:pPr>
            <a:r>
              <a:rPr lang="en-US" sz="2000" dirty="0"/>
              <a:t>Governmental</a:t>
            </a:r>
          </a:p>
          <a:p>
            <a:pPr lvl="1">
              <a:defRPr/>
            </a:pPr>
            <a:r>
              <a:rPr lang="en-US" sz="2000" dirty="0"/>
              <a:t>Criminal</a:t>
            </a:r>
          </a:p>
          <a:p>
            <a:pPr lvl="1">
              <a:defRPr/>
            </a:pPr>
            <a:r>
              <a:rPr lang="en-US" sz="2000" dirty="0"/>
              <a:t>Medical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8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41081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Five Ways to Help Protect Your Identity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1200"/>
            <a:ext cx="8623935" cy="720034"/>
          </a:xfrm>
        </p:spPr>
        <p:txBody>
          <a:bodyPr>
            <a:normAutofit/>
          </a:bodyPr>
          <a:lstStyle/>
          <a:p>
            <a:r>
              <a:rPr lang="en-US" sz="3300" dirty="0"/>
              <a:t>How to Protect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431234"/>
            <a:ext cx="8655490" cy="5071716"/>
          </a:xfrm>
        </p:spPr>
        <p:txBody>
          <a:bodyPr>
            <a:noAutofit/>
          </a:bodyPr>
          <a:lstStyle/>
          <a:p>
            <a:r>
              <a:rPr lang="en-US" dirty="0"/>
              <a:t>Be proactive!</a:t>
            </a:r>
          </a:p>
          <a:p>
            <a:r>
              <a:rPr lang="en-US" dirty="0"/>
              <a:t>Monitor accounts monthly and credit profile annually</a:t>
            </a:r>
          </a:p>
          <a:p>
            <a:r>
              <a:rPr lang="en-US" dirty="0"/>
              <a:t>Protect your Social Security card and number</a:t>
            </a:r>
          </a:p>
          <a:p>
            <a:r>
              <a:rPr lang="en-US" dirty="0"/>
              <a:t>Protect your trash – shred any documents with your PII</a:t>
            </a:r>
          </a:p>
          <a:p>
            <a:r>
              <a:rPr lang="en-US" dirty="0"/>
              <a:t>Keep important documents in a safe place</a:t>
            </a:r>
          </a:p>
          <a:p>
            <a:r>
              <a:rPr lang="en-US" dirty="0"/>
              <a:t>Protect your mail – incoming and outgoing</a:t>
            </a:r>
          </a:p>
          <a:p>
            <a:r>
              <a:rPr lang="en-US" dirty="0"/>
              <a:t>Do not give out private information to people you do not trust</a:t>
            </a:r>
          </a:p>
          <a:p>
            <a:r>
              <a:rPr lang="en-US" dirty="0"/>
              <a:t>Be careful of what you carry in your wallet/purse</a:t>
            </a:r>
          </a:p>
          <a:p>
            <a:r>
              <a:rPr lang="en-US" dirty="0"/>
              <a:t>Consider a credit freeze with credit reporting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8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1200"/>
            <a:ext cx="8623935" cy="720034"/>
          </a:xfrm>
        </p:spPr>
        <p:txBody>
          <a:bodyPr>
            <a:normAutofit/>
          </a:bodyPr>
          <a:lstStyle/>
          <a:p>
            <a:r>
              <a:rPr lang="en-US" sz="3300" dirty="0"/>
              <a:t>How to Protect Yourself </a:t>
            </a:r>
            <a:r>
              <a:rPr lang="en-US" sz="1800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431234"/>
            <a:ext cx="8655490" cy="5071716"/>
          </a:xfrm>
        </p:spPr>
        <p:txBody>
          <a:bodyPr>
            <a:noAutofit/>
          </a:bodyPr>
          <a:lstStyle/>
          <a:p>
            <a:r>
              <a:rPr lang="en-US" dirty="0"/>
              <a:t>Be careful on the internet – information provided and passwords</a:t>
            </a:r>
          </a:p>
          <a:p>
            <a:pPr lvl="1"/>
            <a:r>
              <a:rPr lang="en-US" sz="2000" dirty="0"/>
              <a:t>Protect passwords and do not share them</a:t>
            </a:r>
          </a:p>
          <a:p>
            <a:pPr lvl="1"/>
            <a:r>
              <a:rPr lang="en-US" sz="2000" dirty="0"/>
              <a:t>Keep passwords in a secure place; not on computer</a:t>
            </a:r>
          </a:p>
          <a:p>
            <a:pPr lvl="1"/>
            <a:r>
              <a:rPr lang="en-US" sz="2000" dirty="0"/>
              <a:t>Use passwords that are difficult to guess and update them</a:t>
            </a:r>
          </a:p>
          <a:p>
            <a:pPr lvl="1"/>
            <a:r>
              <a:rPr lang="en-US" sz="2000" dirty="0"/>
              <a:t>Do not use the same password over and over, make them unique</a:t>
            </a:r>
          </a:p>
          <a:p>
            <a:r>
              <a:rPr lang="en-US" dirty="0"/>
              <a:t>Protect your smartphone, tablet and computers</a:t>
            </a:r>
          </a:p>
          <a:p>
            <a:r>
              <a:rPr lang="en-US" dirty="0"/>
              <a:t>Delete all PII from and safely dispose of all old electronics</a:t>
            </a:r>
          </a:p>
          <a:p>
            <a:r>
              <a:rPr lang="en-US" dirty="0"/>
              <a:t>Beware of scams and frauds</a:t>
            </a:r>
          </a:p>
          <a:p>
            <a:r>
              <a:rPr lang="en-US" dirty="0"/>
              <a:t>Protect all of your passwords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9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Online Shopping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FBI estimates that every computer that connects to the internet is scanned for vulnerabilities by criminals within 45 seconds of connecting.</a:t>
            </a:r>
          </a:p>
          <a:p>
            <a:r>
              <a:rPr lang="en-US" dirty="0"/>
              <a:t>The Identity Theft Resource Center has a complete guide for shopping including specifics on websites, payment, confirmation, electronic signatures and more.</a:t>
            </a:r>
          </a:p>
          <a:p>
            <a:pPr lvl="1"/>
            <a:r>
              <a:rPr lang="en-US" sz="2000" dirty="0">
                <a:hlinkClick r:id="rId2"/>
              </a:rPr>
              <a:t>IDTheftCenter.org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96130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My Identity Has Been Compromised.</a:t>
            </a:r>
            <a:br>
              <a:rPr lang="en-US" dirty="0"/>
            </a:br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55800"/>
            <a:ext cx="8623935" cy="4464878"/>
          </a:xfrm>
        </p:spPr>
        <p:txBody>
          <a:bodyPr/>
          <a:lstStyle/>
          <a:p>
            <a:r>
              <a:rPr lang="en-US" dirty="0"/>
              <a:t>Close accounts that have been tampered with or opened fraudulently.</a:t>
            </a:r>
          </a:p>
          <a:p>
            <a:r>
              <a:rPr lang="en-US" dirty="0"/>
              <a:t>Review and place a Fraud Alert on your Credit Reports.</a:t>
            </a:r>
          </a:p>
          <a:p>
            <a:r>
              <a:rPr lang="en-US" dirty="0"/>
              <a:t>File a complaint with the Federal Trade Commission.</a:t>
            </a:r>
          </a:p>
          <a:p>
            <a:pPr lvl="1"/>
            <a:r>
              <a:rPr lang="en-US" sz="2000" dirty="0"/>
              <a:t>This can be accomplished by:</a:t>
            </a:r>
          </a:p>
          <a:p>
            <a:pPr marL="596487" lvl="2" indent="0">
              <a:buNone/>
            </a:pPr>
            <a:r>
              <a:rPr lang="en-US" sz="2000" dirty="0"/>
              <a:t>1. Calling the FTC’s Identity Theft Hotline at 1-877-ID-THEFT</a:t>
            </a:r>
          </a:p>
          <a:p>
            <a:pPr marL="596487" lvl="2" indent="0">
              <a:buNone/>
            </a:pPr>
            <a:r>
              <a:rPr lang="en-US" sz="2000" dirty="0"/>
              <a:t>2. Visiting </a:t>
            </a:r>
            <a:r>
              <a:rPr lang="en-US" sz="2000" dirty="0">
                <a:hlinkClick r:id="rId2"/>
              </a:rPr>
              <a:t>IdentityTheft.gov</a:t>
            </a:r>
            <a:r>
              <a:rPr lang="en-US" sz="2000" dirty="0"/>
              <a:t> and </a:t>
            </a:r>
            <a:r>
              <a:rPr lang="en-US" sz="2000" u="sng" dirty="0">
                <a:hlinkClick r:id="rId3"/>
              </a:rPr>
              <a:t>ReportFraud.FTC.gov</a:t>
            </a:r>
            <a:r>
              <a:rPr lang="en-US" sz="2000" dirty="0"/>
              <a:t> to and complete online complaint form</a:t>
            </a:r>
          </a:p>
          <a:p>
            <a:r>
              <a:rPr lang="en-US" dirty="0"/>
              <a:t>File a report with local police in the community where you believe the theft took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47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Make a plan to secure your PII</a:t>
            </a:r>
          </a:p>
          <a:p>
            <a:pPr algn="just"/>
            <a:r>
              <a:rPr lang="en-US" dirty="0"/>
              <a:t>Review worksheet and begin completion</a:t>
            </a:r>
          </a:p>
          <a:p>
            <a:pPr algn="just"/>
            <a:r>
              <a:rPr lang="en-US" dirty="0"/>
              <a:t>“Keeping your personally identifiable information secure”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3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16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There are steps you can take now to</a:t>
            </a:r>
          </a:p>
          <a:p>
            <a:pPr marL="533387" indent="-533387" algn="ctr">
              <a:buNone/>
            </a:pPr>
            <a:r>
              <a:rPr lang="en-US" dirty="0"/>
              <a:t>protect your identity and</a:t>
            </a:r>
          </a:p>
          <a:p>
            <a:pPr marL="533387" indent="-533387" algn="ctr">
              <a:buNone/>
            </a:pPr>
            <a:r>
              <a:rPr lang="en-US" dirty="0"/>
              <a:t>personal identifiable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29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Develop a plan for the safe storage of</a:t>
            </a:r>
          </a:p>
          <a:p>
            <a:pPr marL="533387" indent="-533387" algn="ctr">
              <a:buNone/>
            </a:pPr>
            <a:r>
              <a:rPr lang="en-US" dirty="0"/>
              <a:t>personally identifiable information, account numbers and passwords.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31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77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68500"/>
            <a:ext cx="8623935" cy="4452178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6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what Personally Identifiable Information (PII) is and why it is important</a:t>
            </a:r>
          </a:p>
          <a:p>
            <a:r>
              <a:rPr lang="en-US" dirty="0"/>
              <a:t>Talk about why people with disabilities need to protect their identity</a:t>
            </a:r>
          </a:p>
          <a:p>
            <a:r>
              <a:rPr lang="en-US" dirty="0"/>
              <a:t>Explore ways people can steal your identity</a:t>
            </a:r>
          </a:p>
          <a:p>
            <a:r>
              <a:rPr lang="en-US" dirty="0"/>
              <a:t>Discuss common mistakes people often make</a:t>
            </a:r>
          </a:p>
          <a:p>
            <a:r>
              <a:rPr lang="en-US" dirty="0"/>
              <a:t>Identify ways to protect myself</a:t>
            </a:r>
          </a:p>
          <a:p>
            <a:r>
              <a:rPr lang="en-US" dirty="0"/>
              <a:t>Find out how to stay safe online</a:t>
            </a:r>
          </a:p>
          <a:p>
            <a:r>
              <a:rPr lang="en-US" dirty="0"/>
              <a:t>Know what to do when you suspect your identity has been stolen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6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0406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Protecting My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8720"/>
            <a:ext cx="7979629" cy="4471957"/>
          </a:xfrm>
        </p:spPr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My identity is protected because I receive a public benefit.</a:t>
            </a:r>
          </a:p>
          <a:p>
            <a:r>
              <a:rPr lang="en-US" b="1" dirty="0"/>
              <a:t>Reality:</a:t>
            </a:r>
            <a:r>
              <a:rPr lang="en-US" dirty="0"/>
              <a:t> There are a variety of ways that an individual’s identity can be compromised and receiving a public benefit does not protect your identity.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16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3441700"/>
            <a:ext cx="8623935" cy="29789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What do we mean when we say identity theft?</a:t>
            </a:r>
          </a:p>
          <a:p>
            <a:pPr marL="0" indent="0" algn="ctr">
              <a:buNone/>
              <a:defRPr/>
            </a:pPr>
            <a:r>
              <a:rPr lang="en-US" dirty="0"/>
              <a:t>Why do people with disabilities need to protect their identities?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Protecting My Identity </a:t>
            </a:r>
            <a:r>
              <a:rPr lang="en-US" sz="1800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79600"/>
            <a:ext cx="8623935" cy="45410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Help keep your identity safe by understanding the threat of identity theft and learning how to protect yourself.</a:t>
            </a:r>
          </a:p>
          <a:p>
            <a:pPr marL="0" indent="0">
              <a:buNone/>
            </a:pPr>
            <a:r>
              <a:rPr lang="en-US" dirty="0"/>
              <a:t>Identity Theft: Number one Consumer Complaint received by the Federal Trade Commission for 16 Years in a 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Video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64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>
                <a:hlinkClick r:id="rId2"/>
              </a:rPr>
              <a:t>Federal Trade Commission – Why Care About Identity Theft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1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Personally Identifiable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5000"/>
            <a:ext cx="8623935" cy="4515678"/>
          </a:xfrm>
        </p:spPr>
        <p:txBody>
          <a:bodyPr/>
          <a:lstStyle/>
          <a:p>
            <a:pPr>
              <a:defRPr/>
            </a:pPr>
            <a:r>
              <a:rPr lang="en-US" dirty="0"/>
              <a:t>Our personally identifiable information (PII) is what we are attempting to protect.</a:t>
            </a:r>
          </a:p>
          <a:p>
            <a:pPr>
              <a:defRPr/>
            </a:pPr>
            <a:r>
              <a:rPr lang="en-US" dirty="0"/>
              <a:t>PII is:</a:t>
            </a:r>
          </a:p>
          <a:p>
            <a:pPr lvl="1">
              <a:defRPr/>
            </a:pPr>
            <a:r>
              <a:rPr lang="en-US" sz="2000" dirty="0"/>
              <a:t>Any information that can be used on its own or with other information to identify, contact or locate a single, particular person.</a:t>
            </a:r>
          </a:p>
          <a:p>
            <a:pPr>
              <a:defRPr/>
            </a:pPr>
            <a:r>
              <a:rPr lang="en-US" dirty="0"/>
              <a:t>Like other information, it can exist physically on paper or electronically in computers.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Examples of PII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28800"/>
            <a:ext cx="8623935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Name</a:t>
            </a:r>
          </a:p>
          <a:p>
            <a:r>
              <a:rPr lang="en-US" sz="2200" dirty="0"/>
              <a:t>Social Security number</a:t>
            </a:r>
          </a:p>
          <a:p>
            <a:r>
              <a:rPr lang="en-US" sz="2200" dirty="0"/>
              <a:t>Date and place of birth</a:t>
            </a:r>
          </a:p>
          <a:p>
            <a:r>
              <a:rPr lang="en-US" sz="2200" dirty="0"/>
              <a:t>Mother’s maiden name</a:t>
            </a:r>
          </a:p>
          <a:p>
            <a:r>
              <a:rPr lang="en-US" sz="2200" dirty="0"/>
              <a:t>Medical information</a:t>
            </a:r>
          </a:p>
          <a:p>
            <a:r>
              <a:rPr lang="en-US" sz="2200" dirty="0"/>
              <a:t>Employment history</a:t>
            </a:r>
          </a:p>
          <a:p>
            <a:r>
              <a:rPr lang="en-US" sz="2200" dirty="0"/>
              <a:t>Education information</a:t>
            </a:r>
          </a:p>
          <a:p>
            <a:r>
              <a:rPr lang="en-US" sz="2200" dirty="0"/>
              <a:t>Home address</a:t>
            </a:r>
          </a:p>
          <a:p>
            <a:r>
              <a:rPr lang="en-US" sz="2200" dirty="0"/>
              <a:t>Vehicle information</a:t>
            </a:r>
          </a:p>
          <a:p>
            <a:r>
              <a:rPr lang="en-US" sz="2200" dirty="0"/>
              <a:t>Criminal records</a:t>
            </a:r>
          </a:p>
          <a:p>
            <a:r>
              <a:rPr lang="en-US" sz="2200" dirty="0"/>
              <a:t>Gender or 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18BFEAA4BBD46A3F28CED4404A8EA" ma:contentTypeVersion="15" ma:contentTypeDescription="Create a new document." ma:contentTypeScope="" ma:versionID="762b0b11cad92e0507f3f0f341962690">
  <xsd:schema xmlns:xsd="http://www.w3.org/2001/XMLSchema" xmlns:xs="http://www.w3.org/2001/XMLSchema" xmlns:p="http://schemas.microsoft.com/office/2006/metadata/properties" xmlns:ns2="08d52da6-00fe-4aa5-8048-3fb7bf867981" xmlns:ns3="cfedde83-a939-42c9-aa4b-af366a3070be" targetNamespace="http://schemas.microsoft.com/office/2006/metadata/properties" ma:root="true" ma:fieldsID="5aadec58a6fd2d2bdc5002e725b8b7b7" ns2:_="" ns3:_="">
    <xsd:import namespace="08d52da6-00fe-4aa5-8048-3fb7bf867981"/>
    <xsd:import namespace="cfedde83-a939-42c9-aa4b-af366a307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2da6-00fe-4aa5-8048-3fb7bf867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59ba972-e7e9-4f28-b997-864bd290e7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dde83-a939-42c9-aa4b-af366a3070b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4a752b1-dad8-4a03-b70b-ebaa2d51fdc9}" ma:internalName="TaxCatchAll" ma:showField="CatchAllData" ma:web="cfedde83-a939-42c9-aa4b-af366a307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d52da6-00fe-4aa5-8048-3fb7bf867981">
      <Terms xmlns="http://schemas.microsoft.com/office/infopath/2007/PartnerControls"/>
    </lcf76f155ced4ddcb4097134ff3c332f>
    <TaxCatchAll xmlns="cfedde83-a939-42c9-aa4b-af366a3070b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023389-0980-428F-9C3A-07E735E08C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d52da6-00fe-4aa5-8048-3fb7bf867981"/>
    <ds:schemaRef ds:uri="cfedde83-a939-42c9-aa4b-af366a307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6DF35-E44E-4919-BF9D-59947889A3A4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cfedde83-a939-42c9-aa4b-af366a3070be"/>
    <ds:schemaRef ds:uri="08d52da6-00fe-4aa5-8048-3fb7bf86798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ED5A24F-92B7-43DB-8922-A1D9F3865D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5374</TotalTime>
  <Words>1028</Words>
  <Application>Microsoft Office PowerPoint</Application>
  <PresentationFormat>On-screen Show (4:3)</PresentationFormat>
  <Paragraphs>136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Rounded MT Bold</vt:lpstr>
      <vt:lpstr>Calibri</vt:lpstr>
      <vt:lpstr>Courier New</vt:lpstr>
      <vt:lpstr>Franklin Gothic Book</vt:lpstr>
      <vt:lpstr>Tahoma</vt:lpstr>
      <vt:lpstr>Times New Roman</vt:lpstr>
      <vt:lpstr>Warnock Pro</vt:lpstr>
      <vt:lpstr>Wingdings</vt:lpstr>
      <vt:lpstr>NDI Template</vt:lpstr>
      <vt:lpstr>Module 8: Protecting Your Identity</vt:lpstr>
      <vt:lpstr>Welcome &amp; Housekeeping</vt:lpstr>
      <vt:lpstr>Agenda</vt:lpstr>
      <vt:lpstr>Protecting My Identity</vt:lpstr>
      <vt:lpstr>Discussion</vt:lpstr>
      <vt:lpstr>Protecting My Identity (Continued)</vt:lpstr>
      <vt:lpstr>Video #1</vt:lpstr>
      <vt:lpstr>Personally Identifiable Information</vt:lpstr>
      <vt:lpstr>Examples of PII</vt:lpstr>
      <vt:lpstr>Use Care in Sharing Your Information</vt:lpstr>
      <vt:lpstr>How Can Identities Be Stolen?</vt:lpstr>
      <vt:lpstr>How Can Identities Be Stolen? (Continued)</vt:lpstr>
      <vt:lpstr>Types of Identify Theft</vt:lpstr>
      <vt:lpstr>Video #2</vt:lpstr>
      <vt:lpstr>How to Protect Yourself</vt:lpstr>
      <vt:lpstr>How to Protect Yourself (continued)</vt:lpstr>
      <vt:lpstr>Online Shopping</vt:lpstr>
      <vt:lpstr>My Identity Has Been Compromised. Now What?</vt:lpstr>
      <vt:lpstr>Activity</vt:lpstr>
      <vt:lpstr>Conclusion</vt:lpstr>
      <vt:lpstr>Homework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8: Protecting Your Identity</dc:title>
  <dc:creator>National Disability Institute</dc:creator>
  <cp:keywords>People with Disabilities</cp:keywords>
  <cp:lastModifiedBy>Al Milioto</cp:lastModifiedBy>
  <cp:revision>62</cp:revision>
  <dcterms:created xsi:type="dcterms:W3CDTF">2019-01-10T23:31:07Z</dcterms:created>
  <dcterms:modified xsi:type="dcterms:W3CDTF">2025-01-07T15:19:31Z</dcterms:modified>
  <cp:category>Financial Wellness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0x010100EA418BFEAA4BBD46A3F28CED4404A8EA</vt:lpwstr>
  </property>
  <property fmtid="{D5CDD505-2E9C-101B-9397-08002B2CF9AE}" pid="3" name="_Level">
    <vt:i4>1</vt:i4>
  </property>
  <property fmtid="{D5CDD505-2E9C-101B-9397-08002B2CF9AE}" pid="4" name="MediaServiceImageTags">
    <vt:lpwstr/>
  </property>
</Properties>
</file>