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8"/>
  </p:notesMasterIdLst>
  <p:sldIdLst>
    <p:sldId id="256" r:id="rId5"/>
    <p:sldId id="282" r:id="rId6"/>
    <p:sldId id="283" r:id="rId7"/>
    <p:sldId id="260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303" r:id="rId20"/>
    <p:sldId id="297" r:id="rId21"/>
    <p:sldId id="302" r:id="rId22"/>
    <p:sldId id="301" r:id="rId23"/>
    <p:sldId id="300" r:id="rId24"/>
    <p:sldId id="299" r:id="rId25"/>
    <p:sldId id="284" r:id="rId26"/>
    <p:sldId id="298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5759"/>
    <a:srgbClr val="20BDDB"/>
    <a:srgbClr val="274448"/>
    <a:srgbClr val="3EA9C0"/>
    <a:srgbClr val="1B4989"/>
    <a:srgbClr val="0069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0084EF-2196-4F56-B469-54D5DA568354}" v="3" dt="2025-01-07T15:19:23.5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80" autoAdjust="0"/>
    <p:restoredTop sz="86410" autoAdjust="0"/>
  </p:normalViewPr>
  <p:slideViewPr>
    <p:cSldViewPr snapToGrid="0" snapToObjects="1">
      <p:cViewPr varScale="1">
        <p:scale>
          <a:sx n="96" d="100"/>
          <a:sy n="96" d="100"/>
        </p:scale>
        <p:origin x="318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 Milioto" userId="617140de-21b0-47c6-b708-67f94e1bef6d" providerId="ADAL" clId="{C00084EF-2196-4F56-B469-54D5DA568354}"/>
    <pc:docChg chg="modSld modMainMaster">
      <pc:chgData name="Al Milioto" userId="617140de-21b0-47c6-b708-67f94e1bef6d" providerId="ADAL" clId="{C00084EF-2196-4F56-B469-54D5DA568354}" dt="2025-01-07T15:16:58.225" v="3" actId="962"/>
      <pc:docMkLst>
        <pc:docMk/>
      </pc:docMkLst>
      <pc:sldChg chg="modSp">
        <pc:chgData name="Al Milioto" userId="617140de-21b0-47c6-b708-67f94e1bef6d" providerId="ADAL" clId="{C00084EF-2196-4F56-B469-54D5DA568354}" dt="2025-01-07T15:13:49.179" v="1" actId="1076"/>
        <pc:sldMkLst>
          <pc:docMk/>
          <pc:sldMk cId="222513585" sldId="295"/>
        </pc:sldMkLst>
        <pc:spChg chg="mod">
          <ac:chgData name="Al Milioto" userId="617140de-21b0-47c6-b708-67f94e1bef6d" providerId="ADAL" clId="{C00084EF-2196-4F56-B469-54D5DA568354}" dt="2025-01-07T15:13:49.179" v="1" actId="1076"/>
          <ac:spMkLst>
            <pc:docMk/>
            <pc:sldMk cId="222513585" sldId="295"/>
            <ac:spMk id="3" creationId="{00000000-0000-0000-0000-000000000000}"/>
          </ac:spMkLst>
        </pc:spChg>
      </pc:sldChg>
      <pc:sldMasterChg chg="modSldLayout">
        <pc:chgData name="Al Milioto" userId="617140de-21b0-47c6-b708-67f94e1bef6d" providerId="ADAL" clId="{C00084EF-2196-4F56-B469-54D5DA568354}" dt="2025-01-07T15:16:58.225" v="3" actId="962"/>
        <pc:sldMasterMkLst>
          <pc:docMk/>
          <pc:sldMasterMk cId="1018128377" sldId="2147483648"/>
        </pc:sldMasterMkLst>
        <pc:sldLayoutChg chg="modSp mod">
          <pc:chgData name="Al Milioto" userId="617140de-21b0-47c6-b708-67f94e1bef6d" providerId="ADAL" clId="{C00084EF-2196-4F56-B469-54D5DA568354}" dt="2025-01-07T15:16:58.225" v="3" actId="962"/>
          <pc:sldLayoutMkLst>
            <pc:docMk/>
            <pc:sldMasterMk cId="1018128377" sldId="2147483648"/>
            <pc:sldLayoutMk cId="217993459" sldId="2147483652"/>
          </pc:sldLayoutMkLst>
          <pc:spChg chg="mod">
            <ac:chgData name="Al Milioto" userId="617140de-21b0-47c6-b708-67f94e1bef6d" providerId="ADAL" clId="{C00084EF-2196-4F56-B469-54D5DA568354}" dt="2025-01-07T15:16:53.230" v="2" actId="962"/>
            <ac:spMkLst>
              <pc:docMk/>
              <pc:sldMasterMk cId="1018128377" sldId="2147483648"/>
              <pc:sldLayoutMk cId="217993459" sldId="2147483652"/>
              <ac:spMk id="14" creationId="{00000000-0000-0000-0000-000000000000}"/>
            </ac:spMkLst>
          </pc:spChg>
          <pc:spChg chg="mod">
            <ac:chgData name="Al Milioto" userId="617140de-21b0-47c6-b708-67f94e1bef6d" providerId="ADAL" clId="{C00084EF-2196-4F56-B469-54D5DA568354}" dt="2025-01-07T15:16:58.225" v="3" actId="962"/>
            <ac:spMkLst>
              <pc:docMk/>
              <pc:sldMasterMk cId="1018128377" sldId="2147483648"/>
              <pc:sldLayoutMk cId="217993459" sldId="2147483652"/>
              <ac:spMk id="17" creationId="{00000000-0000-0000-0000-000000000000}"/>
            </ac:spMkLst>
          </pc:spChg>
          <pc:spChg chg="mod">
            <ac:chgData name="Al Milioto" userId="617140de-21b0-47c6-b708-67f94e1bef6d" providerId="ADAL" clId="{C00084EF-2196-4F56-B469-54D5DA568354}" dt="2025-01-07T15:16:58.225" v="3" actId="962"/>
            <ac:spMkLst>
              <pc:docMk/>
              <pc:sldMasterMk cId="1018128377" sldId="2147483648"/>
              <pc:sldLayoutMk cId="217993459" sldId="2147483652"/>
              <ac:spMk id="20" creationId="{00000000-0000-0000-0000-000000000000}"/>
            </ac:spMkLst>
          </pc:spChg>
          <pc:spChg chg="mod">
            <ac:chgData name="Al Milioto" userId="617140de-21b0-47c6-b708-67f94e1bef6d" providerId="ADAL" clId="{C00084EF-2196-4F56-B469-54D5DA568354}" dt="2025-01-07T15:16:58.225" v="3" actId="962"/>
            <ac:spMkLst>
              <pc:docMk/>
              <pc:sldMasterMk cId="1018128377" sldId="2147483648"/>
              <pc:sldLayoutMk cId="217993459" sldId="2147483652"/>
              <ac:spMk id="21" creationId="{00000000-0000-0000-0000-000000000000}"/>
            </ac:spMkLst>
          </pc:spChg>
          <pc:picChg chg="mod">
            <ac:chgData name="Al Milioto" userId="617140de-21b0-47c6-b708-67f94e1bef6d" providerId="ADAL" clId="{C00084EF-2196-4F56-B469-54D5DA568354}" dt="2025-01-07T15:16:58.225" v="3" actId="962"/>
            <ac:picMkLst>
              <pc:docMk/>
              <pc:sldMasterMk cId="1018128377" sldId="2147483648"/>
              <pc:sldLayoutMk cId="217993459" sldId="2147483652"/>
              <ac:picMk id="19" creationId="{00000000-0000-0000-0000-000000000000}"/>
            </ac:picMkLst>
          </pc:picChg>
          <pc:picChg chg="mod">
            <ac:chgData name="Al Milioto" userId="617140de-21b0-47c6-b708-67f94e1bef6d" providerId="ADAL" clId="{C00084EF-2196-4F56-B469-54D5DA568354}" dt="2025-01-07T15:16:58.225" v="3" actId="962"/>
            <ac:picMkLst>
              <pc:docMk/>
              <pc:sldMasterMk cId="1018128377" sldId="2147483648"/>
              <pc:sldLayoutMk cId="217993459" sldId="2147483652"/>
              <ac:picMk id="22" creationId="{00000000-0000-0000-0000-000000000000}"/>
            </ac:picMkLst>
          </pc:picChg>
        </pc:sldLayoutChg>
      </pc:sldMasterChg>
    </pc:docChg>
  </pc:docChgLst>
  <pc:docChgLst>
    <pc:chgData name="Laurie Schaller" userId="846003ec-e2e5-4994-b3e1-cc7d8e7c997e" providerId="ADAL" clId="{6FAD7C65-3C94-4E60-AA1F-64071BD36F75}"/>
    <pc:docChg chg="modSld">
      <pc:chgData name="Laurie Schaller" userId="846003ec-e2e5-4994-b3e1-cc7d8e7c997e" providerId="ADAL" clId="{6FAD7C65-3C94-4E60-AA1F-64071BD36F75}" dt="2024-11-12T15:32:08.045" v="18" actId="20577"/>
      <pc:docMkLst>
        <pc:docMk/>
      </pc:docMkLst>
      <pc:sldChg chg="modSp mod">
        <pc:chgData name="Laurie Schaller" userId="846003ec-e2e5-4994-b3e1-cc7d8e7c997e" providerId="ADAL" clId="{6FAD7C65-3C94-4E60-AA1F-64071BD36F75}" dt="2024-11-12T15:20:27.516" v="1" actId="6549"/>
        <pc:sldMkLst>
          <pc:docMk/>
          <pc:sldMk cId="2144065445" sldId="287"/>
        </pc:sldMkLst>
        <pc:spChg chg="mod">
          <ac:chgData name="Laurie Schaller" userId="846003ec-e2e5-4994-b3e1-cc7d8e7c997e" providerId="ADAL" clId="{6FAD7C65-3C94-4E60-AA1F-64071BD36F75}" dt="2024-11-12T15:20:27.516" v="1" actId="6549"/>
          <ac:spMkLst>
            <pc:docMk/>
            <pc:sldMk cId="2144065445" sldId="287"/>
            <ac:spMk id="3" creationId="{00000000-0000-0000-0000-000000000000}"/>
          </ac:spMkLst>
        </pc:spChg>
      </pc:sldChg>
      <pc:sldChg chg="modSp mod">
        <pc:chgData name="Laurie Schaller" userId="846003ec-e2e5-4994-b3e1-cc7d8e7c997e" providerId="ADAL" clId="{6FAD7C65-3C94-4E60-AA1F-64071BD36F75}" dt="2024-11-12T15:32:08.045" v="18" actId="20577"/>
        <pc:sldMkLst>
          <pc:docMk/>
          <pc:sldMk cId="841697180" sldId="303"/>
        </pc:sldMkLst>
        <pc:spChg chg="mod">
          <ac:chgData name="Laurie Schaller" userId="846003ec-e2e5-4994-b3e1-cc7d8e7c997e" providerId="ADAL" clId="{6FAD7C65-3C94-4E60-AA1F-64071BD36F75}" dt="2024-11-12T15:32:08.045" v="18" actId="20577"/>
          <ac:spMkLst>
            <pc:docMk/>
            <pc:sldMk cId="841697180" sldId="303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62151D-F9E7-EC4E-948B-C286334C11BA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8414FB-CF86-D943-8F0A-913E7D5F2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744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8414FB-CF86-D943-8F0A-913E7D5F2E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505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8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7868" b="49854"/>
          <a:stretch/>
        </p:blipFill>
        <p:spPr>
          <a:xfrm>
            <a:off x="0" y="-1632891"/>
            <a:ext cx="9144000" cy="52706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876" y="1718763"/>
            <a:ext cx="7785100" cy="924339"/>
          </a:xfrm>
        </p:spPr>
        <p:txBody>
          <a:bodyPr>
            <a:normAutofit/>
          </a:bodyPr>
          <a:lstStyle>
            <a:lvl1pPr algn="ctr">
              <a:defRPr sz="2400" baseline="0"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r>
              <a:rPr lang="en-US" dirty="0"/>
              <a:t>This is my subtitle</a:t>
            </a:r>
          </a:p>
        </p:txBody>
      </p:sp>
      <p:sp>
        <p:nvSpPr>
          <p:cNvPr id="14" name="Title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147145" y="931451"/>
            <a:ext cx="8839200" cy="92433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68578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kern="1200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z="2800" dirty="0"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</a:rPr>
              <a:t>Financial</a:t>
            </a:r>
            <a:r>
              <a:rPr lang="en-US" sz="2800" dirty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</a:rPr>
              <a:t>Wellness for People with Disabilities</a:t>
            </a:r>
          </a:p>
        </p:txBody>
      </p:sp>
      <p:sp>
        <p:nvSpPr>
          <p:cNvPr id="15" name="Rectangle 1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438940"/>
            <a:ext cx="9144000" cy="397564"/>
          </a:xfrm>
          <a:prstGeom prst="rect">
            <a:avLst/>
          </a:prstGeom>
          <a:solidFill>
            <a:srgbClr val="20BD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 Box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1337485" y="4107836"/>
            <a:ext cx="2652395" cy="447675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000" b="1" baseline="0" dirty="0">
                <a:solidFill>
                  <a:srgbClr val="575759"/>
                </a:solidFill>
                <a:effectLst/>
                <a:latin typeface="Tahoma" charset="0"/>
                <a:ea typeface="Tahoma" charset="0"/>
                <a:cs typeface="Tahoma" charset="0"/>
              </a:rPr>
              <a:t>Developed by:</a:t>
            </a:r>
            <a:endParaRPr lang="en-US" sz="2000" baseline="0" dirty="0">
              <a:solidFill>
                <a:srgbClr val="575759"/>
              </a:solidFill>
              <a:effectLst/>
              <a:latin typeface="Tahoma" charset="0"/>
              <a:ea typeface="Tahoma" charset="0"/>
              <a:cs typeface="Tahoma" charset="0"/>
            </a:endParaRPr>
          </a:p>
          <a:p>
            <a:pPr marL="0" marR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dirty="0">
                <a:solidFill>
                  <a:srgbClr val="7F7F7F"/>
                </a:solidFill>
                <a:effectLst/>
                <a:latin typeface="Arial Rounded MT Bold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solidFill>
                <a:srgbClr val="404040"/>
              </a:solidFill>
              <a:effectLst/>
              <a:ea typeface="Times New Roman" charset="0"/>
              <a:cs typeface="Times New Roman" charset="0"/>
            </a:endParaRPr>
          </a:p>
        </p:txBody>
      </p:sp>
      <p:pic>
        <p:nvPicPr>
          <p:cNvPr id="19" name="Picture 1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33530" y="5120491"/>
            <a:ext cx="1653803" cy="985561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TextBox 1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914400" y="4494986"/>
            <a:ext cx="35208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National Disability Institute</a:t>
            </a:r>
          </a:p>
          <a:p>
            <a:pPr algn="ctr"/>
            <a:r>
              <a:rPr lang="en-US" sz="200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Washington, DC</a:t>
            </a:r>
          </a:p>
          <a:p>
            <a:pPr algn="ctr"/>
            <a:r>
              <a:rPr lang="en-US" sz="200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NationalDisabilityInstitute.org</a:t>
            </a:r>
          </a:p>
        </p:txBody>
      </p:sp>
      <p:sp>
        <p:nvSpPr>
          <p:cNvPr id="21" name="TextBox 2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4981104" y="4141043"/>
            <a:ext cx="29586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This training program </a:t>
            </a:r>
          </a:p>
          <a:p>
            <a:pPr algn="ctr"/>
            <a:r>
              <a:rPr lang="en-US" sz="2000" b="1" i="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is supported by:</a:t>
            </a:r>
          </a:p>
        </p:txBody>
      </p:sp>
      <p:pic>
        <p:nvPicPr>
          <p:cNvPr id="22" name="Picture 2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9260" y="5592570"/>
            <a:ext cx="1809448" cy="480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93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0031" y="791154"/>
            <a:ext cx="8623935" cy="640080"/>
          </a:xfrm>
        </p:spPr>
        <p:txBody>
          <a:bodyPr/>
          <a:lstStyle>
            <a:lvl1pPr>
              <a:defRPr baseline="0">
                <a:solidFill>
                  <a:srgbClr val="20BDDB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r>
              <a:rPr lang="en-US" dirty="0"/>
              <a:t>This is my page title.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570384"/>
            <a:ext cx="8623935" cy="4850294"/>
          </a:xfrm>
        </p:spPr>
        <p:txBody>
          <a:bodyPr/>
          <a:lstStyle>
            <a:lvl1pPr marL="260741" indent="-260741">
              <a:buFont typeface="Arial" panose="020B0604020202020204" pitchFamily="34" charset="0"/>
              <a:buChar char="•"/>
              <a:defRPr sz="2000">
                <a:latin typeface="Tahoma" charset="0"/>
                <a:ea typeface="Tahoma" charset="0"/>
                <a:cs typeface="Tahoma" charset="0"/>
              </a:defRPr>
            </a:lvl1pPr>
            <a:lvl2pPr>
              <a:buClr>
                <a:srgbClr val="20BDDB"/>
              </a:buClr>
              <a:defRPr sz="1800" baseline="0">
                <a:latin typeface="Tahoma" charset="0"/>
                <a:ea typeface="Tahoma" charset="0"/>
                <a:cs typeface="Tahoma" charset="0"/>
              </a:defRPr>
            </a:lvl2pPr>
            <a:lvl3pPr marL="857228" indent="-171446">
              <a:buFont typeface="Wingdings" panose="05000000000000000000" pitchFamily="2" charset="2"/>
              <a:buChar char="§"/>
              <a:defRPr sz="1800" baseline="0">
                <a:latin typeface="Tahoma" charset="0"/>
                <a:ea typeface="Tahoma" charset="0"/>
                <a:cs typeface="Tahoma" charset="0"/>
              </a:defRPr>
            </a:lvl3pPr>
            <a:lvl4pPr>
              <a:defRPr sz="1800" baseline="0">
                <a:latin typeface="Tahoma" charset="0"/>
                <a:ea typeface="Tahoma" charset="0"/>
                <a:cs typeface="Tahoma" charset="0"/>
              </a:defRPr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Slide Number Placeholder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295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0029" y="810489"/>
            <a:ext cx="8635613" cy="650564"/>
          </a:xfrm>
        </p:spPr>
        <p:txBody>
          <a:bodyPr/>
          <a:lstStyle>
            <a:lvl1pPr>
              <a:defRPr baseline="0">
                <a:solidFill>
                  <a:srgbClr val="20BDDB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r>
              <a:rPr lang="en-US" dirty="0"/>
              <a:t>This is my page title.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29" y="1590261"/>
            <a:ext cx="4153067" cy="4800600"/>
          </a:xfrm>
        </p:spPr>
        <p:txBody>
          <a:bodyPr/>
          <a:lstStyle>
            <a:lvl1pPr marL="260741" indent="-260741">
              <a:buFont typeface="Arial" panose="020B0604020202020204" pitchFamily="34" charset="0"/>
              <a:buChar char="•"/>
              <a:defRPr sz="2000" baseline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defRPr>
            </a:lvl1pPr>
            <a:lvl2pPr>
              <a:defRPr sz="1800" baseline="0">
                <a:latin typeface="Tahoma" charset="0"/>
                <a:ea typeface="Tahoma" charset="0"/>
                <a:cs typeface="Tahoma" charset="0"/>
              </a:defRPr>
            </a:lvl2pPr>
            <a:lvl3pPr marL="857228" indent="-171446">
              <a:buFont typeface="Wingdings" panose="05000000000000000000" pitchFamily="2" charset="2"/>
              <a:buChar char="§"/>
              <a:defRPr sz="1800" baseline="0">
                <a:latin typeface="Tahoma" charset="0"/>
                <a:ea typeface="Tahoma" charset="0"/>
                <a:cs typeface="Tahoma" charset="0"/>
              </a:defRPr>
            </a:lvl3pPr>
            <a:lvl4pPr>
              <a:defRPr sz="1800" baseline="0">
                <a:latin typeface="Tahoma" charset="0"/>
                <a:ea typeface="Tahoma" charset="0"/>
                <a:cs typeface="Tahoma" charset="0"/>
              </a:defRPr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4722575" y="1590261"/>
            <a:ext cx="4153067" cy="4800600"/>
          </a:xfrm>
        </p:spPr>
        <p:txBody>
          <a:bodyPr/>
          <a:lstStyle>
            <a:lvl1pPr>
              <a:defRPr>
                <a:latin typeface="Tahoma" charset="0"/>
                <a:ea typeface="Tahoma" charset="0"/>
                <a:cs typeface="Tahoma" charset="0"/>
              </a:defRPr>
            </a:lvl1pPr>
            <a:lvl2pPr>
              <a:defRPr sz="1800">
                <a:latin typeface="Tahoma" charset="0"/>
                <a:ea typeface="Tahoma" charset="0"/>
                <a:cs typeface="Tahoma" charset="0"/>
              </a:defRPr>
            </a:lvl2pPr>
            <a:lvl3pPr>
              <a:defRPr sz="1800">
                <a:latin typeface="Tahoma" charset="0"/>
                <a:ea typeface="Tahoma" charset="0"/>
                <a:cs typeface="Tahoma" charset="0"/>
              </a:defRPr>
            </a:lvl3pPr>
            <a:lvl4pPr>
              <a:defRPr sz="1800">
                <a:latin typeface="Tahoma" charset="0"/>
                <a:ea typeface="Tahoma" charset="0"/>
                <a:cs typeface="Tahoma" charset="0"/>
              </a:defRPr>
            </a:lvl4pPr>
            <a:lvl5pPr marL="1371566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" name="Slide Number Placeholder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48261" y="6480313"/>
            <a:ext cx="427381" cy="2873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5AC5E9-28C9-498F-BCCA-E3048E5B58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077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8660" y="782456"/>
            <a:ext cx="8676861" cy="688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This is my page title.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660" y="1610138"/>
            <a:ext cx="8676861" cy="47608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Rectangle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9144000" cy="212627"/>
          </a:xfrm>
          <a:prstGeom prst="rect">
            <a:avLst/>
          </a:prstGeom>
          <a:solidFill>
            <a:srgbClr val="20BDD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Rectangle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265894"/>
            <a:ext cx="9144000" cy="443416"/>
          </a:xfrm>
          <a:prstGeom prst="rect">
            <a:avLst/>
          </a:prstGeom>
          <a:solidFill>
            <a:srgbClr val="575759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Rectangle 1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457982" y="6489421"/>
            <a:ext cx="686017" cy="266142"/>
          </a:xfrm>
          <a:prstGeom prst="rect">
            <a:avLst/>
          </a:prstGeom>
          <a:solidFill>
            <a:srgbClr val="20BD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Picture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7983" y="53267"/>
            <a:ext cx="686017" cy="613259"/>
          </a:xfrm>
          <a:prstGeom prst="rect">
            <a:avLst/>
          </a:prstGeom>
          <a:effectLst/>
        </p:spPr>
      </p:pic>
      <p:sp>
        <p:nvSpPr>
          <p:cNvPr id="4" name="Slide Number Placeholder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57981" y="6489421"/>
            <a:ext cx="437539" cy="266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4FACB3E1-20E2-D24F-8BE6-CB5F27E61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128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0" r:id="rId2"/>
    <p:sldLayoutId id="2147483651" r:id="rId3"/>
  </p:sldLayoutIdLst>
  <p:hf hdr="0" ft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000" b="1" kern="1200" baseline="0">
          <a:solidFill>
            <a:srgbClr val="20BDDB"/>
          </a:solidFill>
          <a:latin typeface="Tahoma" charset="0"/>
          <a:ea typeface="Tahoma" charset="0"/>
          <a:cs typeface="Tahoma" charset="0"/>
        </a:defRPr>
      </a:lvl1pPr>
    </p:titleStyle>
    <p:bodyStyle>
      <a:lvl1pPr marL="260741" indent="-260741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Clr>
          <a:srgbClr val="274448"/>
        </a:buClr>
        <a:buSzPct val="145000"/>
        <a:buFont typeface="Arial" panose="020B0604020202020204" pitchFamily="34" charset="0"/>
        <a:buChar char="•"/>
        <a:defRPr sz="2000" kern="1200" baseline="0">
          <a:solidFill>
            <a:srgbClr val="575759"/>
          </a:solidFill>
          <a:latin typeface="Tahoma" charset="0"/>
          <a:ea typeface="Tahoma" charset="0"/>
          <a:cs typeface="Tahoma" charset="0"/>
        </a:defRPr>
      </a:lvl1pPr>
      <a:lvl2pPr marL="603632" indent="-260741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Clr>
          <a:srgbClr val="20BDDB"/>
        </a:buClr>
        <a:buFont typeface="Courier New" charset="0"/>
        <a:buChar char="o"/>
        <a:defRPr sz="1800" kern="1200" baseline="0">
          <a:solidFill>
            <a:srgbClr val="575759"/>
          </a:solidFill>
          <a:latin typeface="Tahoma" charset="0"/>
          <a:ea typeface="Tahoma" charset="0"/>
          <a:cs typeface="Tahoma" charset="0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Clr>
          <a:srgbClr val="575759"/>
        </a:buClr>
        <a:buSzPct val="80000"/>
        <a:buFont typeface="Wingdings" panose="05000000000000000000" pitchFamily="2" charset="2"/>
        <a:buChar char="§"/>
        <a:defRPr sz="1800" kern="1200" baseline="0">
          <a:solidFill>
            <a:srgbClr val="575759"/>
          </a:solidFill>
          <a:latin typeface="Tahoma" charset="0"/>
          <a:ea typeface="Tahoma" charset="0"/>
          <a:cs typeface="Tahoma" charset="0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Clr>
          <a:srgbClr val="20BDDB"/>
        </a:buClr>
        <a:buFont typeface="Arial" charset="0"/>
        <a:buChar char="•"/>
        <a:defRPr sz="1800" kern="1200" baseline="0">
          <a:solidFill>
            <a:srgbClr val="575759"/>
          </a:solidFill>
          <a:latin typeface="Tahoma" charset="0"/>
          <a:ea typeface="Tahoma" charset="0"/>
          <a:cs typeface="Tahoma" charset="0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Font typeface="Arial"/>
        <a:buChar char="•"/>
        <a:defRPr sz="1350" kern="1200">
          <a:solidFill>
            <a:schemeClr val="tx1"/>
          </a:solidFill>
          <a:latin typeface="Warnock Pro" charset="0"/>
          <a:ea typeface="Warnock Pro" charset="0"/>
          <a:cs typeface="Warnock Pro" charset="0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youtube.com/watch?v=lp_8cvNm_vE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dtheftcenter.org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portfraud.ftc.gov/" TargetMode="External"/><Relationship Id="rId2" Type="http://schemas.openxmlformats.org/officeDocument/2006/relationships/hyperlink" Target="https://www.identitytheft.gov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umer.ftc.gov/media/video-0057-why-care-about-identity-theft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9450" y="2074684"/>
            <a:ext cx="7785100" cy="924339"/>
          </a:xfrm>
        </p:spPr>
        <p:txBody>
          <a:bodyPr>
            <a:noAutofit/>
          </a:bodyPr>
          <a:lstStyle/>
          <a:p>
            <a:r>
              <a:rPr lang="en-US" sz="4000" dirty="0"/>
              <a:t>Module 8:</a:t>
            </a:r>
            <a:br>
              <a:rPr lang="en-US" sz="4000" dirty="0"/>
            </a:br>
            <a:r>
              <a:rPr lang="en-US" sz="4000" dirty="0"/>
              <a:t>Protecting Your Identity</a:t>
            </a:r>
          </a:p>
        </p:txBody>
      </p:sp>
    </p:spTree>
    <p:extLst>
      <p:ext uri="{BB962C8B-B14F-4D97-AF65-F5344CB8AC3E}">
        <p14:creationId xmlns:p14="http://schemas.microsoft.com/office/powerpoint/2010/main" val="493312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Use Care in Sharing Your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2019300"/>
            <a:ext cx="8623935" cy="4401378"/>
          </a:xfrm>
        </p:spPr>
        <p:txBody>
          <a:bodyPr/>
          <a:lstStyle/>
          <a:p>
            <a:r>
              <a:rPr lang="en-US" dirty="0"/>
              <a:t>Identity Theft occurs when someone uses your personally identifiable information to commit fraud or other crimes, and this happens without your knowledge or permission.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281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How Can Identities Be Stolen?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625600"/>
            <a:ext cx="8476585" cy="4795078"/>
          </a:xfrm>
        </p:spPr>
        <p:txBody>
          <a:bodyPr/>
          <a:lstStyle/>
          <a:p>
            <a:r>
              <a:rPr lang="en-US" dirty="0"/>
              <a:t>Dumpster diving – when someone rummages through trash looking for bills or other paper with your personal information on it.</a:t>
            </a:r>
          </a:p>
          <a:p>
            <a:r>
              <a:rPr lang="en-US" dirty="0"/>
              <a:t>Skimming – stealing credit/debit card numbers by using a special storage device when your card is processed.</a:t>
            </a:r>
          </a:p>
          <a:p>
            <a:r>
              <a:rPr lang="en-US" dirty="0"/>
              <a:t>Password – when your identity is captured online.</a:t>
            </a:r>
          </a:p>
          <a:p>
            <a:r>
              <a:rPr lang="en-US" dirty="0"/>
              <a:t>Phishing – scammers pretend to be financial institutions or other companies and send spam (fake messages) or pop-up messages to get you to reveal personal information.</a:t>
            </a:r>
          </a:p>
          <a:p>
            <a:r>
              <a:rPr lang="en-US" dirty="0"/>
              <a:t>Door to Door – scammers come to your house and ask questions about your habits – maybe to return later or to trick you into revealing PII.</a:t>
            </a:r>
          </a:p>
          <a:p>
            <a:r>
              <a:rPr lang="en-US" dirty="0"/>
              <a:t>Changing your address – your billing statements are diverted to another location by completing a change of address form at the local U.S. Post Office.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9149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How Can Identities Be Stolen? </a:t>
            </a:r>
            <a:r>
              <a:rPr lang="en-US" sz="1800" dirty="0"/>
              <a:t>(Continued)</a:t>
            </a:r>
            <a:endParaRPr lang="en-US" sz="3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854200"/>
            <a:ext cx="8217949" cy="4566478"/>
          </a:xfrm>
        </p:spPr>
        <p:txBody>
          <a:bodyPr/>
          <a:lstStyle/>
          <a:p>
            <a:r>
              <a:rPr lang="en-US" dirty="0"/>
              <a:t>Data Breaches – hackers penetrate (corporate, any) databases where your PII resides; Target and Home Depot are recent examples of businesses. </a:t>
            </a:r>
          </a:p>
          <a:p>
            <a:r>
              <a:rPr lang="en-US" dirty="0"/>
              <a:t>Old-Fashioned Stealing – they steal wallets and purses; mail, including bank and credit card statements; pre-approved credit offers; and new checks or tax information. Identity thieves steal personnel records or bribe employees who have access.</a:t>
            </a:r>
          </a:p>
          <a:p>
            <a:r>
              <a:rPr lang="en-US" dirty="0"/>
              <a:t>Pretexting – they use false pretenses to obtain your personal information from financial institutions, telephone companies and other sources.</a:t>
            </a:r>
          </a:p>
          <a:p>
            <a:r>
              <a:rPr lang="en-US" dirty="0"/>
              <a:t>Electronics – old and new</a:t>
            </a:r>
          </a:p>
          <a:p>
            <a:r>
              <a:rPr lang="en-US" dirty="0"/>
              <a:t>Social Media – when someone uses your information to create a social media profile in your name.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2247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Types of Identify Theft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Common types of identity theft:</a:t>
            </a:r>
          </a:p>
          <a:p>
            <a:pPr lvl="1">
              <a:defRPr/>
            </a:pPr>
            <a:r>
              <a:rPr lang="en-US" sz="2000" dirty="0"/>
              <a:t>Financial Gains</a:t>
            </a:r>
          </a:p>
          <a:p>
            <a:pPr lvl="1">
              <a:defRPr/>
            </a:pPr>
            <a:r>
              <a:rPr lang="en-US" sz="2000" dirty="0"/>
              <a:t>Governmental</a:t>
            </a:r>
          </a:p>
          <a:p>
            <a:pPr lvl="1">
              <a:defRPr/>
            </a:pPr>
            <a:r>
              <a:rPr lang="en-US" sz="2000" dirty="0"/>
              <a:t>Criminal</a:t>
            </a:r>
          </a:p>
          <a:p>
            <a:pPr lvl="1">
              <a:defRPr/>
            </a:pPr>
            <a:r>
              <a:rPr lang="en-US" sz="2000" dirty="0"/>
              <a:t>Medical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3801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Video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2590800"/>
            <a:ext cx="8623935" cy="410817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hlinkClick r:id="rId2"/>
              </a:rPr>
              <a:t>Five Ways to Help Protect Your Identity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135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031" y="711200"/>
            <a:ext cx="8623935" cy="720034"/>
          </a:xfrm>
        </p:spPr>
        <p:txBody>
          <a:bodyPr>
            <a:normAutofit/>
          </a:bodyPr>
          <a:lstStyle/>
          <a:p>
            <a:r>
              <a:rPr lang="en-US" sz="3300" dirty="0"/>
              <a:t>How to Protect Yourself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0" y="1431234"/>
            <a:ext cx="8655490" cy="5071716"/>
          </a:xfrm>
        </p:spPr>
        <p:txBody>
          <a:bodyPr>
            <a:noAutofit/>
          </a:bodyPr>
          <a:lstStyle/>
          <a:p>
            <a:r>
              <a:rPr lang="en-US" dirty="0"/>
              <a:t>Be proactive!</a:t>
            </a:r>
          </a:p>
          <a:p>
            <a:r>
              <a:rPr lang="en-US" dirty="0"/>
              <a:t>Monitor accounts monthly and credit profile annually</a:t>
            </a:r>
          </a:p>
          <a:p>
            <a:r>
              <a:rPr lang="en-US" dirty="0"/>
              <a:t>Protect your Social Security card and number</a:t>
            </a:r>
          </a:p>
          <a:p>
            <a:r>
              <a:rPr lang="en-US" dirty="0"/>
              <a:t>Protect your trash – shred any documents with your PII</a:t>
            </a:r>
          </a:p>
          <a:p>
            <a:r>
              <a:rPr lang="en-US" dirty="0"/>
              <a:t>Keep important documents in a safe place</a:t>
            </a:r>
          </a:p>
          <a:p>
            <a:r>
              <a:rPr lang="en-US" dirty="0"/>
              <a:t>Protect your mail – incoming and outgoing</a:t>
            </a:r>
          </a:p>
          <a:p>
            <a:r>
              <a:rPr lang="en-US" dirty="0"/>
              <a:t>Do not give out private information to people you do not trust</a:t>
            </a:r>
          </a:p>
          <a:p>
            <a:r>
              <a:rPr lang="en-US" dirty="0"/>
              <a:t>Be careful of what you carry in your wallet/purse</a:t>
            </a:r>
          </a:p>
          <a:p>
            <a:r>
              <a:rPr lang="en-US" dirty="0"/>
              <a:t>Consider a credit freeze with credit reporting agencies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4685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031" y="711200"/>
            <a:ext cx="8623935" cy="720034"/>
          </a:xfrm>
        </p:spPr>
        <p:txBody>
          <a:bodyPr>
            <a:normAutofit/>
          </a:bodyPr>
          <a:lstStyle/>
          <a:p>
            <a:r>
              <a:rPr lang="en-US" sz="3300" dirty="0"/>
              <a:t>How to Protect Yourself </a:t>
            </a:r>
            <a:r>
              <a:rPr lang="en-US" sz="1800" dirty="0"/>
              <a:t>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0" y="1431234"/>
            <a:ext cx="8655490" cy="5071716"/>
          </a:xfrm>
        </p:spPr>
        <p:txBody>
          <a:bodyPr>
            <a:noAutofit/>
          </a:bodyPr>
          <a:lstStyle/>
          <a:p>
            <a:r>
              <a:rPr lang="en-US" dirty="0"/>
              <a:t>Be careful on the internet – information provided and passwords</a:t>
            </a:r>
          </a:p>
          <a:p>
            <a:pPr lvl="1"/>
            <a:r>
              <a:rPr lang="en-US" sz="2000" dirty="0"/>
              <a:t>Protect passwords and do not share them</a:t>
            </a:r>
          </a:p>
          <a:p>
            <a:pPr lvl="1"/>
            <a:r>
              <a:rPr lang="en-US" sz="2000" dirty="0"/>
              <a:t>Keep passwords in a secure place; not on computer</a:t>
            </a:r>
          </a:p>
          <a:p>
            <a:pPr lvl="1"/>
            <a:r>
              <a:rPr lang="en-US" sz="2000" dirty="0"/>
              <a:t>Use passwords that are difficult to guess and update them</a:t>
            </a:r>
          </a:p>
          <a:p>
            <a:pPr lvl="1"/>
            <a:r>
              <a:rPr lang="en-US" sz="2000" dirty="0"/>
              <a:t>Do not use the same password over and over, make them unique</a:t>
            </a:r>
          </a:p>
          <a:p>
            <a:r>
              <a:rPr lang="en-US" dirty="0"/>
              <a:t>Protect your smartphone, tablet and computers</a:t>
            </a:r>
          </a:p>
          <a:p>
            <a:r>
              <a:rPr lang="en-US" dirty="0"/>
              <a:t>Delete all PII from and safely dispose of all old electronics</a:t>
            </a:r>
          </a:p>
          <a:p>
            <a:r>
              <a:rPr lang="en-US" dirty="0"/>
              <a:t>Beware of scams and frauds</a:t>
            </a:r>
          </a:p>
          <a:p>
            <a:r>
              <a:rPr lang="en-US" dirty="0"/>
              <a:t>Protect all of your passwords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6971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Online Shopping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FBI estimates that every computer that connects to the internet is scanned for vulnerabilities by criminals within 45 seconds of connecting.</a:t>
            </a:r>
          </a:p>
          <a:p>
            <a:r>
              <a:rPr lang="en-US" dirty="0"/>
              <a:t>The Identity Theft Resource Center has a complete guide for shopping including specifics on websites, payment, confirmation, electronic signatures and more.</a:t>
            </a:r>
          </a:p>
          <a:p>
            <a:pPr lvl="1"/>
            <a:r>
              <a:rPr lang="en-US" sz="2000" dirty="0">
                <a:hlinkClick r:id="rId2"/>
              </a:rPr>
              <a:t>IDTheftCenter.org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61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031" y="961309"/>
            <a:ext cx="8623935" cy="640080"/>
          </a:xfrm>
        </p:spPr>
        <p:txBody>
          <a:bodyPr>
            <a:noAutofit/>
          </a:bodyPr>
          <a:lstStyle/>
          <a:p>
            <a:r>
              <a:rPr lang="en-US" dirty="0"/>
              <a:t>My Identity Has Been Compromised.</a:t>
            </a:r>
            <a:br>
              <a:rPr lang="en-US" dirty="0"/>
            </a:br>
            <a:r>
              <a:rPr lang="en-US" dirty="0"/>
              <a:t>Now What?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955800"/>
            <a:ext cx="8623935" cy="4464878"/>
          </a:xfrm>
        </p:spPr>
        <p:txBody>
          <a:bodyPr/>
          <a:lstStyle/>
          <a:p>
            <a:r>
              <a:rPr lang="en-US" dirty="0"/>
              <a:t>Close accounts that have been tampered with or opened fraudulently.</a:t>
            </a:r>
          </a:p>
          <a:p>
            <a:r>
              <a:rPr lang="en-US" dirty="0"/>
              <a:t>Review and place a Fraud Alert on your Credit Reports.</a:t>
            </a:r>
          </a:p>
          <a:p>
            <a:r>
              <a:rPr lang="en-US" dirty="0"/>
              <a:t>File a complaint with the Federal Trade Commission.</a:t>
            </a:r>
          </a:p>
          <a:p>
            <a:pPr lvl="1"/>
            <a:r>
              <a:rPr lang="en-US" sz="2000" dirty="0"/>
              <a:t>This can be accomplished by:</a:t>
            </a:r>
          </a:p>
          <a:p>
            <a:pPr marL="596487" lvl="2" indent="0">
              <a:buNone/>
            </a:pPr>
            <a:r>
              <a:rPr lang="en-US" sz="2000" dirty="0"/>
              <a:t>1. Calling the FTC’s Identity Theft Hotline at 1-877-ID-THEFT</a:t>
            </a:r>
          </a:p>
          <a:p>
            <a:pPr marL="596487" lvl="2" indent="0">
              <a:buNone/>
            </a:pPr>
            <a:r>
              <a:rPr lang="en-US" sz="2000" dirty="0"/>
              <a:t>2. Visiting </a:t>
            </a:r>
            <a:r>
              <a:rPr lang="en-US" sz="2000" dirty="0">
                <a:hlinkClick r:id="rId2"/>
              </a:rPr>
              <a:t>IdentityTheft.gov</a:t>
            </a:r>
            <a:r>
              <a:rPr lang="en-US" sz="2000" dirty="0"/>
              <a:t> and </a:t>
            </a:r>
            <a:r>
              <a:rPr lang="en-US" sz="2000" u="sng" dirty="0">
                <a:hlinkClick r:id="rId3"/>
              </a:rPr>
              <a:t>ReportFraud.FTC.gov</a:t>
            </a:r>
            <a:r>
              <a:rPr lang="en-US" sz="2000" dirty="0"/>
              <a:t> to and complete online complaint form</a:t>
            </a:r>
          </a:p>
          <a:p>
            <a:r>
              <a:rPr lang="en-US" dirty="0"/>
              <a:t>File a report with local police in the community where you believe the theft took place.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4479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Make a plan to secure your PII</a:t>
            </a:r>
          </a:p>
          <a:p>
            <a:pPr algn="just"/>
            <a:r>
              <a:rPr lang="en-US" dirty="0"/>
              <a:t>Review worksheet and begin completion</a:t>
            </a:r>
          </a:p>
          <a:p>
            <a:pPr algn="just"/>
            <a:r>
              <a:rPr lang="en-US" dirty="0"/>
              <a:t>“Keeping your personally identifiable information secure”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238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1CEC0-0C82-654C-AE1B-3EDDBADB0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 &amp; Housekeeping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4D37B-68FA-2E4F-88DF-776A77D9E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Introductions</a:t>
            </a:r>
          </a:p>
          <a:p>
            <a:r>
              <a:rPr lang="en-US" dirty="0"/>
              <a:t>Did everyone sign in?</a:t>
            </a:r>
          </a:p>
          <a:p>
            <a:r>
              <a:rPr lang="en-US" dirty="0"/>
              <a:t>PRE-Test Evaluation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BDFC3C-6A82-0F4F-95B4-5EE86D0C22D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2160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2679700"/>
            <a:ext cx="8623935" cy="3740978"/>
          </a:xfrm>
        </p:spPr>
        <p:txBody>
          <a:bodyPr/>
          <a:lstStyle/>
          <a:p>
            <a:pPr marL="533387" indent="-533387" algn="ctr">
              <a:buNone/>
            </a:pPr>
            <a:r>
              <a:rPr lang="en-US" dirty="0"/>
              <a:t>There are steps you can take now to</a:t>
            </a:r>
          </a:p>
          <a:p>
            <a:pPr marL="533387" indent="-533387" algn="ctr">
              <a:buNone/>
            </a:pPr>
            <a:r>
              <a:rPr lang="en-US" dirty="0"/>
              <a:t>protect your identity and</a:t>
            </a:r>
          </a:p>
          <a:p>
            <a:pPr marL="533387" indent="-533387" algn="ctr">
              <a:buNone/>
            </a:pPr>
            <a:r>
              <a:rPr lang="en-US" dirty="0"/>
              <a:t>personal identifiable information.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2291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2679700"/>
            <a:ext cx="8623935" cy="3740978"/>
          </a:xfrm>
        </p:spPr>
        <p:txBody>
          <a:bodyPr/>
          <a:lstStyle/>
          <a:p>
            <a:pPr marL="533387" indent="-533387" algn="ctr">
              <a:buNone/>
            </a:pPr>
            <a:r>
              <a:rPr lang="en-US" dirty="0"/>
              <a:t>Develop a plan for the safe storage of</a:t>
            </a:r>
          </a:p>
          <a:p>
            <a:pPr marL="533387" indent="-533387" algn="ctr">
              <a:buNone/>
            </a:pPr>
            <a:r>
              <a:rPr lang="en-US" dirty="0"/>
              <a:t>personally identifiable information, account numbers and passwords.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9310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pic>
        <p:nvPicPr>
          <p:cNvPr id="6" name="Picture 5" descr="Question mark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3248" y="2531577"/>
            <a:ext cx="2857500" cy="28575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8779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and 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968500"/>
            <a:ext cx="8623935" cy="4452178"/>
          </a:xfrm>
        </p:spPr>
        <p:txBody>
          <a:bodyPr/>
          <a:lstStyle/>
          <a:p>
            <a:pPr marL="400050" indent="-400050" algn="ctr">
              <a:lnSpc>
                <a:spcPct val="100000"/>
              </a:lnSpc>
              <a:buNone/>
            </a:pPr>
            <a:r>
              <a:rPr lang="en-US" b="1" dirty="0"/>
              <a:t>Don’t Forget!</a:t>
            </a:r>
          </a:p>
          <a:p>
            <a:pPr marL="400050" indent="-400050" algn="ctr">
              <a:lnSpc>
                <a:spcPct val="100000"/>
              </a:lnSpc>
              <a:buNone/>
            </a:pPr>
            <a:r>
              <a:rPr lang="en-US" dirty="0"/>
              <a:t>Complete and turn in your evaluation and post-test.</a:t>
            </a:r>
          </a:p>
          <a:p>
            <a:pPr marL="400050" indent="-400050" algn="ctr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dirty="0"/>
              <a:t>Congratulations on completing your first steps towards improving YOUR financial wellness.</a:t>
            </a:r>
          </a:p>
          <a:p>
            <a:pPr marL="400050" indent="-400050" algn="ctr">
              <a:lnSpc>
                <a:spcPct val="100000"/>
              </a:lnSpc>
              <a:buNone/>
            </a:pPr>
            <a:r>
              <a:rPr lang="en-US" dirty="0"/>
              <a:t>Thank YOU!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463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Understand what Personally Identifiable Information (PII) is and why it is important</a:t>
            </a:r>
          </a:p>
          <a:p>
            <a:r>
              <a:rPr lang="en-US" dirty="0"/>
              <a:t>Talk about why people with disabilities need to protect their identity</a:t>
            </a:r>
          </a:p>
          <a:p>
            <a:r>
              <a:rPr lang="en-US" dirty="0"/>
              <a:t>Explore ways people can steal your identity</a:t>
            </a:r>
          </a:p>
          <a:p>
            <a:r>
              <a:rPr lang="en-US" dirty="0"/>
              <a:t>Discuss common mistakes people often make</a:t>
            </a:r>
          </a:p>
          <a:p>
            <a:r>
              <a:rPr lang="en-US" dirty="0"/>
              <a:t>Identify ways to protect myself</a:t>
            </a:r>
          </a:p>
          <a:p>
            <a:r>
              <a:rPr lang="en-US" dirty="0"/>
              <a:t>Find out how to stay safe online</a:t>
            </a:r>
          </a:p>
          <a:p>
            <a:r>
              <a:rPr lang="en-US" dirty="0"/>
              <a:t>Know what to do when you suspect your identity has been stolen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968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031" y="704069"/>
            <a:ext cx="8623935" cy="640080"/>
          </a:xfrm>
        </p:spPr>
        <p:txBody>
          <a:bodyPr>
            <a:noAutofit/>
          </a:bodyPr>
          <a:lstStyle/>
          <a:p>
            <a:r>
              <a:rPr lang="en-US" dirty="0"/>
              <a:t>Protecting My Identity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948720"/>
            <a:ext cx="7979629" cy="4471957"/>
          </a:xfrm>
        </p:spPr>
        <p:txBody>
          <a:bodyPr/>
          <a:lstStyle/>
          <a:p>
            <a:r>
              <a:rPr lang="en-US" b="1" dirty="0"/>
              <a:t>Myth: </a:t>
            </a:r>
            <a:r>
              <a:rPr lang="en-US" dirty="0"/>
              <a:t>My identity is protected because I receive a public benefit.</a:t>
            </a:r>
          </a:p>
          <a:p>
            <a:r>
              <a:rPr lang="en-US" b="1" dirty="0"/>
              <a:t>Reality:</a:t>
            </a:r>
            <a:r>
              <a:rPr lang="en-US" dirty="0"/>
              <a:t> There are a variety of ways that an individual’s identity can be compromised and receiving a public benefit does not protect your identity.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4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76167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3441700"/>
            <a:ext cx="8623935" cy="2978978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en-US" dirty="0"/>
              <a:t>What do we mean when we say identity theft?</a:t>
            </a:r>
          </a:p>
          <a:p>
            <a:pPr marL="0" indent="0" algn="ctr">
              <a:buNone/>
              <a:defRPr/>
            </a:pPr>
            <a:r>
              <a:rPr lang="en-US" dirty="0"/>
              <a:t>Why do people with disabilities need to protect their identities?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21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Protecting My Identity </a:t>
            </a:r>
            <a:r>
              <a:rPr lang="en-US" sz="1800" dirty="0"/>
              <a:t>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879600"/>
            <a:ext cx="8623935" cy="454107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Help keep your identity safe by understanding the threat of identity theft and learning how to protect yourself.</a:t>
            </a:r>
          </a:p>
          <a:p>
            <a:pPr marL="0" indent="0">
              <a:buNone/>
            </a:pPr>
            <a:r>
              <a:rPr lang="en-US" dirty="0"/>
              <a:t>Identity Theft: Number one Consumer Complaint received by the Federal Trade Commission for 16 Years in a Row.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065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Video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2590800"/>
            <a:ext cx="8623935" cy="64008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en-US" dirty="0">
                <a:hlinkClick r:id="rId2"/>
              </a:rPr>
              <a:t>Federal Trade Commission – Why Care About Identity Theft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815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Personally Identifiable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905000"/>
            <a:ext cx="8623935" cy="4515678"/>
          </a:xfrm>
        </p:spPr>
        <p:txBody>
          <a:bodyPr/>
          <a:lstStyle/>
          <a:p>
            <a:pPr>
              <a:defRPr/>
            </a:pPr>
            <a:r>
              <a:rPr lang="en-US" dirty="0"/>
              <a:t>Our personally identifiable information (PII) is what we are attempting to protect.</a:t>
            </a:r>
          </a:p>
          <a:p>
            <a:pPr>
              <a:defRPr/>
            </a:pPr>
            <a:r>
              <a:rPr lang="en-US" dirty="0"/>
              <a:t>PII is:</a:t>
            </a:r>
          </a:p>
          <a:p>
            <a:pPr lvl="1">
              <a:defRPr/>
            </a:pPr>
            <a:r>
              <a:rPr lang="en-US" sz="2000" dirty="0"/>
              <a:t>Any information that can be used on its own or with other information to identify, contact or locate a single, particular person.</a:t>
            </a:r>
          </a:p>
          <a:p>
            <a:pPr>
              <a:defRPr/>
            </a:pPr>
            <a:r>
              <a:rPr lang="en-US" dirty="0"/>
              <a:t>Like other information, it can exist physically on paper or electronically in computers.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32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Examples of PII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828800"/>
            <a:ext cx="8623935" cy="4800600"/>
          </a:xfrm>
        </p:spPr>
        <p:txBody>
          <a:bodyPr>
            <a:normAutofit fontScale="92500" lnSpcReduction="10000"/>
          </a:bodyPr>
          <a:lstStyle/>
          <a:p>
            <a:r>
              <a:rPr lang="en-US" sz="2200" dirty="0"/>
              <a:t>Name</a:t>
            </a:r>
          </a:p>
          <a:p>
            <a:r>
              <a:rPr lang="en-US" sz="2200" dirty="0"/>
              <a:t>Social Security number</a:t>
            </a:r>
          </a:p>
          <a:p>
            <a:r>
              <a:rPr lang="en-US" sz="2200" dirty="0"/>
              <a:t>Date and place of birth</a:t>
            </a:r>
          </a:p>
          <a:p>
            <a:r>
              <a:rPr lang="en-US" sz="2200" dirty="0"/>
              <a:t>Mother’s maiden name</a:t>
            </a:r>
          </a:p>
          <a:p>
            <a:r>
              <a:rPr lang="en-US" sz="2200" dirty="0"/>
              <a:t>Medical information</a:t>
            </a:r>
          </a:p>
          <a:p>
            <a:r>
              <a:rPr lang="en-US" sz="2200" dirty="0"/>
              <a:t>Employment history</a:t>
            </a:r>
          </a:p>
          <a:p>
            <a:r>
              <a:rPr lang="en-US" sz="2200" dirty="0"/>
              <a:t>Education information</a:t>
            </a:r>
          </a:p>
          <a:p>
            <a:r>
              <a:rPr lang="en-US" sz="2200" dirty="0"/>
              <a:t>Home address</a:t>
            </a:r>
          </a:p>
          <a:p>
            <a:r>
              <a:rPr lang="en-US" sz="2200" dirty="0"/>
              <a:t>Vehicle information</a:t>
            </a:r>
          </a:p>
          <a:p>
            <a:r>
              <a:rPr lang="en-US" sz="2200" dirty="0"/>
              <a:t>Criminal records</a:t>
            </a:r>
          </a:p>
          <a:p>
            <a:r>
              <a:rPr lang="en-US" sz="2200" dirty="0"/>
              <a:t>Gender or race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34407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NDI Template">
  <a:themeElements>
    <a:clrScheme name="NDI">
      <a:dk1>
        <a:srgbClr val="000000"/>
      </a:dk1>
      <a:lt1>
        <a:srgbClr val="FFFFFF"/>
      </a:lt1>
      <a:dk2>
        <a:srgbClr val="1A4988"/>
      </a:dk2>
      <a:lt2>
        <a:srgbClr val="E7E6E6"/>
      </a:lt2>
      <a:accent1>
        <a:srgbClr val="1A4988"/>
      </a:accent1>
      <a:accent2>
        <a:srgbClr val="000000"/>
      </a:accent2>
      <a:accent3>
        <a:srgbClr val="A5A5A5"/>
      </a:accent3>
      <a:accent4>
        <a:srgbClr val="5E5E5E"/>
      </a:accent4>
      <a:accent5>
        <a:srgbClr val="5B9BD5"/>
      </a:accent5>
      <a:accent6>
        <a:srgbClr val="70AD47"/>
      </a:accent6>
      <a:hlink>
        <a:srgbClr val="0563C1"/>
      </a:hlink>
      <a:folHlink>
        <a:srgbClr val="919191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4F1196A0-BB28-4D43-ACB3-A09AC8588732}" vid="{33C8CF3B-63B9-D84F-ADCF-FB3A09D2D9A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418BFEAA4BBD46A3F28CED4404A8EA" ma:contentTypeVersion="15" ma:contentTypeDescription="Create a new document." ma:contentTypeScope="" ma:versionID="762b0b11cad92e0507f3f0f341962690">
  <xsd:schema xmlns:xsd="http://www.w3.org/2001/XMLSchema" xmlns:xs="http://www.w3.org/2001/XMLSchema" xmlns:p="http://schemas.microsoft.com/office/2006/metadata/properties" xmlns:ns2="08d52da6-00fe-4aa5-8048-3fb7bf867981" xmlns:ns3="cfedde83-a939-42c9-aa4b-af366a3070be" targetNamespace="http://schemas.microsoft.com/office/2006/metadata/properties" ma:root="true" ma:fieldsID="5aadec58a6fd2d2bdc5002e725b8b7b7" ns2:_="" ns3:_="">
    <xsd:import namespace="08d52da6-00fe-4aa5-8048-3fb7bf867981"/>
    <xsd:import namespace="cfedde83-a939-42c9-aa4b-af366a3070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d52da6-00fe-4aa5-8048-3fb7bf8679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159ba972-e7e9-4f28-b997-864bd290e72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edde83-a939-42c9-aa4b-af366a3070be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54a752b1-dad8-4a03-b70b-ebaa2d51fdc9}" ma:internalName="TaxCatchAll" ma:showField="CatchAllData" ma:web="cfedde83-a939-42c9-aa4b-af366a3070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8d52da6-00fe-4aa5-8048-3fb7bf867981">
      <Terms xmlns="http://schemas.microsoft.com/office/infopath/2007/PartnerControls"/>
    </lcf76f155ced4ddcb4097134ff3c332f>
    <TaxCatchAll xmlns="cfedde83-a939-42c9-aa4b-af366a3070be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A023389-0980-428F-9C3A-07E735E08C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d52da6-00fe-4aa5-8048-3fb7bf867981"/>
    <ds:schemaRef ds:uri="cfedde83-a939-42c9-aa4b-af366a3070b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DD6DF35-E44E-4919-BF9D-59947889A3A4}">
  <ds:schemaRefs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cfedde83-a939-42c9-aa4b-af366a3070be"/>
    <ds:schemaRef ds:uri="08d52da6-00fe-4aa5-8048-3fb7bf867981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ED5A24F-92B7-43DB-8922-A1D9F3865D7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2019 NDI Template - Wide_CN</Template>
  <TotalTime>5374</TotalTime>
  <Words>1028</Words>
  <Application>Microsoft Office PowerPoint</Application>
  <PresentationFormat>On-screen Show (4:3)</PresentationFormat>
  <Paragraphs>136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3" baseType="lpstr">
      <vt:lpstr>Arial</vt:lpstr>
      <vt:lpstr>Arial Rounded MT Bold</vt:lpstr>
      <vt:lpstr>Calibri</vt:lpstr>
      <vt:lpstr>Courier New</vt:lpstr>
      <vt:lpstr>Franklin Gothic Book</vt:lpstr>
      <vt:lpstr>Tahoma</vt:lpstr>
      <vt:lpstr>Times New Roman</vt:lpstr>
      <vt:lpstr>Warnock Pro</vt:lpstr>
      <vt:lpstr>Wingdings</vt:lpstr>
      <vt:lpstr>NDI Template</vt:lpstr>
      <vt:lpstr>Module 8: Protecting Your Identity</vt:lpstr>
      <vt:lpstr>Welcome &amp; Housekeeping</vt:lpstr>
      <vt:lpstr>Agenda</vt:lpstr>
      <vt:lpstr>Protecting My Identity</vt:lpstr>
      <vt:lpstr>Discussion</vt:lpstr>
      <vt:lpstr>Protecting My Identity (Continued)</vt:lpstr>
      <vt:lpstr>Video #1</vt:lpstr>
      <vt:lpstr>Personally Identifiable Information</vt:lpstr>
      <vt:lpstr>Examples of PII</vt:lpstr>
      <vt:lpstr>Use Care in Sharing Your Information</vt:lpstr>
      <vt:lpstr>How Can Identities Be Stolen?</vt:lpstr>
      <vt:lpstr>How Can Identities Be Stolen? (Continued)</vt:lpstr>
      <vt:lpstr>Types of Identify Theft</vt:lpstr>
      <vt:lpstr>Video #2</vt:lpstr>
      <vt:lpstr>How to Protect Yourself</vt:lpstr>
      <vt:lpstr>How to Protect Yourself (continued)</vt:lpstr>
      <vt:lpstr>Online Shopping</vt:lpstr>
      <vt:lpstr>My Identity Has Been Compromised. Now What?</vt:lpstr>
      <vt:lpstr>Activity</vt:lpstr>
      <vt:lpstr>Conclusion</vt:lpstr>
      <vt:lpstr>Homework</vt:lpstr>
      <vt:lpstr>Questions</vt:lpstr>
      <vt:lpstr>Evaluation and Closing</vt:lpstr>
    </vt:vector>
  </TitlesOfParts>
  <Company>Windows 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8: Protecting Your Identity</dc:title>
  <dc:creator>National Disability Institute</dc:creator>
  <cp:keywords>People with Disabilities</cp:keywords>
  <cp:lastModifiedBy>Al Milioto</cp:lastModifiedBy>
  <cp:revision>62</cp:revision>
  <dcterms:created xsi:type="dcterms:W3CDTF">2019-01-10T23:31:07Z</dcterms:created>
  <dcterms:modified xsi:type="dcterms:W3CDTF">2025-01-07T15:19:31Z</dcterms:modified>
  <cp:category>Financial Wellness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0x010100EA418BFEAA4BBD46A3F28CED4404A8EA</vt:lpwstr>
  </property>
  <property fmtid="{D5CDD505-2E9C-101B-9397-08002B2CF9AE}" pid="3" name="_Level">
    <vt:i4>1</vt:i4>
  </property>
  <property fmtid="{D5CDD505-2E9C-101B-9397-08002B2CF9AE}" pid="4" name="MediaServiceImageTags">
    <vt:lpwstr/>
  </property>
</Properties>
</file>